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docProps/custom.xml" ContentType="application/vnd.openxmlformats-officedocument.custom-properties+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Default Extension="png" ContentType="image/png"/>
  <Override PartName="/ppt/slideLayouts/slideLayout7.xml" ContentType="application/vnd.openxmlformats-officedocument.presentationml.slideLayout+xml"/>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Default Extension="gif" ContentType="image/gif"/>
  <Override PartName="/ppt/notesSlides/notesSlide31.xml" ContentType="application/vnd.openxmlformats-officedocument.presentationml.notesSlide+xml"/>
  <Override PartName="/ppt/slides/slide89.xml" ContentType="application/vnd.openxmlformats-officedocument.presentationml.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Default Extension="wmf" ContentType="image/x-wmf"/>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1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4"/>
    <p:sldMasterId id="2147483655" r:id="rId5"/>
  </p:sldMasterIdLst>
  <p:notesMasterIdLst>
    <p:notesMasterId r:id="rId111"/>
  </p:notesMasterIdLst>
  <p:handoutMasterIdLst>
    <p:handoutMasterId r:id="rId112"/>
  </p:handoutMasterIdLst>
  <p:sldIdLst>
    <p:sldId id="258" r:id="rId6"/>
    <p:sldId id="560" r:id="rId7"/>
    <p:sldId id="567" r:id="rId8"/>
    <p:sldId id="651" r:id="rId9"/>
    <p:sldId id="745" r:id="rId10"/>
    <p:sldId id="652" r:id="rId11"/>
    <p:sldId id="744" r:id="rId12"/>
    <p:sldId id="653" r:id="rId13"/>
    <p:sldId id="672" r:id="rId14"/>
    <p:sldId id="673" r:id="rId15"/>
    <p:sldId id="741" r:id="rId16"/>
    <p:sldId id="743" r:id="rId17"/>
    <p:sldId id="746" r:id="rId18"/>
    <p:sldId id="747" r:id="rId19"/>
    <p:sldId id="656" r:id="rId20"/>
    <p:sldId id="659" r:id="rId21"/>
    <p:sldId id="660" r:id="rId22"/>
    <p:sldId id="657" r:id="rId23"/>
    <p:sldId id="665" r:id="rId24"/>
    <p:sldId id="658" r:id="rId25"/>
    <p:sldId id="662" r:id="rId26"/>
    <p:sldId id="663" r:id="rId27"/>
    <p:sldId id="664" r:id="rId28"/>
    <p:sldId id="740" r:id="rId29"/>
    <p:sldId id="568" r:id="rId30"/>
    <p:sldId id="711" r:id="rId31"/>
    <p:sldId id="333" r:id="rId32"/>
    <p:sldId id="479" r:id="rId33"/>
    <p:sldId id="533" r:id="rId34"/>
    <p:sldId id="710" r:id="rId35"/>
    <p:sldId id="524" r:id="rId36"/>
    <p:sldId id="380" r:id="rId37"/>
    <p:sldId id="706" r:id="rId38"/>
    <p:sldId id="707" r:id="rId39"/>
    <p:sldId id="708" r:id="rId40"/>
    <p:sldId id="709" r:id="rId41"/>
    <p:sldId id="504" r:id="rId42"/>
    <p:sldId id="382" r:id="rId43"/>
    <p:sldId id="383" r:id="rId44"/>
    <p:sldId id="385" r:id="rId45"/>
    <p:sldId id="386" r:id="rId46"/>
    <p:sldId id="491" r:id="rId47"/>
    <p:sldId id="429" r:id="rId48"/>
    <p:sldId id="492" r:id="rId49"/>
    <p:sldId id="574" r:id="rId50"/>
    <p:sldId id="575" r:id="rId51"/>
    <p:sldId id="448" r:id="rId52"/>
    <p:sldId id="598" r:id="rId53"/>
    <p:sldId id="450" r:id="rId54"/>
    <p:sldId id="451" r:id="rId55"/>
    <p:sldId id="452" r:id="rId56"/>
    <p:sldId id="453" r:id="rId57"/>
    <p:sldId id="454" r:id="rId58"/>
    <p:sldId id="739" r:id="rId59"/>
    <p:sldId id="721" r:id="rId60"/>
    <p:sldId id="722" r:id="rId61"/>
    <p:sldId id="723" r:id="rId62"/>
    <p:sldId id="724" r:id="rId63"/>
    <p:sldId id="725" r:id="rId64"/>
    <p:sldId id="726" r:id="rId65"/>
    <p:sldId id="727" r:id="rId66"/>
    <p:sldId id="728" r:id="rId67"/>
    <p:sldId id="729" r:id="rId68"/>
    <p:sldId id="730" r:id="rId69"/>
    <p:sldId id="731" r:id="rId70"/>
    <p:sldId id="732" r:id="rId71"/>
    <p:sldId id="733" r:id="rId72"/>
    <p:sldId id="734" r:id="rId73"/>
    <p:sldId id="735" r:id="rId74"/>
    <p:sldId id="736" r:id="rId75"/>
    <p:sldId id="737" r:id="rId76"/>
    <p:sldId id="738" r:id="rId77"/>
    <p:sldId id="570" r:id="rId78"/>
    <p:sldId id="713" r:id="rId79"/>
    <p:sldId id="712" r:id="rId80"/>
    <p:sldId id="577" r:id="rId81"/>
    <p:sldId id="578" r:id="rId82"/>
    <p:sldId id="579" r:id="rId83"/>
    <p:sldId id="580" r:id="rId84"/>
    <p:sldId id="581" r:id="rId85"/>
    <p:sldId id="592" r:id="rId86"/>
    <p:sldId id="599" r:id="rId87"/>
    <p:sldId id="593" r:id="rId88"/>
    <p:sldId id="594" r:id="rId89"/>
    <p:sldId id="595" r:id="rId90"/>
    <p:sldId id="608" r:id="rId91"/>
    <p:sldId id="609" r:id="rId92"/>
    <p:sldId id="650" r:id="rId93"/>
    <p:sldId id="677" r:id="rId94"/>
    <p:sldId id="678" r:id="rId95"/>
    <p:sldId id="679" r:id="rId96"/>
    <p:sldId id="675" r:id="rId97"/>
    <p:sldId id="681" r:id="rId98"/>
    <p:sldId id="682" r:id="rId99"/>
    <p:sldId id="683" r:id="rId100"/>
    <p:sldId id="684" r:id="rId101"/>
    <p:sldId id="748" r:id="rId102"/>
    <p:sldId id="674" r:id="rId103"/>
    <p:sldId id="685" r:id="rId104"/>
    <p:sldId id="686" r:id="rId105"/>
    <p:sldId id="676" r:id="rId106"/>
    <p:sldId id="718" r:id="rId107"/>
    <p:sldId id="719" r:id="rId108"/>
    <p:sldId id="720" r:id="rId109"/>
    <p:sldId id="375" r:id="rId11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E7F715"/>
    <a:srgbClr val="CCECF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0FF1CE12-B100-0000-0000-000000000002}"/>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4406" autoAdjust="0"/>
    <p:restoredTop sz="86410"/>
  </p:normalViewPr>
  <p:slideViewPr>
    <p:cSldViewPr>
      <p:cViewPr varScale="1">
        <p:scale>
          <a:sx n="98" d="100"/>
          <a:sy n="98" d="100"/>
        </p:scale>
        <p:origin x="-1968" y="-90"/>
      </p:cViewPr>
      <p:guideLst>
        <p:guide orient="horz" pos="2160"/>
        <p:guide pos="2880"/>
      </p:guideLst>
    </p:cSldViewPr>
  </p:slideViewPr>
  <p:outlineViewPr>
    <p:cViewPr>
      <p:scale>
        <a:sx n="1" d="1"/>
        <a:sy n="1" d="1"/>
      </p:scale>
      <p:origin x="0" y="0"/>
    </p:cViewPr>
  </p:outlineViewPr>
  <p:notesTextViewPr>
    <p:cViewPr>
      <p:scale>
        <a:sx n="100" d="100"/>
        <a:sy n="100" d="100"/>
      </p:scale>
      <p:origin x="0" y="0"/>
    </p:cViewPr>
  </p:notesTextViewPr>
  <p:sorterViewPr>
    <p:cViewPr>
      <p:scale>
        <a:sx n="80" d="100"/>
        <a:sy n="80" d="100"/>
      </p:scale>
      <p:origin x="0" y="9774"/>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handoutMaster" Target="handoutMasters/handoutMaster1.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102" Type="http://schemas.openxmlformats.org/officeDocument/2006/relationships/slide" Target="slides/slide97.xml"/><Relationship Id="rId110" Type="http://schemas.openxmlformats.org/officeDocument/2006/relationships/slide" Target="slides/slide105.xml"/><Relationship Id="rId115"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slide" Target="slides/slide90.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13"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slide" Target="slides/slide103.xml"/><Relationship Id="rId11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image" Target="../media/image44.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image" Target="../media/image46.png"/></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image" Target="../media/image48.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image" Target="../media/image50.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2"/>
          <p:cNvSpPr>
            <a:spLocks noGrp="1"/>
          </p:cNvSpPr>
          <p:nvPr>
            <p:ph type="hdr" sz="quarter"/>
          </p:nvPr>
        </p:nvSpPr>
        <p:spPr>
          <a:xfrm>
            <a:off x="0" y="0"/>
            <a:ext cx="2971800" cy="457200"/>
          </a:xfrm>
          <a:prstGeom prst="rect">
            <a:avLst/>
          </a:prstGeom>
        </p:spPr>
        <p:txBody>
          <a:bodyPr/>
          <a:lstStyle/>
          <a:p>
            <a:endParaRPr lang="en-US" smtClean="0"/>
          </a:p>
        </p:txBody>
      </p:sp>
      <p:sp>
        <p:nvSpPr>
          <p:cNvPr id="24" name="Rectangle 24"/>
          <p:cNvSpPr>
            <a:spLocks noGrp="1"/>
          </p:cNvSpPr>
          <p:nvPr>
            <p:ph type="dt" sz="quarter" idx="1"/>
          </p:nvPr>
        </p:nvSpPr>
        <p:spPr>
          <a:xfrm>
            <a:off x="3884613" y="0"/>
            <a:ext cx="2971800" cy="457200"/>
          </a:xfrm>
          <a:prstGeom prst="rect">
            <a:avLst/>
          </a:prstGeom>
        </p:spPr>
        <p:txBody>
          <a:bodyPr/>
          <a:lstStyle/>
          <a:p>
            <a:fld id="{A849C5AD-4428-4E9C-9C84-11B72C9365FB}" type="datetimeFigureOut">
              <a:rPr lang="en-US" smtClean="0"/>
              <a:pPr/>
              <a:t>1/3/2017</a:t>
            </a:fld>
            <a:endParaRPr lang="en-US" smtClean="0"/>
          </a:p>
        </p:txBody>
      </p:sp>
      <p:sp>
        <p:nvSpPr>
          <p:cNvPr id="30" name="Rectangle 30"/>
          <p:cNvSpPr>
            <a:spLocks noGrp="1"/>
          </p:cNvSpPr>
          <p:nvPr>
            <p:ph type="ftr" sz="quarter" idx="2"/>
          </p:nvPr>
        </p:nvSpPr>
        <p:spPr>
          <a:xfrm>
            <a:off x="0" y="8685213"/>
            <a:ext cx="2971800" cy="457200"/>
          </a:xfrm>
          <a:prstGeom prst="rect">
            <a:avLst/>
          </a:prstGeom>
        </p:spPr>
        <p:txBody>
          <a:bodyPr/>
          <a:lstStyle/>
          <a:p>
            <a:endParaRPr lang="en-US" smtClean="0"/>
          </a:p>
        </p:txBody>
      </p:sp>
      <p:sp>
        <p:nvSpPr>
          <p:cNvPr id="18" name="Rectangle 18"/>
          <p:cNvSpPr>
            <a:spLocks noGrp="1"/>
          </p:cNvSpPr>
          <p:nvPr>
            <p:ph type="sldNum" sz="quarter" idx="3"/>
          </p:nvPr>
        </p:nvSpPr>
        <p:spPr>
          <a:xfrm>
            <a:off x="3884613" y="8685213"/>
            <a:ext cx="2971800" cy="457200"/>
          </a:xfrm>
          <a:prstGeom prst="rect">
            <a:avLst/>
          </a:prstGeom>
        </p:spPr>
        <p:txBody>
          <a:bodyPr/>
          <a:lstStyle/>
          <a:p>
            <a:fld id="{8C596567-A38F-4CEF-B37F-9B9D120D62CE}" type="slidenum">
              <a:rPr lang="en-US" smtClean="0"/>
              <a:pPr/>
              <a:t>‹#›</a:t>
            </a:fld>
            <a:endParaRPr lang="en-US" smtClean="0"/>
          </a:p>
        </p:txBody>
      </p:sp>
    </p:spTree>
    <p:extLst>
      <p:ext uri="{BB962C8B-B14F-4D97-AF65-F5344CB8AC3E}">
        <p14:creationId xmlns:p14="http://schemas.microsoft.com/office/powerpoint/2010/main" xmlns="" val="19438274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4"/>
          <p:cNvSpPr>
            <a:spLocks noGrp="1"/>
          </p:cNvSpPr>
          <p:nvPr>
            <p:ph type="hdr" sz="quarter"/>
          </p:nvPr>
        </p:nvSpPr>
        <p:spPr>
          <a:xfrm>
            <a:off x="0" y="0"/>
            <a:ext cx="2971800" cy="457200"/>
          </a:xfrm>
          <a:prstGeom prst="rect">
            <a:avLst/>
          </a:prstGeom>
        </p:spPr>
        <p:txBody>
          <a:bodyPr/>
          <a:lstStyle/>
          <a:p>
            <a:endParaRPr lang="en-US" smtClean="0"/>
          </a:p>
        </p:txBody>
      </p:sp>
      <p:sp>
        <p:nvSpPr>
          <p:cNvPr id="15" name="Rectangle 15"/>
          <p:cNvSpPr>
            <a:spLocks noGrp="1"/>
          </p:cNvSpPr>
          <p:nvPr>
            <p:ph type="dt" idx="1"/>
          </p:nvPr>
        </p:nvSpPr>
        <p:spPr>
          <a:xfrm>
            <a:off x="3884613" y="0"/>
            <a:ext cx="2971800" cy="457200"/>
          </a:xfrm>
          <a:prstGeom prst="rect">
            <a:avLst/>
          </a:prstGeom>
        </p:spPr>
        <p:txBody>
          <a:bodyPr/>
          <a:lstStyle/>
          <a:p>
            <a:fld id="{D7547E60-4BE7-4E4E-9AAA-5EE35AEC995C}" type="datetimeFigureOut">
              <a:rPr lang="en-US" smtClean="0"/>
              <a:pPr/>
              <a:t>1/3/2017</a:t>
            </a:fld>
            <a:endParaRPr lang="en-US" smtClean="0"/>
          </a:p>
        </p:txBody>
      </p:sp>
      <p:sp>
        <p:nvSpPr>
          <p:cNvPr id="23" name="Rectangle 2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anchor="ctr"/>
          <a:lstStyle/>
          <a:p>
            <a:endParaRPr lang="en-US"/>
          </a:p>
        </p:txBody>
      </p:sp>
      <p:sp>
        <p:nvSpPr>
          <p:cNvPr id="5" name="Rectangle 5"/>
          <p:cNvSpPr>
            <a:spLocks noGrp="1"/>
          </p:cNvSpPr>
          <p:nvPr>
            <p:ph type="body" sz="quarter" idx="3"/>
          </p:nvPr>
        </p:nvSpPr>
        <p:spPr>
          <a:xfrm>
            <a:off x="685800" y="4343400"/>
            <a:ext cx="5486400" cy="4114800"/>
          </a:xfrm>
          <a:prstGeom prst="rect">
            <a:avLst/>
          </a:prstGeom>
        </p:spPr>
        <p:txBody>
          <a:bodyPr/>
          <a:lstStyle/>
          <a:p>
            <a:pPr lvl="0"/>
            <a:r>
              <a:rPr lang="en-US" smtClean="0"/>
              <a:t>Click to edit Master text styles</a:t>
            </a:r>
            <a:endParaRPr lang="en-US"/>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8" name="Rectangle 18"/>
          <p:cNvSpPr>
            <a:spLocks noGrp="1"/>
          </p:cNvSpPr>
          <p:nvPr>
            <p:ph type="ftr" sz="quarter" idx="4"/>
          </p:nvPr>
        </p:nvSpPr>
        <p:spPr>
          <a:xfrm>
            <a:off x="0" y="8685213"/>
            <a:ext cx="2971800" cy="457200"/>
          </a:xfrm>
          <a:prstGeom prst="rect">
            <a:avLst/>
          </a:prstGeom>
        </p:spPr>
        <p:txBody>
          <a:bodyPr/>
          <a:lstStyle/>
          <a:p>
            <a:endParaRPr lang="en-US" smtClean="0"/>
          </a:p>
        </p:txBody>
      </p:sp>
      <p:sp>
        <p:nvSpPr>
          <p:cNvPr id="28" name="Rectangle 28"/>
          <p:cNvSpPr>
            <a:spLocks noGrp="1"/>
          </p:cNvSpPr>
          <p:nvPr>
            <p:ph type="sldNum" sz="quarter" idx="5"/>
          </p:nvPr>
        </p:nvSpPr>
        <p:spPr>
          <a:xfrm>
            <a:off x="3884613" y="8685213"/>
            <a:ext cx="2971800" cy="457200"/>
          </a:xfrm>
          <a:prstGeom prst="rect">
            <a:avLst/>
          </a:prstGeom>
        </p:spPr>
        <p:txBody>
          <a:bodyPr/>
          <a:lstStyle/>
          <a:p>
            <a:fld id="{CA077768-21C8-4125-A345-258E48D2EED0}" type="slidenum">
              <a:rPr lang="en-US" smtClean="0"/>
              <a:pPr/>
              <a:t>‹#›</a:t>
            </a:fld>
            <a:endParaRPr lang="en-US" smtClean="0"/>
          </a:p>
        </p:txBody>
      </p:sp>
    </p:spTree>
    <p:extLst>
      <p:ext uri="{BB962C8B-B14F-4D97-AF65-F5344CB8AC3E}">
        <p14:creationId xmlns:p14="http://schemas.microsoft.com/office/powerpoint/2010/main" xmlns="" val="3592594501"/>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077768-21C8-4125-A345-258E48D2EED0}" type="slidenum">
              <a:rPr lang="en-US" smtClean="0"/>
              <a:pPr/>
              <a:t>1</a:t>
            </a:fld>
            <a:endParaRPr lang="en-US" smtClean="0"/>
          </a:p>
        </p:txBody>
      </p:sp>
    </p:spTree>
    <p:extLst>
      <p:ext uri="{BB962C8B-B14F-4D97-AF65-F5344CB8AC3E}">
        <p14:creationId xmlns:p14="http://schemas.microsoft.com/office/powerpoint/2010/main" xmlns="" val="2373903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CA077768-21C8-4125-A345-258E48D2EED0}" type="slidenum">
              <a:rPr lang="en-US" smtClean="0"/>
              <a:pPr/>
              <a:t>34</a:t>
            </a:fld>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077768-21C8-4125-A345-258E48D2EED0}" type="slidenum">
              <a:rPr lang="en-US" smtClean="0"/>
              <a:pPr/>
              <a:t>40</a:t>
            </a:fld>
            <a:endParaRPr lang="en-US" smtClean="0"/>
          </a:p>
        </p:txBody>
      </p:sp>
    </p:spTree>
    <p:extLst>
      <p:ext uri="{BB962C8B-B14F-4D97-AF65-F5344CB8AC3E}">
        <p14:creationId xmlns:p14="http://schemas.microsoft.com/office/powerpoint/2010/main" xmlns="" val="2170255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F02F985-67A0-4370-BD30-0161EC76F6BA}" type="slidenum">
              <a:rPr lang="zh-CN" altLang="en-US" smtClean="0"/>
              <a:pPr>
                <a:defRPr/>
              </a:pPr>
              <a:t>54</a:t>
            </a:fld>
            <a:endParaRPr lang="en-US"/>
          </a:p>
        </p:txBody>
      </p:sp>
    </p:spTree>
    <p:extLst>
      <p:ext uri="{BB962C8B-B14F-4D97-AF65-F5344CB8AC3E}">
        <p14:creationId xmlns:p14="http://schemas.microsoft.com/office/powerpoint/2010/main" xmlns="" val="1656771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F02F985-67A0-4370-BD30-0161EC76F6BA}" type="slidenum">
              <a:rPr lang="zh-CN" altLang="en-US" smtClean="0"/>
              <a:pPr>
                <a:defRPr/>
              </a:pPr>
              <a:t>55</a:t>
            </a:fld>
            <a:endParaRPr lang="en-US"/>
          </a:p>
        </p:txBody>
      </p:sp>
    </p:spTree>
    <p:extLst>
      <p:ext uri="{BB962C8B-B14F-4D97-AF65-F5344CB8AC3E}">
        <p14:creationId xmlns:p14="http://schemas.microsoft.com/office/powerpoint/2010/main" xmlns="" val="1656771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F02F985-67A0-4370-BD30-0161EC76F6BA}" type="slidenum">
              <a:rPr lang="zh-CN" altLang="en-US" smtClean="0"/>
              <a:pPr>
                <a:defRPr/>
              </a:pPr>
              <a:t>56</a:t>
            </a:fld>
            <a:endParaRPr lang="en-US"/>
          </a:p>
        </p:txBody>
      </p:sp>
    </p:spTree>
    <p:extLst>
      <p:ext uri="{BB962C8B-B14F-4D97-AF65-F5344CB8AC3E}">
        <p14:creationId xmlns:p14="http://schemas.microsoft.com/office/powerpoint/2010/main" xmlns="" val="16567717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F02F985-67A0-4370-BD30-0161EC76F6BA}" type="slidenum">
              <a:rPr lang="zh-CN" altLang="en-US" smtClean="0"/>
              <a:pPr>
                <a:defRPr/>
              </a:pPr>
              <a:t>57</a:t>
            </a:fld>
            <a:endParaRPr lang="en-US"/>
          </a:p>
        </p:txBody>
      </p:sp>
    </p:spTree>
    <p:extLst>
      <p:ext uri="{BB962C8B-B14F-4D97-AF65-F5344CB8AC3E}">
        <p14:creationId xmlns:p14="http://schemas.microsoft.com/office/powerpoint/2010/main" xmlns="" val="16567717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F02F985-67A0-4370-BD30-0161EC76F6BA}" type="slidenum">
              <a:rPr lang="zh-CN" altLang="en-US" smtClean="0"/>
              <a:pPr>
                <a:defRPr/>
              </a:pPr>
              <a:t>58</a:t>
            </a:fld>
            <a:endParaRPr lang="en-US"/>
          </a:p>
        </p:txBody>
      </p:sp>
    </p:spTree>
    <p:extLst>
      <p:ext uri="{BB962C8B-B14F-4D97-AF65-F5344CB8AC3E}">
        <p14:creationId xmlns:p14="http://schemas.microsoft.com/office/powerpoint/2010/main" xmlns="" val="16567717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F02F985-67A0-4370-BD30-0161EC76F6BA}" type="slidenum">
              <a:rPr lang="zh-CN" altLang="en-US" smtClean="0"/>
              <a:pPr>
                <a:defRPr/>
              </a:pPr>
              <a:t>59</a:t>
            </a:fld>
            <a:endParaRPr lang="en-US"/>
          </a:p>
        </p:txBody>
      </p:sp>
    </p:spTree>
    <p:extLst>
      <p:ext uri="{BB962C8B-B14F-4D97-AF65-F5344CB8AC3E}">
        <p14:creationId xmlns:p14="http://schemas.microsoft.com/office/powerpoint/2010/main" xmlns="" val="16567717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F02F985-67A0-4370-BD30-0161EC76F6BA}" type="slidenum">
              <a:rPr lang="zh-CN" altLang="en-US" smtClean="0"/>
              <a:pPr>
                <a:defRPr/>
              </a:pPr>
              <a:t>60</a:t>
            </a:fld>
            <a:endParaRPr lang="en-US"/>
          </a:p>
        </p:txBody>
      </p:sp>
    </p:spTree>
    <p:extLst>
      <p:ext uri="{BB962C8B-B14F-4D97-AF65-F5344CB8AC3E}">
        <p14:creationId xmlns:p14="http://schemas.microsoft.com/office/powerpoint/2010/main" xmlns="" val="16567717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F02F985-67A0-4370-BD30-0161EC76F6BA}" type="slidenum">
              <a:rPr lang="zh-CN" altLang="en-US" smtClean="0"/>
              <a:pPr>
                <a:defRPr/>
              </a:pPr>
              <a:t>61</a:t>
            </a:fld>
            <a:endParaRPr lang="en-US"/>
          </a:p>
        </p:txBody>
      </p:sp>
    </p:spTree>
    <p:extLst>
      <p:ext uri="{BB962C8B-B14F-4D97-AF65-F5344CB8AC3E}">
        <p14:creationId xmlns:p14="http://schemas.microsoft.com/office/powerpoint/2010/main" xmlns="" val="1656771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CA077768-21C8-4125-A345-258E48D2EED0}" type="slidenum">
              <a:rPr lang="en-US" smtClean="0"/>
              <a:pPr/>
              <a:t>9</a:t>
            </a:fld>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F02F985-67A0-4370-BD30-0161EC76F6BA}" type="slidenum">
              <a:rPr lang="zh-CN" altLang="en-US" smtClean="0"/>
              <a:pPr>
                <a:defRPr/>
              </a:pPr>
              <a:t>62</a:t>
            </a:fld>
            <a:endParaRPr lang="en-US"/>
          </a:p>
        </p:txBody>
      </p:sp>
    </p:spTree>
    <p:extLst>
      <p:ext uri="{BB962C8B-B14F-4D97-AF65-F5344CB8AC3E}">
        <p14:creationId xmlns:p14="http://schemas.microsoft.com/office/powerpoint/2010/main" xmlns="" val="16567717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F02F985-67A0-4370-BD30-0161EC76F6BA}" type="slidenum">
              <a:rPr lang="zh-CN" altLang="en-US" smtClean="0"/>
              <a:pPr>
                <a:defRPr/>
              </a:pPr>
              <a:t>63</a:t>
            </a:fld>
            <a:endParaRPr lang="en-US"/>
          </a:p>
        </p:txBody>
      </p:sp>
    </p:spTree>
    <p:extLst>
      <p:ext uri="{BB962C8B-B14F-4D97-AF65-F5344CB8AC3E}">
        <p14:creationId xmlns:p14="http://schemas.microsoft.com/office/powerpoint/2010/main" xmlns="" val="16567717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F02F985-67A0-4370-BD30-0161EC76F6BA}" type="slidenum">
              <a:rPr lang="zh-CN" altLang="en-US" smtClean="0"/>
              <a:pPr>
                <a:defRPr/>
              </a:pPr>
              <a:t>64</a:t>
            </a:fld>
            <a:endParaRPr lang="en-US"/>
          </a:p>
        </p:txBody>
      </p:sp>
    </p:spTree>
    <p:extLst>
      <p:ext uri="{BB962C8B-B14F-4D97-AF65-F5344CB8AC3E}">
        <p14:creationId xmlns:p14="http://schemas.microsoft.com/office/powerpoint/2010/main" xmlns="" val="16567717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F02F985-67A0-4370-BD30-0161EC76F6BA}" type="slidenum">
              <a:rPr lang="zh-CN" altLang="en-US" smtClean="0"/>
              <a:pPr>
                <a:defRPr/>
              </a:pPr>
              <a:t>65</a:t>
            </a:fld>
            <a:endParaRPr lang="en-US"/>
          </a:p>
        </p:txBody>
      </p:sp>
    </p:spTree>
    <p:extLst>
      <p:ext uri="{BB962C8B-B14F-4D97-AF65-F5344CB8AC3E}">
        <p14:creationId xmlns:p14="http://schemas.microsoft.com/office/powerpoint/2010/main" xmlns="" val="16567717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F02F985-67A0-4370-BD30-0161EC76F6BA}" type="slidenum">
              <a:rPr lang="zh-CN" altLang="en-US" smtClean="0"/>
              <a:pPr>
                <a:defRPr/>
              </a:pPr>
              <a:t>66</a:t>
            </a:fld>
            <a:endParaRPr lang="en-US"/>
          </a:p>
        </p:txBody>
      </p:sp>
    </p:spTree>
    <p:extLst>
      <p:ext uri="{BB962C8B-B14F-4D97-AF65-F5344CB8AC3E}">
        <p14:creationId xmlns:p14="http://schemas.microsoft.com/office/powerpoint/2010/main" xmlns="" val="16567717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F02F985-67A0-4370-BD30-0161EC76F6BA}" type="slidenum">
              <a:rPr lang="zh-CN" altLang="en-US" smtClean="0"/>
              <a:pPr>
                <a:defRPr/>
              </a:pPr>
              <a:t>67</a:t>
            </a:fld>
            <a:endParaRPr lang="en-US"/>
          </a:p>
        </p:txBody>
      </p:sp>
    </p:spTree>
    <p:extLst>
      <p:ext uri="{BB962C8B-B14F-4D97-AF65-F5344CB8AC3E}">
        <p14:creationId xmlns:p14="http://schemas.microsoft.com/office/powerpoint/2010/main" xmlns="" val="16567717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F02F985-67A0-4370-BD30-0161EC76F6BA}" type="slidenum">
              <a:rPr lang="zh-CN" altLang="en-US" smtClean="0"/>
              <a:pPr>
                <a:defRPr/>
              </a:pPr>
              <a:t>68</a:t>
            </a:fld>
            <a:endParaRPr lang="en-US"/>
          </a:p>
        </p:txBody>
      </p:sp>
    </p:spTree>
    <p:extLst>
      <p:ext uri="{BB962C8B-B14F-4D97-AF65-F5344CB8AC3E}">
        <p14:creationId xmlns:p14="http://schemas.microsoft.com/office/powerpoint/2010/main" xmlns="" val="16567717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F02F985-67A0-4370-BD30-0161EC76F6BA}" type="slidenum">
              <a:rPr lang="zh-CN" altLang="en-US" smtClean="0"/>
              <a:pPr>
                <a:defRPr/>
              </a:pPr>
              <a:t>69</a:t>
            </a:fld>
            <a:endParaRPr lang="en-US"/>
          </a:p>
        </p:txBody>
      </p:sp>
    </p:spTree>
    <p:extLst>
      <p:ext uri="{BB962C8B-B14F-4D97-AF65-F5344CB8AC3E}">
        <p14:creationId xmlns:p14="http://schemas.microsoft.com/office/powerpoint/2010/main" xmlns="" val="16567717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F02F985-67A0-4370-BD30-0161EC76F6BA}" type="slidenum">
              <a:rPr lang="zh-CN" altLang="en-US" smtClean="0"/>
              <a:pPr>
                <a:defRPr/>
              </a:pPr>
              <a:t>70</a:t>
            </a:fld>
            <a:endParaRPr lang="en-US"/>
          </a:p>
        </p:txBody>
      </p:sp>
    </p:spTree>
    <p:extLst>
      <p:ext uri="{BB962C8B-B14F-4D97-AF65-F5344CB8AC3E}">
        <p14:creationId xmlns:p14="http://schemas.microsoft.com/office/powerpoint/2010/main" xmlns="" val="16567717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F02F985-67A0-4370-BD30-0161EC76F6BA}" type="slidenum">
              <a:rPr lang="zh-CN" altLang="en-US" smtClean="0"/>
              <a:pPr>
                <a:defRPr/>
              </a:pPr>
              <a:t>71</a:t>
            </a:fld>
            <a:endParaRPr lang="en-US"/>
          </a:p>
        </p:txBody>
      </p:sp>
    </p:spTree>
    <p:extLst>
      <p:ext uri="{BB962C8B-B14F-4D97-AF65-F5344CB8AC3E}">
        <p14:creationId xmlns:p14="http://schemas.microsoft.com/office/powerpoint/2010/main" xmlns="" val="1656771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CA077768-21C8-4125-A345-258E48D2EED0}" type="slidenum">
              <a:rPr lang="en-US" smtClean="0"/>
              <a:pPr/>
              <a:t>11</a:t>
            </a:fld>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F02F985-67A0-4370-BD30-0161EC76F6BA}" type="slidenum">
              <a:rPr lang="zh-CN" altLang="en-US" smtClean="0"/>
              <a:pPr>
                <a:defRPr/>
              </a:pPr>
              <a:t>72</a:t>
            </a:fld>
            <a:endParaRPr lang="en-US"/>
          </a:p>
        </p:txBody>
      </p:sp>
    </p:spTree>
    <p:extLst>
      <p:ext uri="{BB962C8B-B14F-4D97-AF65-F5344CB8AC3E}">
        <p14:creationId xmlns:p14="http://schemas.microsoft.com/office/powerpoint/2010/main" xmlns="" val="16567717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CA077768-21C8-4125-A345-258E48D2EED0}" type="slidenum">
              <a:rPr lang="en-US" smtClean="0"/>
              <a:pPr/>
              <a:t>90</a:t>
            </a:fld>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a:ln/>
        </p:spPr>
      </p:sp>
      <p:sp>
        <p:nvSpPr>
          <p:cNvPr id="57347" name="备注占位符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kumimoji="0" lang="zh-CN" altLang="en-US" smtClean="0"/>
          </a:p>
        </p:txBody>
      </p:sp>
      <p:sp>
        <p:nvSpPr>
          <p:cNvPr id="57348" name="灯片编号占位符 3"/>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33060F5F-602C-4CC5-B920-C34E7AEA0E18}" type="slidenum">
              <a:rPr lang="zh-CN" altLang="en-US" smtClean="0">
                <a:latin typeface="Times New Roman" panose="02020603050405020304" pitchFamily="18" charset="0"/>
              </a:rPr>
              <a:pPr/>
              <a:t>98</a:t>
            </a:fld>
            <a:endParaRPr lang="en-US" altLang="zh-CN" smtClean="0">
              <a:latin typeface="Times New Roman" panose="02020603050405020304" pitchFamily="18" charset="0"/>
            </a:endParaRPr>
          </a:p>
        </p:txBody>
      </p:sp>
    </p:spTree>
    <p:extLst>
      <p:ext uri="{BB962C8B-B14F-4D97-AF65-F5344CB8AC3E}">
        <p14:creationId xmlns:p14="http://schemas.microsoft.com/office/powerpoint/2010/main" xmlns="" val="2580051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CA077768-21C8-4125-A345-258E48D2EED0}" type="slidenum">
              <a:rPr lang="en-US" smtClean="0"/>
              <a:pPr/>
              <a:t>12</a:t>
            </a:fld>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CA077768-21C8-4125-A345-258E48D2EED0}" type="slidenum">
              <a:rPr lang="en-US" smtClean="0"/>
              <a:pPr/>
              <a:t>13</a:t>
            </a:fld>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CA077768-21C8-4125-A345-258E48D2EED0}" type="slidenum">
              <a:rPr lang="en-US" smtClean="0"/>
              <a:pPr/>
              <a:t>14</a:t>
            </a:fld>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kumimoji="0" lang="zh-CN" altLang="en-US" smtClean="0"/>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46476363-5C31-4828-86DC-E92D783838CD}" type="slidenum">
              <a:rPr lang="zh-CN" altLang="en-US" smtClean="0">
                <a:latin typeface="Times New Roman" panose="02020603050405020304" pitchFamily="18" charset="0"/>
              </a:rPr>
              <a:pPr/>
              <a:t>22</a:t>
            </a:fld>
            <a:endParaRPr lang="en-US" altLang="zh-CN" smtClean="0">
              <a:latin typeface="Times New Roman" panose="02020603050405020304" pitchFamily="18" charset="0"/>
            </a:endParaRPr>
          </a:p>
        </p:txBody>
      </p:sp>
    </p:spTree>
    <p:extLst>
      <p:ext uri="{BB962C8B-B14F-4D97-AF65-F5344CB8AC3E}">
        <p14:creationId xmlns:p14="http://schemas.microsoft.com/office/powerpoint/2010/main" xmlns="" val="3425952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chemeClr val="tx1"/>
                </a:solidFill>
                <a:effectLst/>
                <a:uLnTx/>
                <a:uFillTx/>
                <a:latin typeface="+mn-lt"/>
                <a:ea typeface="+mn-ea"/>
                <a:cs typeface="+mn-cs"/>
              </a:rPr>
              <a:t/>
            </a:r>
            <a:br>
              <a:rPr kumimoji="0" lang="en-US" altLang="zh-CN" sz="1200" b="0" i="0" u="none" strike="noStrike" kern="0" cap="none" spc="0" normalizeH="0" baseline="0" noProof="0" dirty="0" smtClean="0">
                <a:ln>
                  <a:noFill/>
                </a:ln>
                <a:solidFill>
                  <a:schemeClr val="tx1"/>
                </a:solidFill>
                <a:effectLst/>
                <a:uLnTx/>
                <a:uFillTx/>
                <a:latin typeface="+mn-lt"/>
                <a:ea typeface="+mn-ea"/>
                <a:cs typeface="+mn-cs"/>
              </a:rPr>
            </a:br>
            <a:r>
              <a:rPr kumimoji="0" lang="en-US" altLang="zh-CN" sz="1200" b="0" i="0" u="none" strike="noStrike" kern="0" cap="none" spc="0" normalizeH="0" baseline="0" noProof="0" dirty="0" smtClean="0">
                <a:ln>
                  <a:noFill/>
                </a:ln>
                <a:solidFill>
                  <a:schemeClr val="tx1"/>
                </a:solidFill>
                <a:effectLst/>
                <a:uLnTx/>
                <a:uFillTx/>
                <a:latin typeface="+mn-lt"/>
                <a:ea typeface="+mn-ea"/>
                <a:cs typeface="+mn-cs"/>
              </a:rPr>
              <a:t/>
            </a:r>
            <a:br>
              <a:rPr kumimoji="0" lang="en-US" altLang="zh-CN" sz="1200" b="0" i="0" u="none" strike="noStrike" kern="0" cap="none" spc="0" normalizeH="0" baseline="0" noProof="0" dirty="0" smtClean="0">
                <a:ln>
                  <a:noFill/>
                </a:ln>
                <a:solidFill>
                  <a:schemeClr val="tx1"/>
                </a:solidFill>
                <a:effectLst/>
                <a:uLnTx/>
                <a:uFillTx/>
                <a:latin typeface="+mn-lt"/>
                <a:ea typeface="+mn-ea"/>
                <a:cs typeface="+mn-cs"/>
              </a:rPr>
            </a:br>
            <a:endParaRPr lang="zh-CN" altLang="en-US" dirty="0"/>
          </a:p>
        </p:txBody>
      </p:sp>
      <p:sp>
        <p:nvSpPr>
          <p:cNvPr id="4" name="灯片编号占位符 3"/>
          <p:cNvSpPr>
            <a:spLocks noGrp="1"/>
          </p:cNvSpPr>
          <p:nvPr>
            <p:ph type="sldNum" sz="quarter" idx="10"/>
          </p:nvPr>
        </p:nvSpPr>
        <p:spPr/>
        <p:txBody>
          <a:bodyPr/>
          <a:lstStyle/>
          <a:p>
            <a:fld id="{CA077768-21C8-4125-A345-258E48D2EED0}" type="slidenum">
              <a:rPr lang="en-US" smtClean="0"/>
              <a:pPr/>
              <a:t>32</a:t>
            </a:fld>
            <a:endParaRPr lang="en-US" smtClean="0"/>
          </a:p>
        </p:txBody>
      </p:sp>
    </p:spTree>
    <p:extLst>
      <p:ext uri="{BB962C8B-B14F-4D97-AF65-F5344CB8AC3E}">
        <p14:creationId xmlns:p14="http://schemas.microsoft.com/office/powerpoint/2010/main" xmlns="" val="545638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CA077768-21C8-4125-A345-258E48D2EED0}" type="slidenum">
              <a:rPr lang="en-US" smtClean="0"/>
              <a:pPr/>
              <a:t>33</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6" name="image1.jpg"/>
          <p:cNvPicPr>
            <a:picLocks noChangeAspect="1"/>
          </p:cNvPicPr>
          <p:nvPr/>
        </p:nvPicPr>
        <p:blipFill>
          <a:blip r:embed="rId2" cstate="print">
            <a:duotone>
              <a:schemeClr val="accent1"/>
              <a:srgbClr val="FFFFFF"/>
            </a:duotone>
          </a:blip>
          <a:stretch>
            <a:fillRect/>
          </a:stretch>
        </p:blipFill>
        <p:spPr>
          <a:xfrm>
            <a:off x="0" y="0"/>
            <a:ext cx="9144000" cy="6858000"/>
          </a:xfrm>
          <a:prstGeom prst="rect">
            <a:avLst/>
          </a:prstGeom>
          <a:noFill/>
          <a:ln>
            <a:noFill/>
          </a:ln>
        </p:spPr>
      </p:pic>
      <p:pic>
        <p:nvPicPr>
          <p:cNvPr id="7" name="image2.png"/>
          <p:cNvPicPr>
            <a:picLocks noChangeAspect="1"/>
          </p:cNvPicPr>
          <p:nvPr/>
        </p:nvPicPr>
        <p:blipFill>
          <a:blip r:embed="rId3" cstate="print">
            <a:duotone>
              <a:schemeClr val="accent1"/>
              <a:srgbClr val="FFFFFF"/>
            </a:duotone>
          </a:blip>
          <a:stretch>
            <a:fillRect/>
          </a:stretch>
        </p:blipFill>
        <p:spPr>
          <a:xfrm>
            <a:off x="571" y="428"/>
            <a:ext cx="9142858" cy="6857143"/>
          </a:xfrm>
          <a:prstGeom prst="rect">
            <a:avLst/>
          </a:prstGeom>
          <a:noFill/>
          <a:ln>
            <a:noFill/>
          </a:ln>
        </p:spPr>
      </p:pic>
      <p:pic>
        <p:nvPicPr>
          <p:cNvPr id="8" name="image3.png"/>
          <p:cNvPicPr>
            <a:picLocks noChangeAspect="1"/>
          </p:cNvPicPr>
          <p:nvPr/>
        </p:nvPicPr>
        <p:blipFill>
          <a:blip r:embed="rId4" cstate="print">
            <a:duotone>
              <a:schemeClr val="accent1"/>
              <a:srgbClr val="FFFFFF"/>
            </a:duotone>
          </a:blip>
          <a:stretch>
            <a:fillRect/>
          </a:stretch>
        </p:blipFill>
        <p:spPr>
          <a:xfrm>
            <a:off x="571" y="428"/>
            <a:ext cx="9142858" cy="6857143"/>
          </a:xfrm>
          <a:prstGeom prst="rect">
            <a:avLst/>
          </a:prstGeom>
          <a:noFill/>
          <a:ln>
            <a:noFill/>
          </a:ln>
        </p:spPr>
      </p:pic>
      <p:pic>
        <p:nvPicPr>
          <p:cNvPr id="9" name="image4.png"/>
          <p:cNvPicPr>
            <a:picLocks noChangeAspect="1"/>
          </p:cNvPicPr>
          <p:nvPr/>
        </p:nvPicPr>
        <p:blipFill>
          <a:blip r:embed="rId5" cstate="print"/>
          <a:stretch>
            <a:fillRect/>
          </a:stretch>
        </p:blipFill>
        <p:spPr>
          <a:xfrm>
            <a:off x="571" y="428"/>
            <a:ext cx="9142858" cy="6857143"/>
          </a:xfrm>
          <a:prstGeom prst="rect">
            <a:avLst/>
          </a:prstGeom>
          <a:noFill/>
          <a:ln>
            <a:noFill/>
          </a:ln>
        </p:spPr>
      </p:pic>
      <p:sp>
        <p:nvSpPr>
          <p:cNvPr id="31" name="Rectangle 31"/>
          <p:cNvSpPr>
            <a:spLocks noGrp="1"/>
          </p:cNvSpPr>
          <p:nvPr>
            <p:ph type="subTitle" idx="1"/>
          </p:nvPr>
        </p:nvSpPr>
        <p:spPr>
          <a:xfrm>
            <a:off x="2492734" y="5094577"/>
            <a:ext cx="6194066" cy="925223"/>
          </a:xfrm>
        </p:spPr>
        <p:txBody>
          <a:bodyPr/>
          <a:lstStyle>
            <a:lvl1pPr marL="0" indent="0" algn="r">
              <a:buNone/>
              <a:defRPr sz="2800"/>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dirty="0" smtClean="0"/>
              <a:t>单击此处编辑母版副标题样式</a:t>
            </a:r>
            <a:endParaRPr lang="en-US" dirty="0"/>
          </a:p>
        </p:txBody>
      </p:sp>
      <p:sp>
        <p:nvSpPr>
          <p:cNvPr id="5" name="Rectangle 5"/>
          <p:cNvSpPr>
            <a:spLocks noGrp="1"/>
          </p:cNvSpPr>
          <p:nvPr>
            <p:ph type="ctrTitle"/>
          </p:nvPr>
        </p:nvSpPr>
        <p:spPr>
          <a:xfrm>
            <a:off x="0" y="188641"/>
            <a:ext cx="9144000" cy="936103"/>
          </a:xfrm>
        </p:spPr>
        <p:txBody>
          <a:bodyPr anchor="b" anchorCtr="0"/>
          <a:lstStyle>
            <a:lvl1pPr algn="ctr">
              <a:defRPr sz="4000" b="1">
                <a:solidFill>
                  <a:schemeClr val="tx2">
                    <a:lumMod val="75000"/>
                  </a:schemeClr>
                </a:solidFill>
                <a:latin typeface="微软雅黑" pitchFamily="34" charset="-122"/>
                <a:ea typeface="微软雅黑" pitchFamily="34" charset="-122"/>
              </a:defRPr>
            </a:lvl1pPr>
          </a:lstStyle>
          <a:p>
            <a:r>
              <a:rPr lang="zh-CN" altLang="en-US" dirty="0" smtClean="0"/>
              <a:t>单击此处编辑母版标题样式</a:t>
            </a:r>
            <a:endParaRPr lang="en-US" dirty="0"/>
          </a:p>
        </p:txBody>
      </p:sp>
      <p:sp>
        <p:nvSpPr>
          <p:cNvPr id="10" name="Date Placeholder 9"/>
          <p:cNvSpPr>
            <a:spLocks noGrp="1"/>
          </p:cNvSpPr>
          <p:nvPr>
            <p:ph type="dt" sz="half" idx="10"/>
          </p:nvPr>
        </p:nvSpPr>
        <p:spPr/>
        <p:txBody>
          <a:bodyPr/>
          <a:lstStyle/>
          <a:p>
            <a:fld id="{5C14FD69-4A85-4715-A222-ABB225B63BC6}" type="datetimeFigureOut">
              <a:rPr lang="en-US" smtClean="0"/>
              <a:pPr/>
              <a:t>1/3/2017</a:t>
            </a:fld>
            <a:endParaRPr lang="en-US"/>
          </a:p>
        </p:txBody>
      </p:sp>
      <p:sp>
        <p:nvSpPr>
          <p:cNvPr id="11" name="Slide Number Placeholder 10"/>
          <p:cNvSpPr>
            <a:spLocks noGrp="1"/>
          </p:cNvSpPr>
          <p:nvPr>
            <p:ph type="sldNum" sz="quarter" idx="11"/>
          </p:nvPr>
        </p:nvSpPr>
        <p:spPr/>
        <p:txBody>
          <a:bodyPr/>
          <a:lstStyle/>
          <a:p>
            <a:pPr algn="r"/>
            <a:fld id="{D4C49B74-5DB2-4B03-B1D2-7F6A3C51C318}" type="slidenum">
              <a:rPr lang="en-US" smtClean="0"/>
              <a:pPr algn="r"/>
              <a:t>‹#›</a:t>
            </a:fld>
            <a:endParaRPr lang="en-US"/>
          </a:p>
        </p:txBody>
      </p:sp>
      <p:sp>
        <p:nvSpPr>
          <p:cNvPr id="12" name="Footer Placeholder 11"/>
          <p:cNvSpPr>
            <a:spLocks noGrp="1"/>
          </p:cNvSpPr>
          <p:nvPr>
            <p:ph type="ftr" sz="quarter" idx="12"/>
          </p:nvPr>
        </p:nvSpPr>
        <p:spPr/>
        <p:txBody>
          <a:bodyPr/>
          <a:lstStyle/>
          <a:p>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42DACA16-9AA4-4C2D-A281-CE2DD9011112}" type="slidenum">
              <a:rPr lang="zh-CN" altLang="en-US"/>
              <a:pPr/>
              <a:t>‹#›</a:t>
            </a:fld>
            <a:endParaRPr lang="en-US" altLang="zh-CN"/>
          </a:p>
        </p:txBody>
      </p:sp>
    </p:spTree>
    <p:extLst>
      <p:ext uri="{BB962C8B-B14F-4D97-AF65-F5344CB8AC3E}">
        <p14:creationId xmlns:p14="http://schemas.microsoft.com/office/powerpoint/2010/main" xmlns="" val="2958412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B66C77A4-EEF8-43C8-9650-EEF42AF46FE0}" type="slidenum">
              <a:rPr lang="zh-CN" altLang="en-US"/>
              <a:pPr/>
              <a:t>‹#›</a:t>
            </a:fld>
            <a:endParaRPr lang="en-US" altLang="zh-CN"/>
          </a:p>
        </p:txBody>
      </p:sp>
    </p:spTree>
    <p:extLst>
      <p:ext uri="{BB962C8B-B14F-4D97-AF65-F5344CB8AC3E}">
        <p14:creationId xmlns:p14="http://schemas.microsoft.com/office/powerpoint/2010/main" xmlns="" val="6831298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86CFC6F7-7DA0-4AF4-B3BC-D387263AAF03}" type="slidenum">
              <a:rPr lang="zh-CN" altLang="en-US"/>
              <a:pPr/>
              <a:t>‹#›</a:t>
            </a:fld>
            <a:endParaRPr lang="en-US" altLang="zh-CN"/>
          </a:p>
        </p:txBody>
      </p:sp>
    </p:spTree>
    <p:extLst>
      <p:ext uri="{BB962C8B-B14F-4D97-AF65-F5344CB8AC3E}">
        <p14:creationId xmlns:p14="http://schemas.microsoft.com/office/powerpoint/2010/main" xmlns="" val="14373264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F45FCB00-C350-433A-AB1B-652CEB6C0DAE}" type="slidenum">
              <a:rPr lang="zh-CN" altLang="en-US"/>
              <a:pPr/>
              <a:t>‹#›</a:t>
            </a:fld>
            <a:endParaRPr lang="en-US" altLang="zh-CN"/>
          </a:p>
        </p:txBody>
      </p:sp>
    </p:spTree>
    <p:extLst>
      <p:ext uri="{BB962C8B-B14F-4D97-AF65-F5344CB8AC3E}">
        <p14:creationId xmlns:p14="http://schemas.microsoft.com/office/powerpoint/2010/main" xmlns="" val="12160491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B39EEB6D-215A-4B60-B7C6-1159CB1711EE}" type="slidenum">
              <a:rPr lang="zh-CN" altLang="en-US"/>
              <a:pPr/>
              <a:t>‹#›</a:t>
            </a:fld>
            <a:endParaRPr lang="en-US" altLang="zh-CN"/>
          </a:p>
        </p:txBody>
      </p:sp>
    </p:spTree>
    <p:extLst>
      <p:ext uri="{BB962C8B-B14F-4D97-AF65-F5344CB8AC3E}">
        <p14:creationId xmlns:p14="http://schemas.microsoft.com/office/powerpoint/2010/main" xmlns="" val="13640064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111875" y="196850"/>
            <a:ext cx="1943100" cy="60610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79400" y="196850"/>
            <a:ext cx="5680075" cy="60610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86D8610D-2DEC-4BDA-909D-EBD671E2AAA8}" type="slidenum">
              <a:rPr lang="zh-CN" altLang="en-US"/>
              <a:pPr/>
              <a:t>‹#›</a:t>
            </a:fld>
            <a:endParaRPr lang="en-US" altLang="zh-CN"/>
          </a:p>
        </p:txBody>
      </p:sp>
    </p:spTree>
    <p:extLst>
      <p:ext uri="{BB962C8B-B14F-4D97-AF65-F5344CB8AC3E}">
        <p14:creationId xmlns:p14="http://schemas.microsoft.com/office/powerpoint/2010/main" xmlns="" val="1701075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r>
              <a:rPr lang="en-US" altLang="zh-CN"/>
              <a:t>222222</a:t>
            </a:r>
          </a:p>
        </p:txBody>
      </p:sp>
      <p:sp>
        <p:nvSpPr>
          <p:cNvPr id="7" name="Rectangle 8"/>
          <p:cNvSpPr>
            <a:spLocks noGrp="1" noChangeArrowheads="1"/>
          </p:cNvSpPr>
          <p:nvPr>
            <p:ph type="sldNum" sz="quarter" idx="12"/>
          </p:nvPr>
        </p:nvSpPr>
        <p:spPr>
          <a:ln/>
        </p:spPr>
        <p:txBody>
          <a:bodyPr/>
          <a:lstStyle>
            <a:lvl1pPr>
              <a:defRPr/>
            </a:lvl1pPr>
          </a:lstStyle>
          <a:p>
            <a:pPr>
              <a:defRPr/>
            </a:pPr>
            <a:fld id="{996A994D-E0C7-4457-9244-284F8780D922}"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A738682-6C8B-4F29-9F17-C2899333AE8B}" type="datetimeFigureOut">
              <a:rPr lang="zh-CN" altLang="en-US" smtClean="0"/>
              <a:pPr/>
              <a:t>2017/1/3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BD5FD1-F9B1-4CED-B324-7F7E49AA824B}" type="slidenum">
              <a:rPr lang="zh-CN" altLang="en-US" smtClean="0"/>
              <a:pPr/>
              <a:t>‹#›</a:t>
            </a:fld>
            <a:endParaRPr lang="zh-CN" altLang="en-US"/>
          </a:p>
        </p:txBody>
      </p:sp>
    </p:spTree>
    <p:extLst>
      <p:ext uri="{BB962C8B-B14F-4D97-AF65-F5344CB8AC3E}">
        <p14:creationId xmlns:p14="http://schemas.microsoft.com/office/powerpoint/2010/main" xmlns="" val="4078592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A738682-6C8B-4F29-9F17-C2899333AE8B}" type="datetimeFigureOut">
              <a:rPr lang="zh-CN" altLang="en-US" smtClean="0"/>
              <a:pPr/>
              <a:t>2017/1/3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6BD5FD1-F9B1-4CED-B324-7F7E49AA824B}" type="slidenum">
              <a:rPr lang="zh-CN" altLang="en-US" smtClean="0"/>
              <a:pPr/>
              <a:t>‹#›</a:t>
            </a:fld>
            <a:endParaRPr lang="zh-CN" altLang="en-US"/>
          </a:p>
        </p:txBody>
      </p:sp>
    </p:spTree>
    <p:extLst>
      <p:ext uri="{BB962C8B-B14F-4D97-AF65-F5344CB8AC3E}">
        <p14:creationId xmlns:p14="http://schemas.microsoft.com/office/powerpoint/2010/main" xmlns="" val="3796950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5122" name="图片 7"/>
          <p:cNvPicPr>
            <a:picLocks noChangeAspect="1" noChangeArrowheads="1"/>
          </p:cNvPicPr>
          <p:nvPr/>
        </p:nvPicPr>
        <p:blipFill>
          <a:blip r:embed="rId2" cstate="print">
            <a:extLst>
              <a:ext uri="{28A0092B-C50C-407E-A947-70E740481C1C}">
                <a14:useLocalDpi xmlns:a14="http://schemas.microsoft.com/office/drawing/2010/main" xmlns="" val="0"/>
              </a:ext>
            </a:extLst>
          </a:blip>
          <a:srcRect l="1866"/>
          <a:stretch>
            <a:fillRect/>
          </a:stretch>
        </p:blipFill>
        <p:spPr bwMode="auto">
          <a:xfrm>
            <a:off x="-12700" y="0"/>
            <a:ext cx="91567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23" name="KSO_BT1"/>
          <p:cNvSpPr>
            <a:spLocks noGrp="1" noChangeArrowheads="1"/>
          </p:cNvSpPr>
          <p:nvPr>
            <p:ph type="ctrTitle"/>
          </p:nvPr>
        </p:nvSpPr>
        <p:spPr>
          <a:xfrm>
            <a:off x="0" y="2087563"/>
            <a:ext cx="6059488" cy="1470025"/>
          </a:xfrm>
        </p:spPr>
        <p:txBody>
          <a:bodyPr/>
          <a:lstStyle>
            <a:lvl1pPr algn="ctr">
              <a:defRPr sz="2800"/>
            </a:lvl1pPr>
          </a:lstStyle>
          <a:p>
            <a:pPr lvl="0"/>
            <a:r>
              <a:rPr lang="zh-CN" altLang="zh-CN" noProof="0" smtClean="0"/>
              <a:t>单击此处编辑母版标题样式</a:t>
            </a:r>
          </a:p>
        </p:txBody>
      </p:sp>
      <p:sp>
        <p:nvSpPr>
          <p:cNvPr id="5124" name="KSO_FD"/>
          <p:cNvSpPr>
            <a:spLocks noGrp="1" noChangeArrowheads="1"/>
          </p:cNvSpPr>
          <p:nvPr>
            <p:ph type="dt" sz="half" idx="2"/>
          </p:nvPr>
        </p:nvSpPr>
        <p:spPr>
          <a:xfrm>
            <a:off x="457200" y="6245225"/>
            <a:ext cx="2133600" cy="476250"/>
          </a:xfrm>
        </p:spPr>
        <p:txBody>
          <a:bodyPr/>
          <a:lstStyle>
            <a:lvl1pPr>
              <a:defRPr/>
            </a:lvl1pPr>
          </a:lstStyle>
          <a:p>
            <a:endParaRPr lang="en-US" altLang="zh-CN"/>
          </a:p>
        </p:txBody>
      </p:sp>
      <p:sp>
        <p:nvSpPr>
          <p:cNvPr id="5125" name="KSO_FT"/>
          <p:cNvSpPr>
            <a:spLocks noGrp="1" noChangeArrowheads="1"/>
          </p:cNvSpPr>
          <p:nvPr>
            <p:ph type="ftr" sz="quarter" idx="3"/>
          </p:nvPr>
        </p:nvSpPr>
        <p:spPr>
          <a:xfrm>
            <a:off x="3124200" y="6245225"/>
            <a:ext cx="2895600" cy="476250"/>
          </a:xfrm>
        </p:spPr>
        <p:txBody>
          <a:bodyPr/>
          <a:lstStyle>
            <a:lvl1pPr>
              <a:defRPr>
                <a:solidFill>
                  <a:schemeClr val="bg2"/>
                </a:solidFill>
              </a:defRPr>
            </a:lvl1pPr>
          </a:lstStyle>
          <a:p>
            <a:endParaRPr lang="en-US" altLang="zh-CN">
              <a:solidFill>
                <a:srgbClr val="FFFFFF"/>
              </a:solidFill>
            </a:endParaRPr>
          </a:p>
        </p:txBody>
      </p:sp>
      <p:sp>
        <p:nvSpPr>
          <p:cNvPr id="5126" name="KSO_FN"/>
          <p:cNvSpPr>
            <a:spLocks noGrp="1" noChangeArrowheads="1"/>
          </p:cNvSpPr>
          <p:nvPr>
            <p:ph type="sldNum" sz="quarter" idx="4"/>
          </p:nvPr>
        </p:nvSpPr>
        <p:spPr>
          <a:xfrm>
            <a:off x="6553200" y="6245225"/>
            <a:ext cx="2133600" cy="476250"/>
          </a:xfrm>
        </p:spPr>
        <p:txBody>
          <a:bodyPr/>
          <a:lstStyle>
            <a:lvl1pPr>
              <a:defRPr>
                <a:solidFill>
                  <a:schemeClr val="bg2"/>
                </a:solidFill>
              </a:defRPr>
            </a:lvl1pPr>
          </a:lstStyle>
          <a:p>
            <a:fld id="{1E858B36-1759-4702-950F-9A9CB3200436}" type="slidenum">
              <a:rPr lang="zh-CN" altLang="en-US">
                <a:solidFill>
                  <a:srgbClr val="FFFFFF"/>
                </a:solidFill>
              </a:rPr>
              <a:pPr/>
              <a:t>‹#›</a:t>
            </a:fld>
            <a:endParaRPr lang="en-US" altLang="zh-CN">
              <a:solidFill>
                <a:srgbClr val="FFFFFF"/>
              </a:solidFill>
            </a:endParaRPr>
          </a:p>
        </p:txBody>
      </p:sp>
      <p:pic>
        <p:nvPicPr>
          <p:cNvPr id="5127" name="Picture 7"/>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3632200"/>
            <a:ext cx="6011863" cy="493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128" name="KSO_BC1"/>
          <p:cNvSpPr>
            <a:spLocks noGrp="1" noChangeArrowheads="1"/>
          </p:cNvSpPr>
          <p:nvPr>
            <p:ph type="subTitle" idx="1"/>
          </p:nvPr>
        </p:nvSpPr>
        <p:spPr>
          <a:xfrm>
            <a:off x="0" y="3643313"/>
            <a:ext cx="6053138" cy="566737"/>
          </a:xfrm>
        </p:spPr>
        <p:txBody>
          <a:bodyPr/>
          <a:lstStyle>
            <a:lvl1pPr marL="0" indent="0" algn="ctr">
              <a:buFont typeface="Wingdings" panose="05000000000000000000" pitchFamily="2" charset="2"/>
              <a:buNone/>
              <a:defRPr sz="1800">
                <a:solidFill>
                  <a:schemeClr val="folHlink"/>
                </a:solidFill>
              </a:defRPr>
            </a:lvl1pPr>
          </a:lstStyle>
          <a:p>
            <a:pPr lvl="0"/>
            <a:r>
              <a:rPr lang="zh-CN" altLang="zh-CN" noProof="0" smtClean="0"/>
              <a:t>单击此处编辑母版副标题样式</a:t>
            </a:r>
          </a:p>
        </p:txBody>
      </p:sp>
    </p:spTree>
    <p:extLst>
      <p:ext uri="{BB962C8B-B14F-4D97-AF65-F5344CB8AC3E}">
        <p14:creationId xmlns:p14="http://schemas.microsoft.com/office/powerpoint/2010/main" xmlns="" val="936595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67B69935-FA5F-4B54-95A1-973F21174950}" type="slidenum">
              <a:rPr lang="zh-CN" altLang="en-US"/>
              <a:pPr/>
              <a:t>‹#›</a:t>
            </a:fld>
            <a:endParaRPr lang="en-US" altLang="zh-CN"/>
          </a:p>
        </p:txBody>
      </p:sp>
    </p:spTree>
    <p:extLst>
      <p:ext uri="{BB962C8B-B14F-4D97-AF65-F5344CB8AC3E}">
        <p14:creationId xmlns:p14="http://schemas.microsoft.com/office/powerpoint/2010/main" xmlns="" val="362136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53267A34-9C52-49BC-AADA-4EC544FF2917}" type="slidenum">
              <a:rPr lang="zh-CN" altLang="en-US"/>
              <a:pPr/>
              <a:t>‹#›</a:t>
            </a:fld>
            <a:endParaRPr lang="en-US" altLang="zh-CN"/>
          </a:p>
        </p:txBody>
      </p:sp>
    </p:spTree>
    <p:extLst>
      <p:ext uri="{BB962C8B-B14F-4D97-AF65-F5344CB8AC3E}">
        <p14:creationId xmlns:p14="http://schemas.microsoft.com/office/powerpoint/2010/main" xmlns="" val="1619104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79400" y="1054100"/>
            <a:ext cx="3811588" cy="52038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243388" y="1054100"/>
            <a:ext cx="3811587" cy="52038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93E89934-93F5-489D-97FF-54D63871E5AC}" type="slidenum">
              <a:rPr lang="zh-CN" altLang="en-US"/>
              <a:pPr/>
              <a:t>‹#›</a:t>
            </a:fld>
            <a:endParaRPr lang="en-US" altLang="zh-CN"/>
          </a:p>
        </p:txBody>
      </p:sp>
    </p:spTree>
    <p:extLst>
      <p:ext uri="{BB962C8B-B14F-4D97-AF65-F5344CB8AC3E}">
        <p14:creationId xmlns:p14="http://schemas.microsoft.com/office/powerpoint/2010/main" xmlns="" val="32152119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8C14C6CD-890C-48FE-B6CA-545178A0AB86}" type="slidenum">
              <a:rPr lang="zh-CN" altLang="en-US"/>
              <a:pPr/>
              <a:t>‹#›</a:t>
            </a:fld>
            <a:endParaRPr lang="en-US" altLang="zh-CN"/>
          </a:p>
        </p:txBody>
      </p:sp>
    </p:spTree>
    <p:extLst>
      <p:ext uri="{BB962C8B-B14F-4D97-AF65-F5344CB8AC3E}">
        <p14:creationId xmlns:p14="http://schemas.microsoft.com/office/powerpoint/2010/main" xmlns="" val="24751902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7.jpeg"/><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hade val="85000"/>
          </a:schemeClr>
        </a:solidFill>
        <a:effectLst/>
      </p:bgPr>
    </p:bg>
    <p:spTree>
      <p:nvGrpSpPr>
        <p:cNvPr id="1" name=""/>
        <p:cNvGrpSpPr/>
        <p:nvPr/>
      </p:nvGrpSpPr>
      <p:grpSpPr>
        <a:xfrm>
          <a:off x="0" y="0"/>
          <a:ext cx="0" cy="0"/>
          <a:chOff x="0" y="0"/>
          <a:chExt cx="0" cy="0"/>
        </a:xfrm>
      </p:grpSpPr>
      <p:pic>
        <p:nvPicPr>
          <p:cNvPr id="8" name="image5.png"/>
          <p:cNvPicPr>
            <a:picLocks noChangeAspect="1"/>
          </p:cNvPicPr>
          <p:nvPr/>
        </p:nvPicPr>
        <p:blipFill>
          <a:blip r:embed="rId6" cstate="print">
            <a:duotone>
              <a:schemeClr val="accent1"/>
              <a:srgbClr val="FFFFFF"/>
            </a:duotone>
          </a:blip>
          <a:stretch>
            <a:fillRect/>
          </a:stretch>
        </p:blipFill>
        <p:spPr>
          <a:xfrm>
            <a:off x="571" y="428"/>
            <a:ext cx="9142858" cy="6857143"/>
          </a:xfrm>
          <a:prstGeom prst="rect">
            <a:avLst/>
          </a:prstGeom>
          <a:noFill/>
          <a:ln>
            <a:noFill/>
          </a:ln>
        </p:spPr>
      </p:pic>
      <p:pic>
        <p:nvPicPr>
          <p:cNvPr id="9" name="image6.png"/>
          <p:cNvPicPr>
            <a:picLocks noChangeAspect="1"/>
          </p:cNvPicPr>
          <p:nvPr/>
        </p:nvPicPr>
        <p:blipFill>
          <a:blip r:embed="rId7" cstate="print"/>
          <a:stretch>
            <a:fillRect/>
          </a:stretch>
        </p:blipFill>
        <p:spPr>
          <a:xfrm>
            <a:off x="571" y="428"/>
            <a:ext cx="9142858" cy="6857143"/>
          </a:xfrm>
          <a:prstGeom prst="rect">
            <a:avLst/>
          </a:prstGeom>
          <a:noFill/>
          <a:ln>
            <a:noFill/>
          </a:ln>
        </p:spPr>
      </p:pic>
      <p:sp>
        <p:nvSpPr>
          <p:cNvPr id="30" name="Rectangle 30"/>
          <p:cNvSpPr>
            <a:spLocks noGrp="1"/>
          </p:cNvSpPr>
          <p:nvPr>
            <p:ph type="title"/>
          </p:nvPr>
        </p:nvSpPr>
        <p:spPr>
          <a:xfrm>
            <a:off x="457200" y="359465"/>
            <a:ext cx="8229600" cy="1143000"/>
          </a:xfrm>
          <a:prstGeom prst="rect">
            <a:avLst/>
          </a:prstGeom>
        </p:spPr>
        <p:txBody>
          <a:bodyPr anchor="b" anchorCtr="0">
            <a:normAutofit/>
          </a:bodyPr>
          <a:lstStyle/>
          <a:p>
            <a:pPr algn="l"/>
            <a:r>
              <a:rPr lang="zh-CN" altLang="en-US" smtClean="0"/>
              <a:t>单击此处编辑母版标题样式</a:t>
            </a:r>
            <a:endParaRPr lang="en-US"/>
          </a:p>
        </p:txBody>
      </p:sp>
      <p:sp>
        <p:nvSpPr>
          <p:cNvPr id="12" name="Rectangle 12"/>
          <p:cNvSpPr>
            <a:spLocks noGrp="1"/>
          </p:cNvSpPr>
          <p:nvPr>
            <p:ph type="body" idx="1"/>
          </p:nvPr>
        </p:nvSpPr>
        <p:spPr>
          <a:xfrm>
            <a:off x="457200" y="1600200"/>
            <a:ext cx="8229600" cy="4525963"/>
          </a:xfrm>
          <a:prstGeom prst="rect">
            <a:avLst/>
          </a:prstGeo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smtClean="0"/>
          </a:p>
        </p:txBody>
      </p:sp>
      <p:sp>
        <p:nvSpPr>
          <p:cNvPr id="6" name="Rectangle 6"/>
          <p:cNvSpPr>
            <a:spLocks noGrp="1"/>
          </p:cNvSpPr>
          <p:nvPr>
            <p:ph type="dt" sz="half" idx="2"/>
          </p:nvPr>
        </p:nvSpPr>
        <p:spPr>
          <a:xfrm>
            <a:off x="457200" y="6245225"/>
            <a:ext cx="2133600" cy="476250"/>
          </a:xfrm>
          <a:prstGeom prst="rect">
            <a:avLst/>
          </a:prstGeom>
        </p:spPr>
        <p:txBody>
          <a:bodyPr/>
          <a:lstStyle>
            <a:lvl1pPr>
              <a:defRPr sz="1000">
                <a:latin typeface="+mn-lt"/>
              </a:defRPr>
            </a:lvl1pPr>
          </a:lstStyle>
          <a:p>
            <a:fld id="{5C14FD69-4A85-4715-A222-ABB225B63BC6}" type="datetimeFigureOut">
              <a:rPr lang="en-US" smtClean="0"/>
              <a:pPr/>
              <a:t>1/3/2017</a:t>
            </a:fld>
            <a:endParaRPr lang="en-US" sz="1000" dirty="0" smtClean="0"/>
          </a:p>
        </p:txBody>
      </p:sp>
      <p:sp>
        <p:nvSpPr>
          <p:cNvPr id="20" name="Rectangle 20"/>
          <p:cNvSpPr>
            <a:spLocks noGrp="1"/>
          </p:cNvSpPr>
          <p:nvPr>
            <p:ph type="ftr" sz="quarter" idx="3"/>
          </p:nvPr>
        </p:nvSpPr>
        <p:spPr>
          <a:xfrm>
            <a:off x="3124200" y="6245225"/>
            <a:ext cx="2895600" cy="476250"/>
          </a:xfrm>
          <a:prstGeom prst="rect">
            <a:avLst/>
          </a:prstGeom>
        </p:spPr>
        <p:txBody>
          <a:bodyPr/>
          <a:lstStyle>
            <a:lvl1pPr algn="ctr">
              <a:defRPr sz="1000">
                <a:latin typeface="+mn-lt"/>
              </a:defRPr>
            </a:lvl1pPr>
          </a:lstStyle>
          <a:p>
            <a:pPr algn="ctr"/>
            <a:endParaRPr lang="en-US" sz="1000" smtClean="0"/>
          </a:p>
        </p:txBody>
      </p:sp>
      <p:sp>
        <p:nvSpPr>
          <p:cNvPr id="21" name="Rectangle 21"/>
          <p:cNvSpPr>
            <a:spLocks noGrp="1"/>
          </p:cNvSpPr>
          <p:nvPr>
            <p:ph type="sldNum" sz="quarter" idx="4"/>
          </p:nvPr>
        </p:nvSpPr>
        <p:spPr>
          <a:xfrm>
            <a:off x="6553200" y="6245225"/>
            <a:ext cx="2133600" cy="476250"/>
          </a:xfrm>
          <a:prstGeom prst="rect">
            <a:avLst/>
          </a:prstGeom>
        </p:spPr>
        <p:txBody>
          <a:bodyPr/>
          <a:lstStyle>
            <a:lvl1pPr>
              <a:defRPr sz="1000">
                <a:latin typeface="+mn-lt"/>
              </a:defRPr>
            </a:lvl1pPr>
          </a:lstStyle>
          <a:p>
            <a:pPr algn="r"/>
            <a:fld id="{D4C49B74-5DB2-4B03-B1D2-7F6A3C51C318}" type="slidenum">
              <a:rPr lang="en-US" smtClean="0"/>
              <a:pPr algn="r"/>
              <a:t>‹#›</a:t>
            </a:fld>
            <a:endParaRPr lang="en-US" sz="1000" dirty="0" smtClean="0"/>
          </a:p>
        </p:txBody>
      </p:sp>
    </p:spTree>
  </p:cSld>
  <p:clrMap bg1="lt1" tx1="dk1" bg2="lt2" tx2="dk2" accent1="accent1" accent2="accent2" accent3="accent3" accent4="accent4" accent5="accent5" accent6="accent6" hlink="hlink" folHlink="folHlink"/>
  <p:sldLayoutIdLst>
    <p:sldLayoutId id="2147483649" r:id="rId1"/>
    <p:sldLayoutId id="2147483653" r:id="rId2"/>
    <p:sldLayoutId id="2147483667" r:id="rId3"/>
    <p:sldLayoutId id="2147483668" r:id="rId4"/>
  </p:sldLayoutIdLst>
  <p:txStyles>
    <p:titleStyle>
      <a:defPPr>
        <a:defRPr sz="4400">
          <a:solidFill>
            <a:schemeClr val="tx1"/>
          </a:solidFill>
          <a:latin typeface="+mj-lt"/>
          <a:ea typeface="+mj-ea"/>
          <a:cs typeface="+mj-cs"/>
        </a:defRPr>
      </a:defPPr>
      <a:lvl1pPr algn="l" eaLnBrk="1" hangingPunct="1">
        <a:buNone/>
        <a:defRPr sz="3600">
          <a:solidFill>
            <a:schemeClr val="tx1">
              <a:alpha val="100000"/>
            </a:schemeClr>
          </a:solidFill>
          <a:latin typeface="+mj-lt"/>
        </a:defRPr>
      </a:lvl1pPr>
    </p:titleStyle>
    <p:bodyStyle>
      <a:defPPr>
        <a:defRPr>
          <a:solidFill>
            <a:schemeClr val="tx1"/>
          </a:solidFill>
          <a:latin typeface="+mn-lt"/>
          <a:ea typeface="+mn-ea"/>
          <a:cs typeface="+mn-cs"/>
        </a:defRPr>
      </a:defPPr>
      <a:lvl1pPr marL="342900" indent="-342900" eaLnBrk="1" hangingPunct="1">
        <a:buChar char="•"/>
        <a:defRPr sz="2800">
          <a:latin typeface="+mn-lt"/>
        </a:defRPr>
      </a:lvl1pPr>
      <a:lvl2pPr marL="742950" indent="-285750" eaLnBrk="1" hangingPunct="1">
        <a:buChar char="–"/>
        <a:defRPr sz="2400">
          <a:latin typeface="+mn-lt"/>
        </a:defRPr>
      </a:lvl2pPr>
      <a:lvl3pPr marL="1143000" indent="-228600" eaLnBrk="1" hangingPunct="1">
        <a:buChar char="•"/>
        <a:defRPr sz="2400">
          <a:latin typeface="+mn-lt"/>
        </a:defRPr>
      </a:lvl3pPr>
      <a:lvl4pPr marL="1600200" indent="-228600" eaLnBrk="1" hangingPunct="1">
        <a:buChar char="–"/>
        <a:defRPr sz="2000">
          <a:latin typeface="+mn-lt"/>
        </a:defRPr>
      </a:lvl4pPr>
      <a:lvl5pPr marL="2057400" indent="-228600" eaLnBrk="1" hangingPunct="1">
        <a:buChar char="»"/>
        <a:defRPr sz="2000">
          <a:latin typeface="+mn-lt"/>
        </a:defRPr>
      </a:lvl5pPr>
      <a:lvl6pPr marL="2514600" indent="-228600" eaLnBrk="1" hangingPunct="1">
        <a:buChar char="•"/>
        <a:defRPr sz="2000"/>
      </a:lvl6pPr>
      <a:lvl7pPr marL="2971800" indent="-228600" eaLnBrk="1" hangingPunct="1">
        <a:buChar char="•"/>
        <a:defRPr sz="2000"/>
      </a:lvl7pPr>
      <a:lvl8pPr marL="3429000" indent="-228600" eaLnBrk="1" hangingPunct="1">
        <a:buChar char="•"/>
        <a:defRPr sz="2000"/>
      </a:lvl8pPr>
      <a:lvl9pPr marL="3886200" indent="-228600" eaLnBrk="1" hangingPunct="1">
        <a:buChar char="•"/>
        <a:defRPr sz="2000"/>
      </a:lvl9pPr>
    </p:bodyStyle>
    <p:otherStyle>
      <a:defPPr>
        <a:defRPr>
          <a:solidFill>
            <a:schemeClr val="tx1"/>
          </a:solidFill>
          <a:latin typeface="+mn-lt"/>
          <a:ea typeface="+mn-ea"/>
          <a:cs typeface="+mn-cs"/>
        </a:defRPr>
      </a:defPPr>
      <a:lvl1pPr marL="0" eaLnBrk="1" hangingPunct="1">
        <a:defRPr/>
      </a:lvl1pPr>
      <a:lvl2pPr marL="457200" eaLnBrk="1" hangingPunct="1">
        <a:defRPr/>
      </a:lvl2pPr>
      <a:lvl3pPr marL="914400" eaLnBrk="1" hangingPunct="1">
        <a:defRPr/>
      </a:lvl3pPr>
      <a:lvl4pPr marL="1371600" eaLnBrk="1" hangingPunct="1">
        <a:defRPr/>
      </a:lvl4pPr>
      <a:lvl5pPr marL="1828800" eaLnBrk="1" hangingPunct="1">
        <a:defRPr/>
      </a:lvl5pPr>
      <a:lvl6pPr marL="2286000" eaLnBrk="1" hangingPunct="1">
        <a:defRPr/>
      </a:lvl6pPr>
      <a:lvl7pPr marL="2743200" eaLnBrk="1" hangingPunct="1">
        <a:defRPr/>
      </a:lvl7pPr>
      <a:lvl8pPr marL="3200400" eaLnBrk="1" hangingPunct="1">
        <a:defRPr/>
      </a:lvl8pPr>
      <a:lvl9pPr marL="3657600" eaLnBrk="1" hangingPunct="1">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4098" name="图片 8"/>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5200650" y="0"/>
            <a:ext cx="394335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99" name="KSO_BT1"/>
          <p:cNvSpPr>
            <a:spLocks noGrp="1" noChangeArrowheads="1"/>
          </p:cNvSpPr>
          <p:nvPr>
            <p:ph type="title"/>
          </p:nvPr>
        </p:nvSpPr>
        <p:spPr bwMode="auto">
          <a:xfrm>
            <a:off x="339725" y="196850"/>
            <a:ext cx="6400800" cy="700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zh-CN" smtClean="0"/>
              <a:t>单击此处编辑母版标题样式</a:t>
            </a:r>
          </a:p>
        </p:txBody>
      </p:sp>
      <p:sp>
        <p:nvSpPr>
          <p:cNvPr id="4100" name="KSO_BC1"/>
          <p:cNvSpPr>
            <a:spLocks noGrp="1" noChangeArrowheads="1"/>
          </p:cNvSpPr>
          <p:nvPr>
            <p:ph type="body" idx="1"/>
          </p:nvPr>
        </p:nvSpPr>
        <p:spPr bwMode="auto">
          <a:xfrm>
            <a:off x="279400" y="1054100"/>
            <a:ext cx="7775575" cy="5203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p:txBody>
      </p:sp>
      <p:sp>
        <p:nvSpPr>
          <p:cNvPr id="4101" name="KSO_FD"/>
          <p:cNvSpPr>
            <a:spLocks noGrp="1" noChangeArrowheads="1"/>
          </p:cNvSpPr>
          <p:nvPr>
            <p:ph type="dt" sz="half" idx="2"/>
          </p:nvPr>
        </p:nvSpPr>
        <p:spPr bwMode="auto">
          <a:xfrm>
            <a:off x="628650" y="6356350"/>
            <a:ext cx="20574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1200">
                <a:solidFill>
                  <a:srgbClr val="919293"/>
                </a:solidFill>
              </a:defRPr>
            </a:lvl1pPr>
          </a:lstStyle>
          <a:p>
            <a:pPr fontAlgn="base">
              <a:spcBef>
                <a:spcPct val="0"/>
              </a:spcBef>
              <a:spcAft>
                <a:spcPct val="0"/>
              </a:spcAft>
              <a:buFont typeface="Arial" panose="020B0604020202020204" pitchFamily="34" charset="0"/>
              <a:buNone/>
            </a:pPr>
            <a:endParaRPr lang="en-US" altLang="zh-CN" smtClean="0">
              <a:ea typeface="宋体" panose="02010600030101010101" pitchFamily="2" charset="-122"/>
            </a:endParaRPr>
          </a:p>
        </p:txBody>
      </p:sp>
      <p:sp>
        <p:nvSpPr>
          <p:cNvPr id="4102" name="KSO_FT"/>
          <p:cNvSpPr>
            <a:spLocks noGrp="1" noChangeArrowheads="1"/>
          </p:cNvSpPr>
          <p:nvPr>
            <p:ph type="ftr" sz="quarter" idx="3"/>
          </p:nvPr>
        </p:nvSpPr>
        <p:spPr bwMode="auto">
          <a:xfrm>
            <a:off x="3028950" y="6356350"/>
            <a:ext cx="30861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a:solidFill>
                  <a:srgbClr val="919293"/>
                </a:solidFill>
              </a:defRPr>
            </a:lvl1pPr>
          </a:lstStyle>
          <a:p>
            <a:pPr fontAlgn="base">
              <a:spcBef>
                <a:spcPct val="0"/>
              </a:spcBef>
              <a:spcAft>
                <a:spcPct val="0"/>
              </a:spcAft>
              <a:buFont typeface="Arial" panose="020B0604020202020204" pitchFamily="34" charset="0"/>
              <a:buNone/>
            </a:pPr>
            <a:endParaRPr lang="en-US" altLang="zh-CN" smtClean="0">
              <a:ea typeface="宋体" panose="02010600030101010101" pitchFamily="2" charset="-122"/>
            </a:endParaRPr>
          </a:p>
        </p:txBody>
      </p:sp>
      <p:sp>
        <p:nvSpPr>
          <p:cNvPr id="4103" name="KSO_FN"/>
          <p:cNvSpPr>
            <a:spLocks noGrp="1" noChangeArrowheads="1"/>
          </p:cNvSpPr>
          <p:nvPr>
            <p:ph type="sldNum" sz="quarter" idx="4"/>
          </p:nvPr>
        </p:nvSpPr>
        <p:spPr bwMode="auto">
          <a:xfrm>
            <a:off x="6457950" y="6356350"/>
            <a:ext cx="20574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919293"/>
                </a:solidFill>
              </a:defRPr>
            </a:lvl1pPr>
          </a:lstStyle>
          <a:p>
            <a:pPr fontAlgn="base">
              <a:spcBef>
                <a:spcPct val="0"/>
              </a:spcBef>
              <a:spcAft>
                <a:spcPct val="0"/>
              </a:spcAft>
              <a:buFont typeface="Arial" panose="020B0604020202020204" pitchFamily="34" charset="0"/>
              <a:buNone/>
            </a:pPr>
            <a:fld id="{65FF19B6-CAEF-47D7-9003-5075B871DFAC}" type="slidenum">
              <a:rPr lang="zh-CN" altLang="en-US" smtClean="0">
                <a:ea typeface="宋体" panose="02010600030101010101" pitchFamily="2" charset="-122"/>
              </a:rPr>
              <a:pPr fontAlgn="base">
                <a:spcBef>
                  <a:spcPct val="0"/>
                </a:spcBef>
                <a:spcAft>
                  <a:spcPct val="0"/>
                </a:spcAft>
                <a:buFont typeface="Arial" panose="020B0604020202020204" pitchFamily="34" charset="0"/>
                <a:buNone/>
              </a:pPr>
              <a:t>‹#›</a:t>
            </a:fld>
            <a:endParaRPr lang="en-US" altLang="zh-CN" smtClean="0">
              <a:ea typeface="宋体" panose="02010600030101010101" pitchFamily="2" charset="-122"/>
            </a:endParaRPr>
          </a:p>
        </p:txBody>
      </p:sp>
    </p:spTree>
    <p:extLst>
      <p:ext uri="{BB962C8B-B14F-4D97-AF65-F5344CB8AC3E}">
        <p14:creationId xmlns:p14="http://schemas.microsoft.com/office/powerpoint/2010/main" xmlns="" val="2564241062"/>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Lst>
  <p:txStyles>
    <p:titleStyle>
      <a:lvl1pPr algn="l" rtl="0" fontAlgn="base">
        <a:lnSpc>
          <a:spcPct val="90000"/>
        </a:lnSpc>
        <a:spcBef>
          <a:spcPct val="0"/>
        </a:spcBef>
        <a:spcAft>
          <a:spcPct val="0"/>
        </a:spcAft>
        <a:defRPr sz="3000" b="1" kern="1200">
          <a:solidFill>
            <a:srgbClr val="1A93C8"/>
          </a:solidFill>
          <a:latin typeface="+mj-lt"/>
          <a:ea typeface="+mj-ea"/>
          <a:cs typeface="+mj-cs"/>
        </a:defRPr>
      </a:lvl1pPr>
      <a:lvl2pPr algn="l" rtl="0" fontAlgn="base">
        <a:lnSpc>
          <a:spcPct val="90000"/>
        </a:lnSpc>
        <a:spcBef>
          <a:spcPct val="0"/>
        </a:spcBef>
        <a:spcAft>
          <a:spcPct val="0"/>
        </a:spcAft>
        <a:defRPr sz="3000" b="1">
          <a:solidFill>
            <a:srgbClr val="1A93C8"/>
          </a:solidFill>
          <a:latin typeface="Arial Black" panose="020B0A04020102020204" pitchFamily="34" charset="0"/>
          <a:ea typeface="微软雅黑" panose="020B0503020204020204" pitchFamily="34" charset="-122"/>
        </a:defRPr>
      </a:lvl2pPr>
      <a:lvl3pPr algn="l" rtl="0" fontAlgn="base">
        <a:lnSpc>
          <a:spcPct val="90000"/>
        </a:lnSpc>
        <a:spcBef>
          <a:spcPct val="0"/>
        </a:spcBef>
        <a:spcAft>
          <a:spcPct val="0"/>
        </a:spcAft>
        <a:defRPr sz="3000" b="1">
          <a:solidFill>
            <a:srgbClr val="1A93C8"/>
          </a:solidFill>
          <a:latin typeface="Arial Black" panose="020B0A04020102020204" pitchFamily="34" charset="0"/>
          <a:ea typeface="微软雅黑" panose="020B0503020204020204" pitchFamily="34" charset="-122"/>
        </a:defRPr>
      </a:lvl3pPr>
      <a:lvl4pPr algn="l" rtl="0" fontAlgn="base">
        <a:lnSpc>
          <a:spcPct val="90000"/>
        </a:lnSpc>
        <a:spcBef>
          <a:spcPct val="0"/>
        </a:spcBef>
        <a:spcAft>
          <a:spcPct val="0"/>
        </a:spcAft>
        <a:defRPr sz="3000" b="1">
          <a:solidFill>
            <a:srgbClr val="1A93C8"/>
          </a:solidFill>
          <a:latin typeface="Arial Black" panose="020B0A04020102020204" pitchFamily="34" charset="0"/>
          <a:ea typeface="微软雅黑" panose="020B0503020204020204" pitchFamily="34" charset="-122"/>
        </a:defRPr>
      </a:lvl4pPr>
      <a:lvl5pPr algn="l" rtl="0" fontAlgn="base">
        <a:lnSpc>
          <a:spcPct val="90000"/>
        </a:lnSpc>
        <a:spcBef>
          <a:spcPct val="0"/>
        </a:spcBef>
        <a:spcAft>
          <a:spcPct val="0"/>
        </a:spcAft>
        <a:defRPr sz="3000" b="1">
          <a:solidFill>
            <a:srgbClr val="1A93C8"/>
          </a:solidFill>
          <a:latin typeface="Arial Black" panose="020B0A04020102020204" pitchFamily="34" charset="0"/>
          <a:ea typeface="微软雅黑" panose="020B0503020204020204" pitchFamily="34" charset="-122"/>
        </a:defRPr>
      </a:lvl5pPr>
      <a:lvl6pPr marL="457200" algn="l" rtl="0" fontAlgn="base">
        <a:lnSpc>
          <a:spcPct val="90000"/>
        </a:lnSpc>
        <a:spcBef>
          <a:spcPct val="0"/>
        </a:spcBef>
        <a:spcAft>
          <a:spcPct val="0"/>
        </a:spcAft>
        <a:defRPr sz="3000" b="1">
          <a:solidFill>
            <a:srgbClr val="1A93C8"/>
          </a:solidFill>
          <a:latin typeface="Arial Black" panose="020B0A04020102020204" pitchFamily="34" charset="0"/>
          <a:ea typeface="微软雅黑" panose="020B0503020204020204" pitchFamily="34" charset="-122"/>
        </a:defRPr>
      </a:lvl6pPr>
      <a:lvl7pPr marL="914400" algn="l" rtl="0" fontAlgn="base">
        <a:lnSpc>
          <a:spcPct val="90000"/>
        </a:lnSpc>
        <a:spcBef>
          <a:spcPct val="0"/>
        </a:spcBef>
        <a:spcAft>
          <a:spcPct val="0"/>
        </a:spcAft>
        <a:defRPr sz="3000" b="1">
          <a:solidFill>
            <a:srgbClr val="1A93C8"/>
          </a:solidFill>
          <a:latin typeface="Arial Black" panose="020B0A04020102020204" pitchFamily="34" charset="0"/>
          <a:ea typeface="微软雅黑" panose="020B0503020204020204" pitchFamily="34" charset="-122"/>
        </a:defRPr>
      </a:lvl7pPr>
      <a:lvl8pPr marL="1371600" algn="l" rtl="0" fontAlgn="base">
        <a:lnSpc>
          <a:spcPct val="90000"/>
        </a:lnSpc>
        <a:spcBef>
          <a:spcPct val="0"/>
        </a:spcBef>
        <a:spcAft>
          <a:spcPct val="0"/>
        </a:spcAft>
        <a:defRPr sz="3000" b="1">
          <a:solidFill>
            <a:srgbClr val="1A93C8"/>
          </a:solidFill>
          <a:latin typeface="Arial Black" panose="020B0A04020102020204" pitchFamily="34" charset="0"/>
          <a:ea typeface="微软雅黑" panose="020B0503020204020204" pitchFamily="34" charset="-122"/>
        </a:defRPr>
      </a:lvl8pPr>
      <a:lvl9pPr marL="1828800" algn="l" rtl="0" fontAlgn="base">
        <a:lnSpc>
          <a:spcPct val="90000"/>
        </a:lnSpc>
        <a:spcBef>
          <a:spcPct val="0"/>
        </a:spcBef>
        <a:spcAft>
          <a:spcPct val="0"/>
        </a:spcAft>
        <a:defRPr sz="3000" b="1">
          <a:solidFill>
            <a:srgbClr val="1A93C8"/>
          </a:solidFill>
          <a:latin typeface="Arial Black" panose="020B0A04020102020204" pitchFamily="34" charset="0"/>
          <a:ea typeface="微软雅黑" panose="020B0503020204020204" pitchFamily="34" charset="-122"/>
        </a:defRPr>
      </a:lvl9pPr>
    </p:titleStyle>
    <p:bodyStyle>
      <a:lvl1pPr marL="357188" indent="-357188" algn="just" rtl="0" fontAlgn="base">
        <a:spcBef>
          <a:spcPts val="1800"/>
        </a:spcBef>
        <a:spcAft>
          <a:spcPct val="0"/>
        </a:spcAft>
        <a:buClr>
          <a:srgbClr val="1A93C8"/>
        </a:buClr>
        <a:buSzPct val="60000"/>
        <a:buFont typeface="Wingdings" panose="05000000000000000000" pitchFamily="2" charset="2"/>
        <a:buChar char="m"/>
        <a:defRPr sz="2000" kern="1200">
          <a:solidFill>
            <a:srgbClr val="1A93C8"/>
          </a:solidFill>
          <a:latin typeface="+mn-lt"/>
          <a:ea typeface="+mn-ea"/>
          <a:cs typeface="+mn-cs"/>
        </a:defRPr>
      </a:lvl1pPr>
      <a:lvl2pPr marL="357188" indent="-357188" algn="l" rtl="0" fontAlgn="base">
        <a:lnSpc>
          <a:spcPct val="130000"/>
        </a:lnSpc>
        <a:spcBef>
          <a:spcPct val="0"/>
        </a:spcBef>
        <a:spcAft>
          <a:spcPts val="600"/>
        </a:spcAft>
        <a:buClr>
          <a:srgbClr val="A1BBEE"/>
        </a:buClr>
        <a:buFont typeface="幼圆" panose="02010509060101010101" pitchFamily="49" charset="-122"/>
        <a:buChar char=" "/>
        <a:defRPr sz="1600" kern="1200">
          <a:solidFill>
            <a:srgbClr val="7D7D7D"/>
          </a:solidFill>
          <a:latin typeface="幼圆" panose="02010509060101010101" pitchFamily="49" charset="-122"/>
          <a:ea typeface="幼圆" panose="02010509060101010101" pitchFamily="49"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宋体" panose="0201060003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Calibri" panose="020F0502020204030204" pitchFamily="34" charset="0"/>
          <a:ea typeface="宋体" panose="0201060003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Calibri" panose="020F0502020204030204" pitchFamily="34"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oeis.org/A008277" TargetMode="Externa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32.jpeg"/><Relationship Id="rId4" Type="http://schemas.openxmlformats.org/officeDocument/2006/relationships/oleObject" Target="../embeddings/oleObject1.bin"/></Relationships>
</file>

<file path=ppt/slides/_rels/slide23.xml.rels><?xml version="1.0" encoding="UTF-8" standalone="yes"?>
<Relationships xmlns="http://schemas.openxmlformats.org/package/2006/relationships"><Relationship Id="rId2" Type="http://schemas.openxmlformats.org/officeDocument/2006/relationships/hyperlink" Target="http://www-cs-faculty.stanford.edu/~uno/musings.html"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43.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vmlDrawing" Target="../drawings/vmlDrawing2.vml"/><Relationship Id="rId5" Type="http://schemas.openxmlformats.org/officeDocument/2006/relationships/oleObject" Target="../embeddings/oleObject3.bin"/><Relationship Id="rId4" Type="http://schemas.openxmlformats.org/officeDocument/2006/relationships/oleObject" Target="../embeddings/oleObject2.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vmlDrawing" Target="../drawings/vmlDrawing3.vml"/><Relationship Id="rId5" Type="http://schemas.openxmlformats.org/officeDocument/2006/relationships/oleObject" Target="../embeddings/oleObject5.bin"/><Relationship Id="rId4" Type="http://schemas.openxmlformats.org/officeDocument/2006/relationships/oleObject" Target="../embeddings/oleObject4.bin"/></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3.xml"/><Relationship Id="rId1" Type="http://schemas.openxmlformats.org/officeDocument/2006/relationships/vmlDrawing" Target="../drawings/vmlDrawing4.vml"/><Relationship Id="rId4" Type="http://schemas.openxmlformats.org/officeDocument/2006/relationships/oleObject" Target="../embeddings/oleObject7.bin"/></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3.xml"/><Relationship Id="rId1" Type="http://schemas.openxmlformats.org/officeDocument/2006/relationships/vmlDrawing" Target="../drawings/vmlDrawing5.vml"/><Relationship Id="rId4" Type="http://schemas.openxmlformats.org/officeDocument/2006/relationships/oleObject" Target="../embeddings/oleObject9.bin"/></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6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6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6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6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vmlDrawing" Target="../drawings/vmlDrawing6.vml"/><Relationship Id="rId6" Type="http://schemas.openxmlformats.org/officeDocument/2006/relationships/image" Target="../media/image89.gif"/><Relationship Id="rId5" Type="http://schemas.openxmlformats.org/officeDocument/2006/relationships/image" Target="../media/image88.jpeg"/><Relationship Id="rId4" Type="http://schemas.openxmlformats.org/officeDocument/2006/relationships/oleObject" Target="../embeddings/oleObject10.bin"/></Relationships>
</file>

<file path=ppt/slides/_rels/slide6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oeis.org/A008277"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93.jpeg"/><Relationship Id="rId4" Type="http://schemas.openxmlformats.org/officeDocument/2006/relationships/image" Target="../media/image92.jpeg"/></Relationships>
</file>

<file path=ppt/slides/_rels/slide7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72.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98.jpeg"/><Relationship Id="rId4" Type="http://schemas.openxmlformats.org/officeDocument/2006/relationships/image" Target="../media/image9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7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hyperlink" Target="https://oeis.org/A008277"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jpeg"/><Relationship Id="rId1" Type="http://schemas.openxmlformats.org/officeDocument/2006/relationships/slideLayout" Target="../slideLayouts/slideLayout4.xml"/><Relationship Id="rId4" Type="http://schemas.openxmlformats.org/officeDocument/2006/relationships/image" Target="../media/image116.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jpeg"/></Relationships>
</file>

<file path=ppt/slides/_rels/slide90.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120.jpeg"/><Relationship Id="rId5" Type="http://schemas.openxmlformats.org/officeDocument/2006/relationships/image" Target="../media/image119.jpeg"/><Relationship Id="rId4" Type="http://schemas.openxmlformats.org/officeDocument/2006/relationships/image" Target="../media/image118.jpe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hyperlink" Target="http://baike.baidu.com/view/125105.htm" TargetMode="External"/><Relationship Id="rId2" Type="http://schemas.openxmlformats.org/officeDocument/2006/relationships/hyperlink" Target="http://baike.baidu.com/view/62922.htm" TargetMode="External"/><Relationship Id="rId1" Type="http://schemas.openxmlformats.org/officeDocument/2006/relationships/slideLayout" Target="../slideLayouts/slideLayout4.xml"/><Relationship Id="rId6" Type="http://schemas.openxmlformats.org/officeDocument/2006/relationships/image" Target="../media/image122.png"/><Relationship Id="rId5" Type="http://schemas.openxmlformats.org/officeDocument/2006/relationships/hyperlink" Target="http://baike.baidu.com/view/873750.htm" TargetMode="External"/><Relationship Id="rId4" Type="http://schemas.openxmlformats.org/officeDocument/2006/relationships/hyperlink" Target="http://baike.baidu.com/view/461057.htm"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png"/><Relationship Id="rId1" Type="http://schemas.openxmlformats.org/officeDocument/2006/relationships/slideLayout" Target="../slideLayouts/slideLayout4.xml"/><Relationship Id="rId4" Type="http://schemas.openxmlformats.org/officeDocument/2006/relationships/image" Target="../media/image125.jpeg"/></Relationships>
</file>

<file path=ppt/slides/_rels/slide96.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vmlDrawing" Target="../drawings/vmlDrawing7.vml"/><Relationship Id="rId5" Type="http://schemas.openxmlformats.org/officeDocument/2006/relationships/image" Target="../media/image128.png"/><Relationship Id="rId4" Type="http://schemas.openxmlformats.org/officeDocument/2006/relationships/oleObject" Target="../embeddings/oleObject11.bin"/></Relationships>
</file>

<file path=ppt/slides/_rels/slide9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副标题 1"/>
          <p:cNvSpPr>
            <a:spLocks noGrp="1"/>
          </p:cNvSpPr>
          <p:nvPr>
            <p:ph type="subTitle" idx="1"/>
          </p:nvPr>
        </p:nvSpPr>
        <p:spPr>
          <a:xfrm>
            <a:off x="2051720" y="4293096"/>
            <a:ext cx="6194425" cy="1944216"/>
          </a:xfrm>
        </p:spPr>
        <p:txBody>
          <a:bodyPr>
            <a:noAutofit/>
          </a:bodyPr>
          <a:lstStyle/>
          <a:p>
            <a:pPr algn="ctr">
              <a:spcBef>
                <a:spcPct val="0"/>
              </a:spcBef>
              <a:defRPr/>
            </a:pPr>
            <a:r>
              <a:rPr lang="zh-CN" altLang="en-US" sz="3600" b="1" dirty="0" smtClean="0">
                <a:solidFill>
                  <a:schemeClr val="tx2">
                    <a:lumMod val="50000"/>
                  </a:schemeClr>
                </a:solidFill>
                <a:latin typeface="宋体" panose="02010600030101010101" pitchFamily="2" charset="-122"/>
                <a:ea typeface="宋体" panose="02010600030101010101" pitchFamily="2" charset="-122"/>
                <a:cs typeface="微软雅黑"/>
              </a:rPr>
              <a:t>         陈永川</a:t>
            </a:r>
            <a:endParaRPr lang="en-US" altLang="zh-CN" sz="3600" b="1" dirty="0">
              <a:solidFill>
                <a:schemeClr val="tx2">
                  <a:lumMod val="50000"/>
                </a:schemeClr>
              </a:solidFill>
              <a:latin typeface="宋体" panose="02010600030101010101" pitchFamily="2" charset="-122"/>
              <a:ea typeface="宋体" panose="02010600030101010101" pitchFamily="2" charset="-122"/>
              <a:cs typeface="微软雅黑"/>
            </a:endParaRPr>
          </a:p>
          <a:p>
            <a:pPr algn="ctr">
              <a:spcBef>
                <a:spcPct val="0"/>
              </a:spcBef>
              <a:defRPr/>
            </a:pPr>
            <a:r>
              <a:rPr lang="en-US" altLang="zh-CN" sz="3200" b="1" dirty="0" smtClean="0">
                <a:solidFill>
                  <a:srgbClr val="0F243E"/>
                </a:solidFill>
                <a:latin typeface="宋体" panose="02010600030101010101" pitchFamily="2" charset="-122"/>
                <a:ea typeface="宋体" panose="02010600030101010101" pitchFamily="2" charset="-122"/>
                <a:sym typeface="微软雅黑" panose="020B0503020204020204" pitchFamily="34" charset="-122"/>
              </a:rPr>
              <a:t/>
            </a:r>
            <a:br>
              <a:rPr lang="en-US" altLang="zh-CN" sz="3200" b="1" dirty="0" smtClean="0">
                <a:solidFill>
                  <a:srgbClr val="0F243E"/>
                </a:solidFill>
                <a:latin typeface="宋体" panose="02010600030101010101" pitchFamily="2" charset="-122"/>
                <a:ea typeface="宋体" panose="02010600030101010101" pitchFamily="2" charset="-122"/>
                <a:sym typeface="微软雅黑" panose="020B0503020204020204" pitchFamily="34" charset="-122"/>
              </a:rPr>
            </a:br>
            <a:r>
              <a:rPr lang="en-US" altLang="zh-CN" sz="3200" b="1" dirty="0" smtClean="0">
                <a:solidFill>
                  <a:srgbClr val="0F243E"/>
                </a:solidFill>
                <a:latin typeface="宋体" panose="02010600030101010101" pitchFamily="2" charset="-122"/>
                <a:ea typeface="宋体" panose="02010600030101010101" pitchFamily="2" charset="-122"/>
                <a:sym typeface="微软雅黑" panose="020B0503020204020204" pitchFamily="34" charset="-122"/>
              </a:rPr>
              <a:t>          2016.5.25</a:t>
            </a:r>
          </a:p>
        </p:txBody>
      </p:sp>
      <p:sp>
        <p:nvSpPr>
          <p:cNvPr id="3" name="标题 2"/>
          <p:cNvSpPr>
            <a:spLocks noGrp="1"/>
          </p:cNvSpPr>
          <p:nvPr>
            <p:ph type="ctrTitle"/>
          </p:nvPr>
        </p:nvSpPr>
        <p:spPr>
          <a:xfrm>
            <a:off x="0" y="1700808"/>
            <a:ext cx="9144000" cy="1872207"/>
          </a:xfrm>
        </p:spPr>
        <p:txBody>
          <a:bodyPr>
            <a:normAutofit/>
          </a:bodyPr>
          <a:lstStyle/>
          <a:p>
            <a:pPr fontAlgn="auto">
              <a:spcBef>
                <a:spcPts val="0"/>
              </a:spcBef>
              <a:spcAft>
                <a:spcPts val="0"/>
              </a:spcAft>
              <a:defRPr/>
            </a:pPr>
            <a:r>
              <a:rPr lang="zh-CN" altLang="en-US" sz="5300" dirty="0" smtClean="0">
                <a:solidFill>
                  <a:schemeClr val="accent1">
                    <a:lumMod val="75000"/>
                  </a:schemeClr>
                </a:solidFill>
                <a:effectLst>
                  <a:outerShdw blurRad="50800" dist="38100" dir="18900000" algn="bl" rotWithShape="0">
                    <a:prstClr val="black">
                      <a:alpha val="40000"/>
                    </a:prstClr>
                  </a:outerShdw>
                </a:effectLst>
                <a:latin typeface="宋体" panose="02010600030101010101" pitchFamily="2" charset="-122"/>
                <a:ea typeface="宋体" panose="02010600030101010101" pitchFamily="2" charset="-122"/>
              </a:rPr>
              <a:t>两个组合结构</a:t>
            </a:r>
            <a:r>
              <a:rPr lang="zh-CN" altLang="en-US" sz="4900" dirty="0" smtClean="0">
                <a:solidFill>
                  <a:schemeClr val="accent1">
                    <a:lumMod val="75000"/>
                  </a:schemeClr>
                </a:solidFill>
                <a:effectLst>
                  <a:outerShdw blurRad="50800" dist="38100" dir="18900000" algn="bl" rotWithShape="0">
                    <a:prstClr val="black">
                      <a:alpha val="40000"/>
                    </a:prstClr>
                  </a:outerShdw>
                </a:effectLst>
                <a:latin typeface="宋体" panose="02010600030101010101" pitchFamily="2" charset="-122"/>
                <a:ea typeface="宋体" panose="02010600030101010101" pitchFamily="2" charset="-122"/>
              </a:rPr>
              <a:t>的故事</a:t>
            </a:r>
            <a:endParaRPr lang="zh-CN" altLang="en-US" dirty="0">
              <a:solidFill>
                <a:schemeClr val="accent1">
                  <a:lumMod val="75000"/>
                </a:schemeClr>
              </a:solidFill>
              <a:effectLst>
                <a:outerShdw blurRad="50800" dist="38100" dir="18900000" algn="bl" rotWithShape="0">
                  <a:prstClr val="black">
                    <a:alpha val="40000"/>
                  </a:prstClr>
                </a:outerShdw>
              </a:effectLst>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xmlns="" val="14633246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lum contrast="-12000"/>
            <a:extLst>
              <a:ext uri="{28A0092B-C50C-407E-A947-70E740481C1C}">
                <a14:useLocalDpi xmlns:a14="http://schemas.microsoft.com/office/drawing/2010/main" xmlns="" val="0"/>
              </a:ext>
            </a:extLst>
          </a:blip>
          <a:stretch>
            <a:fillRect/>
          </a:stretch>
        </p:blipFill>
        <p:spPr>
          <a:xfrm>
            <a:off x="481012" y="1508807"/>
            <a:ext cx="8244086" cy="4062568"/>
          </a:xfrm>
          <a:prstGeom prst="rect">
            <a:avLst/>
          </a:prstGeom>
          <a:ln>
            <a:solidFill>
              <a:srgbClr val="7030A0"/>
            </a:solidFill>
          </a:ln>
          <a:effectLst>
            <a:outerShdw blurRad="50800" dist="38100" dir="2700000" algn="tl" rotWithShape="0">
              <a:prstClr val="black">
                <a:alpha val="40000"/>
              </a:prstClr>
            </a:outerShdw>
          </a:effectLst>
        </p:spPr>
      </p:pic>
      <p:sp>
        <p:nvSpPr>
          <p:cNvPr id="6" name="内容占位符 2"/>
          <p:cNvSpPr txBox="1">
            <a:spLocks/>
          </p:cNvSpPr>
          <p:nvPr/>
        </p:nvSpPr>
        <p:spPr>
          <a:xfrm>
            <a:off x="601663" y="1484313"/>
            <a:ext cx="8002785" cy="4032919"/>
          </a:xfrm>
          <a:prstGeom prst="rect">
            <a:avLst/>
          </a:prstGeom>
        </p:spPr>
        <p:txBody>
          <a:bodyPr/>
          <a:lstStyle/>
          <a:p>
            <a:pPr>
              <a:lnSpc>
                <a:spcPct val="150000"/>
              </a:lnSpc>
              <a:defRPr/>
            </a:pPr>
            <a:endParaRPr lang="en-US" altLang="zh-CN" sz="2800" b="0" kern="0" dirty="0" smtClean="0">
              <a:solidFill>
                <a:srgbClr val="FF0000"/>
              </a:solidFill>
              <a:latin typeface="Times New Roman" panose="02020603050405020304" pitchFamily="18" charset="0"/>
              <a:cs typeface="Times New Roman" panose="02020603050405020304" pitchFamily="18" charset="0"/>
            </a:endParaRPr>
          </a:p>
        </p:txBody>
      </p:sp>
      <p:sp>
        <p:nvSpPr>
          <p:cNvPr id="7" name="标题 1"/>
          <p:cNvSpPr txBox="1">
            <a:spLocks/>
          </p:cNvSpPr>
          <p:nvPr/>
        </p:nvSpPr>
        <p:spPr bwMode="auto">
          <a:xfrm>
            <a:off x="539750" y="333375"/>
            <a:ext cx="8223250" cy="882650"/>
          </a:xfrm>
          <a:prstGeom prst="rect">
            <a:avLst/>
          </a:prstGeom>
          <a:noFill/>
          <a:ln w="9525">
            <a:noFill/>
            <a:round/>
            <a:headEnd/>
            <a:tailEnd/>
          </a:ln>
        </p:spPr>
        <p:txBody>
          <a:bodyPr lIns="90000" tIns="46800" rIns="90000" bIns="46800" anchor="ctr"/>
          <a:lstStyle/>
          <a:p>
            <a:pPr eaLnBrk="0" hangingPunct="0"/>
            <a:r>
              <a:rPr lang="en-US" altLang="zh-CN" sz="4400" b="1" dirty="0" err="1" smtClean="0">
                <a:solidFill>
                  <a:srgbClr val="002060"/>
                </a:solidFill>
                <a:latin typeface="Times New Roman" panose="02020603050405020304" pitchFamily="18" charset="0"/>
                <a:cs typeface="Times New Roman" panose="02020603050405020304" pitchFamily="18" charset="0"/>
              </a:rPr>
              <a:t>Wilf</a:t>
            </a:r>
            <a:r>
              <a:rPr lang="en-US" altLang="zh-CN" sz="4400" b="1" dirty="0" smtClean="0">
                <a:solidFill>
                  <a:srgbClr val="002060"/>
                </a:solidFill>
                <a:latin typeface="Times New Roman" panose="02020603050405020304" pitchFamily="18" charset="0"/>
                <a:cs typeface="Times New Roman" panose="02020603050405020304" pitchFamily="18" charset="0"/>
              </a:rPr>
              <a:t> </a:t>
            </a:r>
            <a:r>
              <a:rPr lang="zh-CN" altLang="en-US" sz="4400" b="1" dirty="0" smtClean="0">
                <a:solidFill>
                  <a:srgbClr val="002060"/>
                </a:solidFill>
                <a:latin typeface="Times New Roman" panose="02020603050405020304" pitchFamily="18" charset="0"/>
                <a:cs typeface="Times New Roman" panose="02020603050405020304" pitchFamily="18" charset="0"/>
              </a:rPr>
              <a:t>猜想 </a:t>
            </a:r>
            <a:r>
              <a:rPr lang="en-US" altLang="zh-CN" sz="4400" b="1" dirty="0" smtClean="0">
                <a:solidFill>
                  <a:srgbClr val="002060"/>
                </a:solidFill>
                <a:latin typeface="Times New Roman" panose="02020603050405020304" pitchFamily="18" charset="0"/>
                <a:cs typeface="Times New Roman" panose="02020603050405020304" pitchFamily="18" charset="0"/>
              </a:rPr>
              <a:t>(</a:t>
            </a:r>
            <a:r>
              <a:rPr lang="zh-CN" altLang="en-US" sz="4400" b="1" dirty="0" smtClean="0">
                <a:solidFill>
                  <a:srgbClr val="002060"/>
                </a:solidFill>
                <a:latin typeface="Times New Roman" panose="02020603050405020304" pitchFamily="18" charset="0"/>
                <a:cs typeface="Times New Roman" panose="02020603050405020304" pitchFamily="18" charset="0"/>
              </a:rPr>
              <a:t>研究</a:t>
            </a:r>
            <a:r>
              <a:rPr lang="zh-CN" altLang="en-US" sz="4400" b="1" dirty="0">
                <a:solidFill>
                  <a:srgbClr val="002060"/>
                </a:solidFill>
                <a:latin typeface="Times New Roman" panose="02020603050405020304" pitchFamily="18" charset="0"/>
                <a:cs typeface="Times New Roman" panose="02020603050405020304" pitchFamily="18" charset="0"/>
              </a:rPr>
              <a:t>进展</a:t>
            </a:r>
            <a:r>
              <a:rPr lang="en-US" altLang="zh-CN" sz="4400" b="1" dirty="0">
                <a:solidFill>
                  <a:srgbClr val="002060"/>
                </a:solidFill>
                <a:latin typeface="Times New Roman" panose="02020603050405020304" pitchFamily="18" charset="0"/>
                <a:cs typeface="Times New Roman" panose="02020603050405020304" pitchFamily="18" charset="0"/>
              </a:rPr>
              <a:t>)</a:t>
            </a:r>
            <a:endParaRPr lang="zh-CN" altLang="en-US" sz="4400" b="1" dirty="0">
              <a:solidFill>
                <a:srgbClr val="002060"/>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4499992" y="1700808"/>
            <a:ext cx="1728192" cy="400110"/>
          </a:xfrm>
          <a:prstGeom prst="rect">
            <a:avLst/>
          </a:prstGeom>
          <a:noFill/>
        </p:spPr>
        <p:txBody>
          <a:bodyPr wrap="square" rtlCol="0">
            <a:spAutoFit/>
          </a:bodyPr>
          <a:lstStyle/>
          <a:p>
            <a:r>
              <a:rPr lang="zh-CN" altLang="en-US" sz="2000" dirty="0" smtClean="0">
                <a:solidFill>
                  <a:srgbClr val="FF0000"/>
                </a:solidFill>
                <a:latin typeface="Times New Roman" panose="02020603050405020304" pitchFamily="18" charset="0"/>
                <a:cs typeface="Times New Roman" panose="02020603050405020304" pitchFamily="18" charset="0"/>
              </a:rPr>
              <a:t>（分析方法）</a:t>
            </a:r>
            <a:endParaRPr lang="zh-CN" altLang="en-US" sz="2000" dirty="0">
              <a:solidFill>
                <a:srgbClr val="FF0000"/>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6452592" y="3028890"/>
            <a:ext cx="1728192" cy="400110"/>
          </a:xfrm>
          <a:prstGeom prst="rect">
            <a:avLst/>
          </a:prstGeom>
          <a:noFill/>
        </p:spPr>
        <p:txBody>
          <a:bodyPr wrap="square" rtlCol="0">
            <a:spAutoFit/>
          </a:bodyPr>
          <a:lstStyle/>
          <a:p>
            <a:r>
              <a:rPr lang="zh-CN" altLang="en-US" sz="2000" dirty="0" smtClean="0">
                <a:solidFill>
                  <a:srgbClr val="FF0000"/>
                </a:solidFill>
                <a:latin typeface="Times New Roman" panose="02020603050405020304" pitchFamily="18" charset="0"/>
                <a:cs typeface="Times New Roman" panose="02020603050405020304" pitchFamily="18" charset="0"/>
              </a:rPr>
              <a:t>（代数方法）</a:t>
            </a:r>
            <a:endParaRPr lang="zh-CN" altLang="en-US" sz="2000" dirty="0">
              <a:solidFill>
                <a:srgbClr val="FF0000"/>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3419872" y="4397042"/>
            <a:ext cx="1728192" cy="400110"/>
          </a:xfrm>
          <a:prstGeom prst="rect">
            <a:avLst/>
          </a:prstGeom>
          <a:noFill/>
        </p:spPr>
        <p:txBody>
          <a:bodyPr wrap="square" rtlCol="0">
            <a:spAutoFit/>
          </a:bodyPr>
          <a:lstStyle/>
          <a:p>
            <a:r>
              <a:rPr lang="zh-CN" altLang="en-US" sz="2000" dirty="0" smtClean="0">
                <a:solidFill>
                  <a:srgbClr val="FF0000"/>
                </a:solidFill>
                <a:latin typeface="Times New Roman" panose="02020603050405020304" pitchFamily="18" charset="0"/>
                <a:cs typeface="Times New Roman" panose="02020603050405020304" pitchFamily="18" charset="0"/>
              </a:rPr>
              <a:t>（组合方法）</a:t>
            </a:r>
            <a:endParaRPr lang="zh-CN" altLang="en-US" sz="2000"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57224" y="1500174"/>
            <a:ext cx="7206653" cy="92333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effectLst>
            <a:outerShdw blurRad="50800" dist="38100" dir="2700000" algn="tl" rotWithShape="0">
              <a:prstClr val="black">
                <a:alpha val="40000"/>
              </a:prstClr>
            </a:outerShdw>
          </a:effectLst>
        </p:spPr>
        <p:txBody>
          <a:bodyPr wrap="none" rtlCol="0">
            <a:spAutoFit/>
          </a:bodyPr>
          <a:lstStyle/>
          <a:p>
            <a:r>
              <a:rPr lang="en-US" altLang="zh-CN" dirty="0" smtClean="0">
                <a:latin typeface="Times New Roman" pitchFamily="18" charset="0"/>
                <a:cs typeface="Times New Roman" pitchFamily="18" charset="0"/>
              </a:rPr>
              <a:t>S. </a:t>
            </a:r>
            <a:r>
              <a:rPr lang="en-US" altLang="zh-CN" dirty="0" err="1" smtClean="0">
                <a:latin typeface="Times New Roman" pitchFamily="18" charset="0"/>
                <a:cs typeface="Times New Roman" pitchFamily="18" charset="0"/>
              </a:rPr>
              <a:t>Istrail</a:t>
            </a:r>
            <a:r>
              <a:rPr lang="en-US" altLang="zh-CN" dirty="0" smtClean="0">
                <a:latin typeface="Times New Roman" pitchFamily="18" charset="0"/>
                <a:cs typeface="Times New Roman" pitchFamily="18" charset="0"/>
              </a:rPr>
              <a:t> and F. Lam, Combinatorial algorithms for protein folding in lattice</a:t>
            </a:r>
          </a:p>
          <a:p>
            <a:r>
              <a:rPr lang="en-US" altLang="zh-CN" dirty="0" smtClean="0">
                <a:latin typeface="Times New Roman" pitchFamily="18" charset="0"/>
                <a:cs typeface="Times New Roman" pitchFamily="18" charset="0"/>
              </a:rPr>
              <a:t>models: a Survey of mathematical results, </a:t>
            </a:r>
            <a:r>
              <a:rPr lang="en-US" altLang="zh-CN" dirty="0" err="1" smtClean="0">
                <a:latin typeface="Times New Roman" pitchFamily="18" charset="0"/>
                <a:cs typeface="Times New Roman" pitchFamily="18" charset="0"/>
              </a:rPr>
              <a:t>Commun</a:t>
            </a:r>
            <a:r>
              <a:rPr lang="en-US" altLang="zh-CN" dirty="0" smtClean="0">
                <a:latin typeface="Times New Roman" pitchFamily="18" charset="0"/>
                <a:cs typeface="Times New Roman" pitchFamily="18" charset="0"/>
              </a:rPr>
              <a:t>. Inf. Syst. 9 (4) (2009)</a:t>
            </a:r>
          </a:p>
          <a:p>
            <a:r>
              <a:rPr lang="en-US" altLang="zh-CN" dirty="0" smtClean="0">
                <a:latin typeface="Times New Roman" pitchFamily="18" charset="0"/>
                <a:cs typeface="Times New Roman" pitchFamily="18" charset="0"/>
              </a:rPr>
              <a:t>303--346.</a:t>
            </a:r>
            <a:endParaRPr lang="zh-CN" altLang="en-US" dirty="0">
              <a:latin typeface="Times New Roman" pitchFamily="18" charset="0"/>
              <a:cs typeface="Times New Roman" pitchFamily="18" charset="0"/>
            </a:endParaRPr>
          </a:p>
        </p:txBody>
      </p:sp>
      <p:sp>
        <p:nvSpPr>
          <p:cNvPr id="3" name="Rectangle 7"/>
          <p:cNvSpPr>
            <a:spLocks noChangeArrowheads="1"/>
          </p:cNvSpPr>
          <p:nvPr/>
        </p:nvSpPr>
        <p:spPr bwMode="auto">
          <a:xfrm>
            <a:off x="642910" y="2714620"/>
            <a:ext cx="8001056" cy="30162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342900" indent="-342900">
              <a:lnSpc>
                <a:spcPct val="150000"/>
              </a:lnSpc>
              <a:spcBef>
                <a:spcPts val="600"/>
              </a:spcBef>
              <a:buFont typeface="Wingdings" panose="05000000000000000000" pitchFamily="2" charset="2"/>
              <a:buChar char="Ø"/>
              <a:defRPr/>
            </a:pPr>
            <a:r>
              <a:rPr lang="zh-CN" altLang="en-US" sz="2000" dirty="0" smtClean="0"/>
              <a:t>在上篇论文中，</a:t>
            </a:r>
            <a:r>
              <a:rPr lang="en-US" altLang="zh-CN" sz="2000" dirty="0" err="1" smtClean="0"/>
              <a:t>Istrail</a:t>
            </a:r>
            <a:r>
              <a:rPr lang="zh-CN" altLang="en-US" sz="2000" dirty="0" smtClean="0"/>
              <a:t>和</a:t>
            </a:r>
            <a:r>
              <a:rPr lang="en-US" altLang="zh-CN" sz="2000" dirty="0" smtClean="0"/>
              <a:t>Lam</a:t>
            </a:r>
            <a:r>
              <a:rPr lang="zh-CN" altLang="en-US" sz="2000" dirty="0" smtClean="0"/>
              <a:t>提出了计数关联图的更一般堆和栈的问题。</a:t>
            </a:r>
            <a:r>
              <a:rPr lang="en-US" altLang="zh-CN" sz="2000" dirty="0" smtClean="0"/>
              <a:t> </a:t>
            </a:r>
          </a:p>
          <a:p>
            <a:pPr marL="342900" indent="-342900">
              <a:lnSpc>
                <a:spcPct val="150000"/>
              </a:lnSpc>
              <a:spcBef>
                <a:spcPts val="600"/>
              </a:spcBef>
              <a:buFont typeface="Wingdings" panose="05000000000000000000" pitchFamily="2" charset="2"/>
              <a:buChar char="Ø"/>
              <a:defRPr/>
            </a:pPr>
            <a:r>
              <a:rPr lang="en-US" altLang="zh-CN" sz="2000" dirty="0" smtClean="0">
                <a:solidFill>
                  <a:srgbClr val="C00000"/>
                </a:solidFill>
              </a:rPr>
              <a:t>Counting Contact Maps of Stacks and Queues Problem</a:t>
            </a:r>
            <a:r>
              <a:rPr lang="zh-CN" altLang="en-US" sz="2000" dirty="0" smtClean="0"/>
              <a:t>：</a:t>
            </a:r>
            <a:endParaRPr lang="en-US" altLang="zh-CN" sz="2000" dirty="0" smtClean="0"/>
          </a:p>
          <a:p>
            <a:r>
              <a:rPr lang="en-US" altLang="zh-CN" sz="2000" dirty="0" smtClean="0"/>
              <a:t>   </a:t>
            </a:r>
            <a:r>
              <a:rPr lang="zh-CN" altLang="en-US" sz="2000" dirty="0" smtClean="0"/>
              <a:t>“</a:t>
            </a:r>
            <a:r>
              <a:rPr lang="en-US" altLang="zh-CN" sz="2000" dirty="0" smtClean="0"/>
              <a:t>Are there generalizations of the Schmitt-Waterman  </a:t>
            </a:r>
            <a:br>
              <a:rPr lang="en-US" altLang="zh-CN" sz="2000" dirty="0" smtClean="0"/>
            </a:br>
            <a:r>
              <a:rPr lang="en-US" altLang="zh-CN" sz="2000" dirty="0" smtClean="0"/>
              <a:t>     counting formulas to stacks (in full generality) and to </a:t>
            </a:r>
            <a:br>
              <a:rPr lang="en-US" altLang="zh-CN" sz="2000" dirty="0" smtClean="0"/>
            </a:br>
            <a:r>
              <a:rPr lang="en-US" altLang="zh-CN" sz="2000" dirty="0" smtClean="0"/>
              <a:t>     queues?</a:t>
            </a:r>
            <a:r>
              <a:rPr lang="zh-CN" altLang="en-US" sz="2000" dirty="0" smtClean="0"/>
              <a:t>”</a:t>
            </a:r>
            <a:endParaRPr lang="en-US" altLang="zh-CN" sz="2000" dirty="0" smtClean="0"/>
          </a:p>
          <a:p>
            <a:pPr marL="342900" indent="-342900">
              <a:lnSpc>
                <a:spcPct val="150000"/>
              </a:lnSpc>
              <a:spcBef>
                <a:spcPts val="600"/>
              </a:spcBef>
              <a:defRPr/>
            </a:pPr>
            <a:r>
              <a:rPr lang="en-US" altLang="zh-CN" sz="2000" dirty="0" smtClean="0">
                <a:latin typeface="Times New Roman" panose="02020603050405020304" pitchFamily="18" charset="0"/>
                <a:cs typeface="Times New Roman" panose="02020603050405020304" pitchFamily="18" charset="0"/>
                <a:sym typeface="Times New Roman" panose="02020603050405020304" pitchFamily="18" charset="0"/>
              </a:rPr>
              <a:t> </a:t>
            </a:r>
          </a:p>
        </p:txBody>
      </p:sp>
      <p:sp>
        <p:nvSpPr>
          <p:cNvPr id="4" name="标题 1"/>
          <p:cNvSpPr txBox="1">
            <a:spLocks/>
          </p:cNvSpPr>
          <p:nvPr/>
        </p:nvSpPr>
        <p:spPr>
          <a:xfrm>
            <a:off x="0" y="260648"/>
            <a:ext cx="9144000" cy="810344"/>
          </a:xfrm>
          <a:prstGeom prst="rect">
            <a:avLst/>
          </a:prstGeom>
        </p:spPr>
        <p:txBody>
          <a:bodyPr anchor="b" anchorCtr="0">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400" b="1" i="0" u="none" strike="noStrike" kern="0" cap="none" spc="0" normalizeH="0" baseline="0" noProof="0" dirty="0" err="1" smtClean="0">
                <a:ln>
                  <a:noFill/>
                </a:ln>
                <a:solidFill>
                  <a:schemeClr val="tx2">
                    <a:lumMod val="75000"/>
                  </a:schemeClr>
                </a:solidFill>
                <a:effectLst/>
                <a:uLnTx/>
                <a:uFillTx/>
                <a:latin typeface="Times New Roman" pitchFamily="18" charset="0"/>
                <a:ea typeface="宋体" panose="02010600030101010101" pitchFamily="2" charset="-122"/>
                <a:cs typeface="Times New Roman" pitchFamily="18" charset="0"/>
              </a:rPr>
              <a:t>Istrail</a:t>
            </a:r>
            <a:r>
              <a:rPr kumimoji="0" lang="en-US" altLang="zh-CN" sz="4400" b="1" i="0" u="none" strike="noStrike" kern="0" cap="none" spc="0" normalizeH="0" baseline="0" noProof="0" dirty="0" smtClean="0">
                <a:ln>
                  <a:noFill/>
                </a:ln>
                <a:solidFill>
                  <a:schemeClr val="tx2">
                    <a:lumMod val="75000"/>
                  </a:schemeClr>
                </a:solidFill>
                <a:effectLst/>
                <a:uLnTx/>
                <a:uFillTx/>
                <a:latin typeface="Times New Roman" pitchFamily="18" charset="0"/>
                <a:ea typeface="宋体" panose="02010600030101010101" pitchFamily="2" charset="-122"/>
                <a:cs typeface="Times New Roman" pitchFamily="18" charset="0"/>
              </a:rPr>
              <a:t>-Lam</a:t>
            </a:r>
            <a:r>
              <a:rPr kumimoji="0" lang="zh-CN" altLang="en-US" sz="4400" b="1" i="0" u="none" strike="noStrike" kern="0" cap="none" spc="0" normalizeH="0" baseline="0" noProof="0" dirty="0" smtClean="0">
                <a:ln>
                  <a:noFill/>
                </a:ln>
                <a:solidFill>
                  <a:schemeClr val="tx2">
                    <a:lumMod val="75000"/>
                  </a:schemeClr>
                </a:solidFill>
                <a:effectLst/>
                <a:uLnTx/>
                <a:uFillTx/>
                <a:latin typeface="Times New Roman" pitchFamily="18" charset="0"/>
                <a:ea typeface="宋体" panose="02010600030101010101" pitchFamily="2" charset="-122"/>
                <a:cs typeface="Times New Roman" pitchFamily="18" charset="0"/>
              </a:rPr>
              <a:t>问题</a:t>
            </a:r>
            <a:endParaRPr kumimoji="0" lang="zh-CN" altLang="en-US" sz="4400" b="1" i="0" u="none" strike="noStrike" kern="0" cap="none" spc="0" normalizeH="0" baseline="0" noProof="0" dirty="0">
              <a:ln>
                <a:noFill/>
              </a:ln>
              <a:solidFill>
                <a:schemeClr val="tx2">
                  <a:lumMod val="75000"/>
                </a:schemeClr>
              </a:solidFill>
              <a:effectLst/>
              <a:uLnTx/>
              <a:uFillTx/>
              <a:latin typeface="Times New Roman" pitchFamily="18" charset="0"/>
              <a:ea typeface="宋体" panose="02010600030101010101" pitchFamily="2" charset="-122"/>
              <a:cs typeface="Times New Roman" pitchFamily="18" charset="0"/>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idx="4294967295"/>
          </p:nvPr>
        </p:nvSpPr>
        <p:spPr>
          <a:xfrm>
            <a:off x="0" y="0"/>
            <a:ext cx="9144000" cy="1143000"/>
          </a:xfrm>
        </p:spPr>
        <p:txBody>
          <a:bodyPr>
            <a:normAutofit/>
          </a:bodyPr>
          <a:lstStyle/>
          <a:p>
            <a:pPr algn="ctr">
              <a:defRPr/>
            </a:pPr>
            <a:r>
              <a:rPr lang="en-US" altLang="zh-CN" sz="4000" b="1" i="1" dirty="0" smtClean="0">
                <a:solidFill>
                  <a:schemeClr val="tx2">
                    <a:lumMod val="75000"/>
                  </a:schemeClr>
                </a:solidFill>
                <a:latin typeface="Times New Roman" pitchFamily="18" charset="0"/>
                <a:ea typeface="宋体" panose="02010600030101010101" pitchFamily="2" charset="-122"/>
                <a:cs typeface="Times New Roman" pitchFamily="18" charset="0"/>
              </a:rPr>
              <a:t>m</a:t>
            </a:r>
            <a:r>
              <a:rPr lang="en-US" altLang="zh-CN" sz="4000" b="1" dirty="0" smtClean="0">
                <a:solidFill>
                  <a:schemeClr val="tx2">
                    <a:lumMod val="75000"/>
                  </a:schemeClr>
                </a:solidFill>
                <a:latin typeface="宋体" panose="02010600030101010101" pitchFamily="2" charset="-122"/>
                <a:ea typeface="宋体" panose="02010600030101010101" pitchFamily="2" charset="-122"/>
              </a:rPr>
              <a:t>-</a:t>
            </a:r>
            <a:r>
              <a:rPr lang="zh-CN" altLang="en-US" sz="4000" b="1" dirty="0" smtClean="0">
                <a:solidFill>
                  <a:schemeClr val="tx2">
                    <a:lumMod val="75000"/>
                  </a:schemeClr>
                </a:solidFill>
                <a:latin typeface="宋体" panose="02010600030101010101" pitchFamily="2" charset="-122"/>
                <a:ea typeface="宋体" panose="02010600030101010101" pitchFamily="2" charset="-122"/>
              </a:rPr>
              <a:t>正则线性栈</a:t>
            </a:r>
            <a:endParaRPr lang="zh-CN" altLang="en-US" sz="4000" b="1" dirty="0">
              <a:solidFill>
                <a:schemeClr val="tx2">
                  <a:lumMod val="75000"/>
                </a:schemeClr>
              </a:solidFill>
              <a:latin typeface="宋体" panose="02010600030101010101" pitchFamily="2" charset="-122"/>
              <a:ea typeface="宋体" panose="02010600030101010101" pitchFamily="2" charset="-122"/>
            </a:endParaRPr>
          </a:p>
        </p:txBody>
      </p:sp>
      <p:sp>
        <p:nvSpPr>
          <p:cNvPr id="4" name="文本框 3"/>
          <p:cNvSpPr txBox="1"/>
          <p:nvPr/>
        </p:nvSpPr>
        <p:spPr>
          <a:xfrm>
            <a:off x="259977" y="1628800"/>
            <a:ext cx="8488487" cy="4385816"/>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endParaRPr lang="en-US" altLang="zh-CN" sz="2400" dirty="0" smtClean="0">
              <a:latin typeface="Times New Roman" pitchFamily="18" charset="0"/>
              <a:ea typeface="宋体" panose="02010600030101010101" pitchFamily="2" charset="-122"/>
              <a:cs typeface="Times New Roman" pitchFamily="18" charset="0"/>
            </a:endParaRPr>
          </a:p>
          <a:p>
            <a:pPr marL="342900" indent="-342900">
              <a:lnSpc>
                <a:spcPct val="150000"/>
              </a:lnSpc>
              <a:buFont typeface="Wingdings" panose="05000000000000000000" pitchFamily="2" charset="2"/>
              <a:buChar char="Ø"/>
            </a:pPr>
            <a:endParaRPr lang="en-US" altLang="zh-CN" sz="2400" dirty="0">
              <a:latin typeface="Times New Roman" panose="02020603050405020304" pitchFamily="18" charset="0"/>
              <a:cs typeface="Times New Roman" panose="02020603050405020304" pitchFamily="18" charset="0"/>
            </a:endParaRPr>
          </a:p>
          <a:p>
            <a:pPr>
              <a:lnSpc>
                <a:spcPct val="150000"/>
              </a:lnSpc>
              <a:buFont typeface="Wingdings" pitchFamily="2" charset="2"/>
              <a:buChar char="Ø"/>
            </a:pPr>
            <a:r>
              <a:rPr lang="zh-CN" altLang="en-US" sz="2400" dirty="0" smtClean="0">
                <a:latin typeface="Times New Roman" panose="02020603050405020304" pitchFamily="18" charset="0"/>
                <a:ea typeface="宋体" panose="02010600030101010101" pitchFamily="2" charset="-122"/>
                <a:cs typeface="Times New Roman" panose="02020603050405020304" pitchFamily="18" charset="0"/>
                <a:sym typeface="楷体_GB2312" pitchFamily="1" charset="-122"/>
              </a:rPr>
              <a:t> 上述</a:t>
            </a:r>
            <a:r>
              <a:rPr lang="zh-CN" altLang="en-US" sz="2400" dirty="0">
                <a:latin typeface="Times New Roman" panose="02020603050405020304" pitchFamily="18" charset="0"/>
                <a:ea typeface="宋体" panose="02010600030101010101" pitchFamily="2" charset="-122"/>
                <a:cs typeface="Times New Roman" panose="02020603050405020304" pitchFamily="18" charset="0"/>
                <a:sym typeface="楷体_GB2312" pitchFamily="1" charset="-122"/>
              </a:rPr>
              <a:t>论文中给出了计数</a:t>
            </a:r>
            <a:r>
              <a:rPr lang="en-US" altLang="zh-CN" sz="2400" i="1" dirty="0">
                <a:latin typeface="Times New Roman" panose="02020603050405020304" pitchFamily="18" charset="0"/>
                <a:cs typeface="Times New Roman" panose="02020603050405020304" pitchFamily="18" charset="0"/>
                <a:sym typeface="楷体_GB2312" pitchFamily="1" charset="-122"/>
              </a:rPr>
              <a:t>m</a:t>
            </a:r>
            <a:r>
              <a:rPr lang="en-US" altLang="zh-CN" sz="2400" dirty="0">
                <a:latin typeface="Times New Roman" panose="02020603050405020304" pitchFamily="18" charset="0"/>
                <a:cs typeface="Times New Roman" panose="02020603050405020304" pitchFamily="18" charset="0"/>
                <a:sym typeface="楷体_GB2312" pitchFamily="1" charset="-122"/>
              </a:rPr>
              <a:t>-</a:t>
            </a:r>
            <a:r>
              <a:rPr lang="zh-CN" altLang="en-US" sz="2400" dirty="0">
                <a:latin typeface="Times New Roman" panose="02020603050405020304" pitchFamily="18" charset="0"/>
                <a:ea typeface="宋体" panose="02010600030101010101" pitchFamily="2" charset="-122"/>
                <a:cs typeface="Times New Roman" panose="02020603050405020304" pitchFamily="18" charset="0"/>
                <a:sym typeface="楷体_GB2312" pitchFamily="1" charset="-122"/>
              </a:rPr>
              <a:t>正则</a:t>
            </a:r>
            <a:r>
              <a:rPr lang="zh-CN" altLang="en-US" sz="2400" dirty="0" smtClean="0">
                <a:latin typeface="Times New Roman" panose="02020603050405020304" pitchFamily="18" charset="0"/>
                <a:ea typeface="宋体" panose="02010600030101010101" pitchFamily="2" charset="-122"/>
                <a:cs typeface="Times New Roman" panose="02020603050405020304" pitchFamily="18" charset="0"/>
                <a:sym typeface="楷体_GB2312" pitchFamily="1" charset="-122"/>
              </a:rPr>
              <a:t>线性栈</a:t>
            </a:r>
            <a:r>
              <a:rPr lang="en-US" altLang="zh-CN" sz="2400" dirty="0" smtClean="0">
                <a:latin typeface="Times New Roman" panose="02020603050405020304" pitchFamily="18" charset="0"/>
                <a:cs typeface="Times New Roman" panose="02020603050405020304" pitchFamily="18" charset="0"/>
                <a:sym typeface="楷体_GB2312" pitchFamily="1" charset="-122"/>
              </a:rPr>
              <a:t>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sym typeface="楷体_GB2312" pitchFamily="1" charset="-122"/>
              </a:rPr>
              <a:t>(</a:t>
            </a:r>
            <a:r>
              <a:rPr lang="zh-CN" altLang="en-US" sz="2400" dirty="0">
                <a:latin typeface="Times New Roman" panose="02020603050405020304" pitchFamily="18" charset="0"/>
                <a:ea typeface="宋体" panose="02010600030101010101" pitchFamily="2" charset="-122"/>
                <a:cs typeface="Times New Roman" panose="02020603050405020304" pitchFamily="18" charset="0"/>
                <a:sym typeface="楷体_GB2312" pitchFamily="1" charset="-122"/>
              </a:rPr>
              <a:t>即弧长不小于</a:t>
            </a:r>
            <a:r>
              <a:rPr lang="en-US" altLang="zh-CN" sz="2400" i="1" dirty="0">
                <a:latin typeface="Times New Roman" panose="02020603050405020304" pitchFamily="18" charset="0"/>
                <a:cs typeface="Times New Roman" panose="02020603050405020304" pitchFamily="18" charset="0"/>
                <a:sym typeface="楷体_GB2312" pitchFamily="1" charset="-122"/>
              </a:rPr>
              <a:t>m</a:t>
            </a:r>
            <a:r>
              <a:rPr lang="zh-CN" altLang="en-US" sz="2400" dirty="0">
                <a:latin typeface="Times New Roman" panose="02020603050405020304" pitchFamily="18" charset="0"/>
                <a:ea typeface="宋体" panose="02010600030101010101" pitchFamily="2" charset="-122"/>
                <a:cs typeface="Times New Roman" panose="02020603050405020304" pitchFamily="18" charset="0"/>
                <a:sym typeface="楷体_GB2312" pitchFamily="1" charset="-122"/>
              </a:rPr>
              <a:t>，</a:t>
            </a:r>
            <a:r>
              <a:rPr lang="zh-CN" altLang="en-US" sz="2400" dirty="0" smtClean="0">
                <a:latin typeface="Times New Roman" panose="02020603050405020304" pitchFamily="18" charset="0"/>
                <a:ea typeface="宋体" panose="02010600030101010101" pitchFamily="2" charset="-122"/>
                <a:cs typeface="Times New Roman" panose="02020603050405020304" pitchFamily="18" charset="0"/>
                <a:sym typeface="楷体_GB2312" pitchFamily="1" charset="-122"/>
              </a:rPr>
              <a:t>每</a:t>
            </a:r>
            <a:r>
              <a:rPr lang="en-US" altLang="zh-CN" sz="2400" dirty="0" smtClean="0">
                <a:latin typeface="Times New Roman" panose="02020603050405020304" pitchFamily="18" charset="0"/>
                <a:ea typeface="宋体" panose="02010600030101010101" pitchFamily="2" charset="-122"/>
                <a:cs typeface="Times New Roman" panose="02020603050405020304" pitchFamily="18" charset="0"/>
                <a:sym typeface="楷体_GB2312" pitchFamily="1" charset="-122"/>
              </a:rPr>
              <a:t/>
            </a:r>
            <a:br>
              <a:rPr lang="en-US" altLang="zh-CN" sz="2400" dirty="0" smtClean="0">
                <a:latin typeface="Times New Roman" panose="02020603050405020304" pitchFamily="18" charset="0"/>
                <a:ea typeface="宋体" panose="02010600030101010101" pitchFamily="2" charset="-122"/>
                <a:cs typeface="Times New Roman" panose="02020603050405020304" pitchFamily="18" charset="0"/>
                <a:sym typeface="楷体_GB2312" pitchFamily="1" charset="-122"/>
              </a:rPr>
            </a:br>
            <a:r>
              <a:rPr lang="en-US" altLang="zh-CN" sz="2400" dirty="0" smtClean="0">
                <a:latin typeface="Times New Roman" panose="02020603050405020304" pitchFamily="18" charset="0"/>
                <a:ea typeface="宋体" panose="02010600030101010101" pitchFamily="2" charset="-122"/>
                <a:cs typeface="Times New Roman" panose="02020603050405020304" pitchFamily="18" charset="0"/>
                <a:sym typeface="楷体_GB2312" pitchFamily="1" charset="-122"/>
              </a:rPr>
              <a:t>    </a:t>
            </a:r>
            <a:r>
              <a:rPr lang="zh-CN" altLang="en-US" sz="2400" dirty="0" smtClean="0">
                <a:latin typeface="Times New Roman" panose="02020603050405020304" pitchFamily="18" charset="0"/>
                <a:ea typeface="宋体" panose="02010600030101010101" pitchFamily="2" charset="-122"/>
                <a:cs typeface="Times New Roman" panose="02020603050405020304" pitchFamily="18" charset="0"/>
                <a:sym typeface="楷体_GB2312" pitchFamily="1" charset="-122"/>
              </a:rPr>
              <a:t>个</a:t>
            </a:r>
            <a:r>
              <a:rPr lang="zh-CN" altLang="en-US" sz="2400" dirty="0">
                <a:latin typeface="Times New Roman" panose="02020603050405020304" pitchFamily="18" charset="0"/>
                <a:ea typeface="宋体" panose="02010600030101010101" pitchFamily="2" charset="-122"/>
                <a:cs typeface="Times New Roman" panose="02020603050405020304" pitchFamily="18" charset="0"/>
                <a:sym typeface="楷体_GB2312" pitchFamily="1" charset="-122"/>
              </a:rPr>
              <a:t>点度数不超过</a:t>
            </a:r>
            <a:r>
              <a:rPr lang="en-US" altLang="zh-CN" sz="2400" dirty="0">
                <a:latin typeface="Times New Roman" panose="02020603050405020304" pitchFamily="18" charset="0"/>
                <a:cs typeface="Times New Roman" panose="02020603050405020304" pitchFamily="18" charset="0"/>
                <a:sym typeface="楷体_GB2312" pitchFamily="1" charset="-122"/>
              </a:rPr>
              <a:t>2</a:t>
            </a:r>
            <a:r>
              <a:rPr lang="zh-CN" altLang="en-US" sz="2400" dirty="0" smtClean="0">
                <a:latin typeface="Times New Roman" panose="02020603050405020304" pitchFamily="18" charset="0"/>
                <a:ea typeface="宋体" panose="02010600030101010101" pitchFamily="2" charset="-122"/>
                <a:cs typeface="Times New Roman" panose="02020603050405020304" pitchFamily="18" charset="0"/>
                <a:sym typeface="楷体_GB2312" pitchFamily="1" charset="-122"/>
              </a:rPr>
              <a:t>的栈</a:t>
            </a:r>
            <a:r>
              <a:rPr lang="en-US" altLang="zh-CN" sz="2400" dirty="0" smtClean="0">
                <a:latin typeface="Times New Roman" panose="02020603050405020304" pitchFamily="18" charset="0"/>
                <a:cs typeface="Times New Roman" panose="02020603050405020304" pitchFamily="18" charset="0"/>
                <a:sym typeface="楷体_GB2312" pitchFamily="1" charset="-122"/>
              </a:rPr>
              <a:t>) </a:t>
            </a:r>
            <a:r>
              <a:rPr lang="zh-CN" altLang="en-US" sz="2400" dirty="0">
                <a:latin typeface="Times New Roman" panose="02020603050405020304" pitchFamily="18" charset="0"/>
                <a:ea typeface="宋体" panose="02010600030101010101" pitchFamily="2" charset="-122"/>
                <a:cs typeface="Times New Roman" panose="02020603050405020304" pitchFamily="18" charset="0"/>
                <a:sym typeface="楷体_GB2312" pitchFamily="1" charset="-122"/>
              </a:rPr>
              <a:t>的</a:t>
            </a:r>
            <a:r>
              <a:rPr lang="zh-CN" altLang="en-US" sz="24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楷体_GB2312" pitchFamily="1" charset="-122"/>
              </a:rPr>
              <a:t>组合方法</a:t>
            </a:r>
            <a:r>
              <a:rPr lang="zh-CN" altLang="en-US" sz="2400" dirty="0">
                <a:latin typeface="Times New Roman" panose="02020603050405020304" pitchFamily="18" charset="0"/>
                <a:cs typeface="Times New Roman" panose="02020603050405020304" pitchFamily="18" charset="0"/>
                <a:sym typeface="楷体_GB2312" pitchFamily="1" charset="-122"/>
              </a:rPr>
              <a:t>。</a:t>
            </a:r>
            <a:r>
              <a:rPr lang="en-US" altLang="zh-CN" sz="2400" dirty="0">
                <a:latin typeface="Times New Roman" panose="02020603050405020304" pitchFamily="18" charset="0"/>
                <a:cs typeface="Times New Roman" panose="02020603050405020304" pitchFamily="18" charset="0"/>
                <a:sym typeface="楷体_GB2312" pitchFamily="1" charset="-122"/>
              </a:rPr>
              <a:t>RNA</a:t>
            </a:r>
            <a:r>
              <a:rPr lang="zh-CN" altLang="en-US" sz="2400" dirty="0">
                <a:latin typeface="Times New Roman" panose="02020603050405020304" pitchFamily="18" charset="0"/>
                <a:ea typeface="宋体" panose="02010600030101010101" pitchFamily="2" charset="-122"/>
                <a:cs typeface="Times New Roman" panose="02020603050405020304" pitchFamily="18" charset="0"/>
                <a:sym typeface="楷体_GB2312" pitchFamily="1" charset="-122"/>
              </a:rPr>
              <a:t>二级结构即为</a:t>
            </a:r>
            <a:r>
              <a:rPr lang="en-US" altLang="zh-CN" sz="2400" dirty="0">
                <a:latin typeface="Times New Roman" panose="02020603050405020304" pitchFamily="18" charset="0"/>
                <a:cs typeface="Times New Roman" panose="02020603050405020304" pitchFamily="18" charset="0"/>
                <a:sym typeface="楷体_GB2312" pitchFamily="1" charset="-122"/>
              </a:rPr>
              <a:t>2-</a:t>
            </a:r>
            <a:r>
              <a:rPr lang="zh-CN" altLang="en-US" sz="2400" dirty="0" smtClean="0">
                <a:latin typeface="Times New Roman" panose="02020603050405020304" pitchFamily="18" charset="0"/>
                <a:ea typeface="宋体" panose="02010600030101010101" pitchFamily="2" charset="-122"/>
                <a:cs typeface="Times New Roman" panose="02020603050405020304" pitchFamily="18" charset="0"/>
                <a:sym typeface="楷体_GB2312" pitchFamily="1" charset="-122"/>
              </a:rPr>
              <a:t>正</a:t>
            </a:r>
            <a:r>
              <a:rPr lang="en-US" altLang="zh-CN" sz="2400" dirty="0" smtClean="0">
                <a:latin typeface="Times New Roman" panose="02020603050405020304" pitchFamily="18" charset="0"/>
                <a:ea typeface="宋体" panose="02010600030101010101" pitchFamily="2" charset="-122"/>
                <a:cs typeface="Times New Roman" panose="02020603050405020304" pitchFamily="18" charset="0"/>
                <a:sym typeface="楷体_GB2312" pitchFamily="1" charset="-122"/>
              </a:rPr>
              <a:t/>
            </a:r>
            <a:br>
              <a:rPr lang="en-US" altLang="zh-CN" sz="2400" dirty="0" smtClean="0">
                <a:latin typeface="Times New Roman" panose="02020603050405020304" pitchFamily="18" charset="0"/>
                <a:ea typeface="宋体" panose="02010600030101010101" pitchFamily="2" charset="-122"/>
                <a:cs typeface="Times New Roman" panose="02020603050405020304" pitchFamily="18" charset="0"/>
                <a:sym typeface="楷体_GB2312" pitchFamily="1" charset="-122"/>
              </a:rPr>
            </a:br>
            <a:r>
              <a:rPr lang="en-US" altLang="zh-CN" sz="2400" dirty="0" smtClean="0">
                <a:latin typeface="Times New Roman" panose="02020603050405020304" pitchFamily="18" charset="0"/>
                <a:ea typeface="宋体" panose="02010600030101010101" pitchFamily="2" charset="-122"/>
                <a:cs typeface="Times New Roman" panose="02020603050405020304" pitchFamily="18" charset="0"/>
                <a:sym typeface="楷体_GB2312" pitchFamily="1" charset="-122"/>
              </a:rPr>
              <a:t>    </a:t>
            </a:r>
            <a:r>
              <a:rPr lang="zh-CN" altLang="en-US" sz="2400" dirty="0" smtClean="0">
                <a:latin typeface="Times New Roman" panose="02020603050405020304" pitchFamily="18" charset="0"/>
                <a:ea typeface="宋体" panose="02010600030101010101" pitchFamily="2" charset="-122"/>
                <a:cs typeface="Times New Roman" panose="02020603050405020304" pitchFamily="18" charset="0"/>
                <a:sym typeface="楷体_GB2312" pitchFamily="1" charset="-122"/>
              </a:rPr>
              <a:t>则</a:t>
            </a:r>
            <a:r>
              <a:rPr lang="zh-CN" altLang="en-US" sz="2400" dirty="0">
                <a:latin typeface="Times New Roman" panose="02020603050405020304" pitchFamily="18" charset="0"/>
                <a:ea typeface="宋体" panose="02010600030101010101" pitchFamily="2" charset="-122"/>
                <a:cs typeface="Times New Roman" panose="02020603050405020304" pitchFamily="18" charset="0"/>
                <a:sym typeface="楷体_GB2312" pitchFamily="1" charset="-122"/>
              </a:rPr>
              <a:t>线性</a:t>
            </a:r>
            <a:r>
              <a:rPr lang="en-US" altLang="zh-CN" sz="2400" dirty="0">
                <a:latin typeface="Times New Roman" panose="02020603050405020304" pitchFamily="18" charset="0"/>
                <a:cs typeface="Times New Roman" panose="02020603050405020304" pitchFamily="18" charset="0"/>
                <a:sym typeface="楷体_GB2312" pitchFamily="1" charset="-122"/>
              </a:rPr>
              <a:t>stack</a:t>
            </a:r>
            <a:r>
              <a:rPr lang="zh-CN" altLang="en-US" sz="2400" dirty="0">
                <a:latin typeface="Times New Roman" panose="02020603050405020304" pitchFamily="18" charset="0"/>
                <a:ea typeface="宋体" panose="02010600030101010101" pitchFamily="2" charset="-122"/>
                <a:cs typeface="Times New Roman" panose="02020603050405020304" pitchFamily="18" charset="0"/>
                <a:sym typeface="楷体_GB2312" pitchFamily="1" charset="-122"/>
              </a:rPr>
              <a:t>。</a:t>
            </a:r>
            <a:r>
              <a:rPr lang="en-US" altLang="zh-CN" sz="2400" i="1" dirty="0">
                <a:latin typeface="Times New Roman" panose="02020603050405020304" pitchFamily="18" charset="0"/>
                <a:cs typeface="Times New Roman" panose="02020603050405020304" pitchFamily="18" charset="0"/>
                <a:sym typeface="楷体_GB2312" pitchFamily="1" charset="-122"/>
              </a:rPr>
              <a:t>m</a:t>
            </a:r>
            <a:r>
              <a:rPr lang="en-US" altLang="zh-CN" sz="2400" dirty="0">
                <a:latin typeface="Times New Roman" panose="02020603050405020304" pitchFamily="18" charset="0"/>
                <a:cs typeface="Times New Roman" panose="02020603050405020304" pitchFamily="18" charset="0"/>
                <a:sym typeface="楷体_GB2312" pitchFamily="1" charset="-122"/>
              </a:rPr>
              <a:t>=2</a:t>
            </a:r>
            <a:r>
              <a:rPr lang="zh-CN" altLang="en-US" sz="2400" dirty="0">
                <a:latin typeface="Times New Roman" panose="02020603050405020304" pitchFamily="18" charset="0"/>
                <a:ea typeface="宋体" panose="02010600030101010101" pitchFamily="2" charset="-122"/>
                <a:cs typeface="Times New Roman" panose="02020603050405020304" pitchFamily="18" charset="0"/>
                <a:sym typeface="楷体_GB2312" pitchFamily="1" charset="-122"/>
              </a:rPr>
              <a:t>的情况覆盖了</a:t>
            </a:r>
            <a:r>
              <a:rPr lang="en-US" altLang="zh-CN" sz="2400" dirty="0">
                <a:latin typeface="Times New Roman" panose="02020603050405020304" pitchFamily="18" charset="0"/>
                <a:cs typeface="Times New Roman" panose="02020603050405020304" pitchFamily="18" charset="0"/>
                <a:sym typeface="楷体_GB2312" pitchFamily="1" charset="-122"/>
              </a:rPr>
              <a:t>Muller</a:t>
            </a:r>
            <a:r>
              <a:rPr lang="zh-CN" altLang="en-US" sz="2400" dirty="0">
                <a:latin typeface="Times New Roman" panose="02020603050405020304" pitchFamily="18" charset="0"/>
                <a:cs typeface="Times New Roman" panose="02020603050405020304" pitchFamily="18" charset="0"/>
                <a:sym typeface="楷体_GB2312" pitchFamily="1" charset="-122"/>
              </a:rPr>
              <a:t>和</a:t>
            </a:r>
            <a:r>
              <a:rPr lang="en-US" altLang="zh-CN" sz="2400" dirty="0" err="1">
                <a:latin typeface="Times New Roman" panose="02020603050405020304" pitchFamily="18" charset="0"/>
                <a:cs typeface="Times New Roman" panose="02020603050405020304" pitchFamily="18" charset="0"/>
                <a:sym typeface="楷体_GB2312" pitchFamily="1" charset="-122"/>
              </a:rPr>
              <a:t>Nebel</a:t>
            </a:r>
            <a:r>
              <a:rPr lang="zh-CN" altLang="en-US" sz="2400" dirty="0">
                <a:latin typeface="Times New Roman" panose="02020603050405020304" pitchFamily="18" charset="0"/>
                <a:ea typeface="宋体" panose="02010600030101010101" pitchFamily="2" charset="-122"/>
                <a:cs typeface="Times New Roman" panose="02020603050405020304" pitchFamily="18" charset="0"/>
                <a:sym typeface="楷体_GB2312" pitchFamily="1" charset="-122"/>
              </a:rPr>
              <a:t>关于</a:t>
            </a:r>
            <a:r>
              <a:rPr lang="zh-CN" altLang="en-US" sz="2400" dirty="0">
                <a:solidFill>
                  <a:srgbClr val="3333FF"/>
                </a:solidFill>
                <a:latin typeface="Times New Roman" panose="02020603050405020304" pitchFamily="18" charset="0"/>
                <a:ea typeface="宋体" panose="02010600030101010101" pitchFamily="2" charset="-122"/>
                <a:cs typeface="Times New Roman" panose="02020603050405020304" pitchFamily="18" charset="0"/>
                <a:sym typeface="楷体_GB2312" pitchFamily="1" charset="-122"/>
              </a:rPr>
              <a:t>广义</a:t>
            </a:r>
            <a:r>
              <a:rPr lang="en-US" altLang="zh-CN" sz="2400" dirty="0" smtClean="0">
                <a:solidFill>
                  <a:srgbClr val="3333FF"/>
                </a:solidFill>
                <a:latin typeface="Times New Roman" panose="02020603050405020304" pitchFamily="18" charset="0"/>
                <a:ea typeface="宋体" panose="02010600030101010101" pitchFamily="2" charset="-122"/>
                <a:cs typeface="Times New Roman" panose="02020603050405020304" pitchFamily="18" charset="0"/>
                <a:sym typeface="楷体_GB2312" pitchFamily="1" charset="-122"/>
              </a:rPr>
              <a:t>RNA</a:t>
            </a:r>
            <a:br>
              <a:rPr lang="en-US" altLang="zh-CN" sz="2400" dirty="0" smtClean="0">
                <a:solidFill>
                  <a:srgbClr val="3333FF"/>
                </a:solidFill>
                <a:latin typeface="Times New Roman" panose="02020603050405020304" pitchFamily="18" charset="0"/>
                <a:ea typeface="宋体" panose="02010600030101010101" pitchFamily="2" charset="-122"/>
                <a:cs typeface="Times New Roman" panose="02020603050405020304" pitchFamily="18" charset="0"/>
                <a:sym typeface="楷体_GB2312" pitchFamily="1" charset="-122"/>
              </a:rPr>
            </a:br>
            <a:r>
              <a:rPr lang="en-US" altLang="zh-CN" sz="2400" dirty="0" smtClean="0">
                <a:solidFill>
                  <a:srgbClr val="3333FF"/>
                </a:solidFill>
                <a:latin typeface="Times New Roman" panose="02020603050405020304" pitchFamily="18" charset="0"/>
                <a:ea typeface="宋体" panose="02010600030101010101" pitchFamily="2" charset="-122"/>
                <a:cs typeface="Times New Roman" panose="02020603050405020304" pitchFamily="18" charset="0"/>
                <a:sym typeface="楷体_GB2312" pitchFamily="1" charset="-122"/>
              </a:rPr>
              <a:t>    </a:t>
            </a:r>
            <a:r>
              <a:rPr lang="zh-CN" altLang="en-US" sz="2400" dirty="0" smtClean="0">
                <a:solidFill>
                  <a:srgbClr val="3333FF"/>
                </a:solidFill>
                <a:latin typeface="Times New Roman" panose="02020603050405020304" pitchFamily="18" charset="0"/>
                <a:ea typeface="宋体" panose="02010600030101010101" pitchFamily="2" charset="-122"/>
                <a:cs typeface="Times New Roman" panose="02020603050405020304" pitchFamily="18" charset="0"/>
                <a:sym typeface="楷体_GB2312" pitchFamily="1" charset="-122"/>
              </a:rPr>
              <a:t>二级结构</a:t>
            </a:r>
            <a:r>
              <a:rPr lang="zh-CN" altLang="en-US" sz="2400" dirty="0" smtClean="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楷体_GB2312" pitchFamily="1" charset="-122"/>
              </a:rPr>
              <a:t>（即弧长至少为</a:t>
            </a:r>
            <a:r>
              <a:rPr lang="en-US" altLang="zh-CN" sz="2400" dirty="0" smtClean="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楷体_GB2312" pitchFamily="1" charset="-122"/>
              </a:rPr>
              <a:t>2</a:t>
            </a:r>
            <a:r>
              <a:rPr lang="zh-CN" altLang="en-US" sz="2400" dirty="0" smtClean="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楷体_GB2312" pitchFamily="1" charset="-122"/>
              </a:rPr>
              <a:t>，点度最多为</a:t>
            </a:r>
            <a:r>
              <a:rPr lang="en-US" altLang="zh-CN" sz="2400" dirty="0" smtClean="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楷体_GB2312" pitchFamily="1" charset="-122"/>
              </a:rPr>
              <a:t>2</a:t>
            </a:r>
            <a:r>
              <a:rPr lang="zh-CN" altLang="en-US" sz="2400" dirty="0" smtClean="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楷体_GB2312" pitchFamily="1" charset="-122"/>
              </a:rPr>
              <a:t>的栈）</a:t>
            </a:r>
            <a:r>
              <a:rPr lang="zh-CN" altLang="en-US" sz="2400" dirty="0" smtClean="0">
                <a:latin typeface="Times New Roman" panose="02020603050405020304" pitchFamily="18" charset="0"/>
                <a:ea typeface="宋体" panose="02010600030101010101" pitchFamily="2" charset="-122"/>
                <a:cs typeface="Times New Roman" panose="02020603050405020304" pitchFamily="18" charset="0"/>
                <a:sym typeface="楷体_GB2312" pitchFamily="1" charset="-122"/>
              </a:rPr>
              <a:t>的</a:t>
            </a:r>
            <a:r>
              <a:rPr lang="zh-CN" altLang="en-US" sz="2400" dirty="0">
                <a:latin typeface="Times New Roman" panose="02020603050405020304" pitchFamily="18" charset="0"/>
                <a:ea typeface="宋体" panose="02010600030101010101" pitchFamily="2" charset="-122"/>
                <a:cs typeface="Times New Roman" panose="02020603050405020304" pitchFamily="18" charset="0"/>
                <a:sym typeface="楷体_GB2312" pitchFamily="1" charset="-122"/>
              </a:rPr>
              <a:t>结果。</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50000"/>
              </a:lnSpc>
              <a:buFont typeface="Wingdings" panose="05000000000000000000" pitchFamily="2" charset="2"/>
              <a:buChar char="Ø"/>
            </a:pPr>
            <a:endParaRPr lang="zh-CN" altLang="en-US" sz="2400" dirty="0">
              <a:latin typeface="Times New Roman" panose="02020603050405020304" pitchFamily="18" charset="0"/>
              <a:cs typeface="Times New Roman" panose="02020603050405020304" pitchFamily="18" charset="0"/>
            </a:endParaRPr>
          </a:p>
          <a:p>
            <a:pPr>
              <a:lnSpc>
                <a:spcPct val="150000"/>
              </a:lnSpc>
            </a:pPr>
            <a:endParaRPr lang="zh-CN" altLang="en-US" dirty="0">
              <a:latin typeface="Times New Roman" panose="02020603050405020304" pitchFamily="18" charset="0"/>
              <a:cs typeface="Times New Roman" panose="02020603050405020304" pitchFamily="18" charset="0"/>
            </a:endParaRPr>
          </a:p>
        </p:txBody>
      </p:sp>
      <p:sp>
        <p:nvSpPr>
          <p:cNvPr id="6" name="TextBox 5"/>
          <p:cNvSpPr txBox="1"/>
          <p:nvPr/>
        </p:nvSpPr>
        <p:spPr>
          <a:xfrm>
            <a:off x="857224" y="1500174"/>
            <a:ext cx="7143800" cy="92333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effectLst>
            <a:outerShdw blurRad="50800" dist="38100" dir="2700000" algn="tl" rotWithShape="0">
              <a:prstClr val="black">
                <a:alpha val="40000"/>
              </a:prstClr>
            </a:outerShdw>
          </a:effectLst>
        </p:spPr>
        <p:txBody>
          <a:bodyPr wrap="square" rtlCol="0">
            <a:spAutoFit/>
          </a:bodyPr>
          <a:lstStyle/>
          <a:p>
            <a:r>
              <a:rPr lang="zh-CN" altLang="en-US" dirty="0" smtClean="0">
                <a:latin typeface="Times New Roman" pitchFamily="18" charset="0"/>
                <a:ea typeface="宋体" panose="02010600030101010101" pitchFamily="2" charset="-122"/>
                <a:cs typeface="Times New Roman" pitchFamily="18" charset="0"/>
              </a:rPr>
              <a:t>陈永川，郭强辉，孙慧，王健，</a:t>
            </a:r>
            <a:r>
              <a:rPr lang="en-US" altLang="zh-CN" dirty="0" smtClean="0">
                <a:latin typeface="Times New Roman" pitchFamily="18" charset="0"/>
                <a:cs typeface="Times New Roman" pitchFamily="18" charset="0"/>
              </a:rPr>
              <a:t>Zigzag stacks and </a:t>
            </a:r>
            <a:r>
              <a:rPr lang="en-US" altLang="zh-CN" i="1" dirty="0" smtClean="0">
                <a:latin typeface="Times New Roman" pitchFamily="18" charset="0"/>
                <a:cs typeface="Times New Roman" pitchFamily="18" charset="0"/>
              </a:rPr>
              <a:t>m</a:t>
            </a:r>
            <a:r>
              <a:rPr lang="en-US" altLang="zh-CN" dirty="0" smtClean="0">
                <a:latin typeface="Times New Roman" pitchFamily="18" charset="0"/>
                <a:cs typeface="Times New Roman" pitchFamily="18" charset="0"/>
              </a:rPr>
              <a:t>-regular linear stacks, J. Comp. Biol., 21 (12) (2014) 915--935.</a:t>
            </a:r>
          </a:p>
          <a:p>
            <a:endParaRPr lang="zh-CN" altLang="en-US" dirty="0"/>
          </a:p>
        </p:txBody>
      </p:sp>
    </p:spTree>
    <p:extLst>
      <p:ext uri="{BB962C8B-B14F-4D97-AF65-F5344CB8AC3E}">
        <p14:creationId xmlns:p14="http://schemas.microsoft.com/office/powerpoint/2010/main" xmlns="" val="46518633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txBox="1">
            <a:spLocks noRot="1" noChangeArrowheads="1"/>
          </p:cNvSpPr>
          <p:nvPr/>
        </p:nvSpPr>
        <p:spPr>
          <a:xfrm>
            <a:off x="214282" y="214290"/>
            <a:ext cx="9144000" cy="936625"/>
          </a:xfrm>
          <a:prstGeom prst="rect">
            <a:avLst/>
          </a:prstGeom>
        </p:spPr>
        <p:txBody>
          <a:bodyPr anchor="b" anchorCtr="0">
            <a:norm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4400" b="1" i="0" u="none" strike="noStrike" kern="0" cap="none" spc="0" normalizeH="0" baseline="0" noProof="0" dirty="0" smtClean="0">
                <a:ln>
                  <a:noFill/>
                </a:ln>
                <a:solidFill>
                  <a:srgbClr val="002060"/>
                </a:solidFill>
                <a:effectLst/>
                <a:uLnTx/>
                <a:uFillTx/>
                <a:latin typeface="+mj-lt"/>
              </a:rPr>
              <a:t>                      </a:t>
            </a:r>
            <a:r>
              <a:rPr lang="zh-CN" altLang="en-US" sz="4000" b="1" kern="0" dirty="0" smtClean="0">
                <a:solidFill>
                  <a:srgbClr val="002060"/>
                </a:solidFill>
                <a:latin typeface="宋体" pitchFamily="2" charset="-122"/>
                <a:ea typeface="宋体" pitchFamily="2" charset="-122"/>
              </a:rPr>
              <a:t>网络的社区结构</a:t>
            </a:r>
          </a:p>
        </p:txBody>
      </p:sp>
      <p:pic>
        <p:nvPicPr>
          <p:cNvPr id="539650" name="Picture 2" descr="I:\社区结构.PNG"/>
          <p:cNvPicPr>
            <a:picLocks noChangeAspect="1" noChangeArrowheads="1"/>
          </p:cNvPicPr>
          <p:nvPr/>
        </p:nvPicPr>
        <p:blipFill>
          <a:blip r:embed="rId2" cstate="print">
            <a:lum contrast="-12000"/>
          </a:blip>
          <a:srcRect/>
          <a:stretch>
            <a:fillRect/>
          </a:stretch>
        </p:blipFill>
        <p:spPr bwMode="auto">
          <a:xfrm>
            <a:off x="5000628" y="2214554"/>
            <a:ext cx="3556700" cy="2786082"/>
          </a:xfrm>
          <a:prstGeom prst="rect">
            <a:avLst/>
          </a:prstGeom>
          <a:noFill/>
        </p:spPr>
      </p:pic>
      <p:sp>
        <p:nvSpPr>
          <p:cNvPr id="7" name="TextBox 6"/>
          <p:cNvSpPr txBox="1">
            <a:spLocks noChangeArrowheads="1"/>
          </p:cNvSpPr>
          <p:nvPr/>
        </p:nvSpPr>
        <p:spPr bwMode="auto">
          <a:xfrm>
            <a:off x="611560" y="1844824"/>
            <a:ext cx="4244978" cy="3693319"/>
          </a:xfrm>
          <a:prstGeom prst="rect">
            <a:avLst/>
          </a:prstGeom>
          <a:noFill/>
          <a:ln w="9525">
            <a:noFill/>
            <a:miter lim="800000"/>
            <a:headEnd/>
            <a:tailEnd/>
          </a:ln>
        </p:spPr>
        <p:txBody>
          <a:bodyPr wrap="square">
            <a:spAutoFit/>
          </a:bodyPr>
          <a:lstStyle/>
          <a:p>
            <a:pPr>
              <a:lnSpc>
                <a:spcPct val="150000"/>
              </a:lnSpc>
            </a:pPr>
            <a:r>
              <a:rPr lang="zh-CN" altLang="en-US" sz="2600" dirty="0" smtClean="0">
                <a:latin typeface="宋体" pitchFamily="2" charset="-122"/>
                <a:ea typeface="宋体" pitchFamily="2" charset="-122"/>
                <a:cs typeface="微软雅黑"/>
              </a:rPr>
              <a:t>一个网络具有社区结构，指的是可以将这个网络的结点</a:t>
            </a:r>
            <a:r>
              <a:rPr lang="zh-CN" altLang="en-US" sz="2600" b="1" dirty="0" smtClean="0">
                <a:solidFill>
                  <a:srgbClr val="7030A0"/>
                </a:solidFill>
                <a:latin typeface="宋体" pitchFamily="2" charset="-122"/>
                <a:ea typeface="宋体" pitchFamily="2" charset="-122"/>
                <a:cs typeface="微软雅黑"/>
              </a:rPr>
              <a:t>划分成几个互不相交的部分</a:t>
            </a:r>
            <a:r>
              <a:rPr lang="zh-CN" altLang="en-US" sz="2600" dirty="0" smtClean="0">
                <a:latin typeface="宋体" pitchFamily="2" charset="-122"/>
                <a:ea typeface="宋体" pitchFamily="2" charset="-122"/>
                <a:cs typeface="微软雅黑"/>
              </a:rPr>
              <a:t>，使得</a:t>
            </a:r>
            <a:r>
              <a:rPr lang="zh-CN" altLang="en-US" sz="2600" b="1" dirty="0" smtClean="0">
                <a:solidFill>
                  <a:srgbClr val="7030A0"/>
                </a:solidFill>
                <a:latin typeface="宋体" pitchFamily="2" charset="-122"/>
                <a:ea typeface="宋体" pitchFamily="2" charset="-122"/>
                <a:cs typeface="微软雅黑"/>
              </a:rPr>
              <a:t>每个部分内部的结点关系紧密</a:t>
            </a:r>
            <a:r>
              <a:rPr lang="zh-CN" altLang="en-US" sz="2600" dirty="0" smtClean="0">
                <a:latin typeface="宋体" pitchFamily="2" charset="-122"/>
                <a:ea typeface="宋体" pitchFamily="2" charset="-122"/>
                <a:cs typeface="微软雅黑"/>
              </a:rPr>
              <a:t>（联边多），而</a:t>
            </a:r>
            <a:r>
              <a:rPr lang="zh-CN" altLang="en-US" sz="2600" b="1" dirty="0" smtClean="0">
                <a:solidFill>
                  <a:srgbClr val="7030A0"/>
                </a:solidFill>
                <a:latin typeface="宋体" pitchFamily="2" charset="-122"/>
                <a:ea typeface="宋体" pitchFamily="2" charset="-122"/>
                <a:cs typeface="微软雅黑"/>
              </a:rPr>
              <a:t>部分之间关系稀疏</a:t>
            </a:r>
            <a:r>
              <a:rPr lang="zh-CN" altLang="en-US" sz="2600" dirty="0" smtClean="0">
                <a:latin typeface="宋体" pitchFamily="2" charset="-122"/>
                <a:ea typeface="宋体" pitchFamily="2" charset="-122"/>
                <a:cs typeface="微软雅黑"/>
              </a:rPr>
              <a:t>（联边少）。</a:t>
            </a:r>
            <a:endParaRPr lang="zh-CN" altLang="en-US" sz="2600" dirty="0">
              <a:latin typeface="宋体" pitchFamily="2" charset="-122"/>
              <a:ea typeface="宋体" pitchFamily="2" charset="-122"/>
              <a:cs typeface="微软雅黑"/>
            </a:endParaRPr>
          </a:p>
        </p:txBody>
      </p:sp>
      <p:sp>
        <p:nvSpPr>
          <p:cNvPr id="8" name="TextBox 7"/>
          <p:cNvSpPr txBox="1"/>
          <p:nvPr/>
        </p:nvSpPr>
        <p:spPr>
          <a:xfrm>
            <a:off x="5500694" y="5500702"/>
            <a:ext cx="3143272" cy="369332"/>
          </a:xfrm>
          <a:prstGeom prst="rect">
            <a:avLst/>
          </a:prstGeom>
          <a:noFill/>
        </p:spPr>
        <p:txBody>
          <a:bodyPr wrap="square" rtlCol="0">
            <a:spAutoFit/>
          </a:bodyPr>
          <a:lstStyle/>
          <a:p>
            <a:r>
              <a:rPr lang="zh-CN" altLang="en-US" dirty="0" smtClean="0"/>
              <a:t>具有社区结构的网络</a:t>
            </a:r>
            <a:endParaRPr lang="zh-CN" altLang="en-US"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txBox="1">
            <a:spLocks noRot="1" noChangeArrowheads="1"/>
          </p:cNvSpPr>
          <p:nvPr/>
        </p:nvSpPr>
        <p:spPr>
          <a:xfrm>
            <a:off x="214282" y="214290"/>
            <a:ext cx="9144000" cy="936625"/>
          </a:xfrm>
          <a:prstGeom prst="rect">
            <a:avLst/>
          </a:prstGeom>
        </p:spPr>
        <p:txBody>
          <a:bodyPr anchor="b" anchorCtr="0">
            <a:norm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4400" b="0" i="0" u="none" strike="noStrike" kern="0" cap="none" spc="0" normalizeH="0" baseline="0" noProof="0" dirty="0" smtClean="0">
                <a:ln>
                  <a:noFill/>
                </a:ln>
                <a:solidFill>
                  <a:schemeClr val="tx1">
                    <a:alpha val="100000"/>
                  </a:schemeClr>
                </a:solidFill>
                <a:effectLst/>
                <a:uLnTx/>
                <a:uFillTx/>
                <a:latin typeface="+mj-lt"/>
              </a:rPr>
              <a:t>                      </a:t>
            </a:r>
            <a:r>
              <a:rPr kumimoji="0" lang="zh-CN" altLang="en-US" sz="4000" b="1" i="0" u="none" strike="noStrike" kern="0" cap="none" spc="0" normalizeH="0" baseline="0" noProof="0" dirty="0" smtClean="0">
                <a:ln>
                  <a:noFill/>
                </a:ln>
                <a:solidFill>
                  <a:schemeClr val="tx1">
                    <a:alpha val="100000"/>
                  </a:schemeClr>
                </a:solidFill>
                <a:effectLst/>
                <a:uLnTx/>
                <a:uFillTx/>
                <a:latin typeface="宋体" pitchFamily="2" charset="-122"/>
                <a:ea typeface="宋体" pitchFamily="2" charset="-122"/>
              </a:rPr>
              <a:t>跆拳道俱乐部</a:t>
            </a:r>
          </a:p>
        </p:txBody>
      </p:sp>
      <p:pic>
        <p:nvPicPr>
          <p:cNvPr id="6" name="图片 4"/>
          <p:cNvPicPr>
            <a:picLocks noChangeAspect="1"/>
          </p:cNvPicPr>
          <p:nvPr/>
        </p:nvPicPr>
        <p:blipFill>
          <a:blip r:embed="rId2" cstate="print">
            <a:clrChange>
              <a:clrFrom>
                <a:srgbClr val="FFFFFF"/>
              </a:clrFrom>
              <a:clrTo>
                <a:srgbClr val="FFFFFF">
                  <a:alpha val="0"/>
                </a:srgbClr>
              </a:clrTo>
            </a:clrChange>
          </a:blip>
          <a:srcRect l="1060" t="1996" r="21538" b="20142"/>
          <a:stretch>
            <a:fillRect/>
          </a:stretch>
        </p:blipFill>
        <p:spPr bwMode="auto">
          <a:xfrm>
            <a:off x="2051050" y="3406795"/>
            <a:ext cx="5257800" cy="2808287"/>
          </a:xfrm>
          <a:prstGeom prst="rect">
            <a:avLst/>
          </a:prstGeom>
          <a:noFill/>
          <a:ln w="9525">
            <a:noFill/>
            <a:miter lim="800000"/>
            <a:headEnd/>
            <a:tailEnd/>
          </a:ln>
        </p:spPr>
      </p:pic>
      <p:sp>
        <p:nvSpPr>
          <p:cNvPr id="7" name="TextBox 6"/>
          <p:cNvSpPr txBox="1">
            <a:spLocks noChangeArrowheads="1"/>
          </p:cNvSpPr>
          <p:nvPr/>
        </p:nvSpPr>
        <p:spPr bwMode="auto">
          <a:xfrm>
            <a:off x="827088" y="1547809"/>
            <a:ext cx="7489825" cy="1384995"/>
          </a:xfrm>
          <a:prstGeom prst="rect">
            <a:avLst/>
          </a:prstGeom>
          <a:noFill/>
          <a:ln w="9525">
            <a:noFill/>
            <a:miter lim="800000"/>
            <a:headEnd/>
            <a:tailEnd/>
          </a:ln>
        </p:spPr>
        <p:txBody>
          <a:bodyPr>
            <a:spAutoFit/>
          </a:bodyPr>
          <a:lstStyle/>
          <a:p>
            <a:pPr>
              <a:lnSpc>
                <a:spcPct val="150000"/>
              </a:lnSpc>
            </a:pPr>
            <a:r>
              <a:rPr lang="zh-CN" altLang="en-US" sz="2800" dirty="0">
                <a:latin typeface="微软雅黑"/>
                <a:ea typeface="微软雅黑"/>
                <a:cs typeface="微软雅黑"/>
              </a:rPr>
              <a:t> </a:t>
            </a:r>
            <a:r>
              <a:rPr lang="zh-CN" altLang="en-US" sz="2800" dirty="0" smtClean="0">
                <a:latin typeface="宋体" pitchFamily="2" charset="-122"/>
                <a:ea typeface="宋体" pitchFamily="2" charset="-122"/>
                <a:cs typeface="微软雅黑"/>
              </a:rPr>
              <a:t>一些</a:t>
            </a:r>
            <a:r>
              <a:rPr lang="zh-CN" altLang="en-US" sz="2800" dirty="0">
                <a:latin typeface="宋体" pitchFamily="2" charset="-122"/>
                <a:ea typeface="宋体" pitchFamily="2" charset="-122"/>
                <a:cs typeface="微软雅黑"/>
              </a:rPr>
              <a:t>跆拳道爱好者的联系如下图，因关系不合分成两个</a:t>
            </a:r>
            <a:r>
              <a:rPr lang="zh-CN" altLang="en-US" sz="2800" dirty="0" smtClean="0">
                <a:latin typeface="宋体" pitchFamily="2" charset="-122"/>
                <a:ea typeface="宋体" pitchFamily="2" charset="-122"/>
                <a:cs typeface="微软雅黑"/>
              </a:rPr>
              <a:t>俱乐部。</a:t>
            </a:r>
            <a:endParaRPr lang="zh-CN" altLang="en-US" sz="2800" dirty="0">
              <a:latin typeface="宋体" pitchFamily="2" charset="-122"/>
              <a:ea typeface="宋体" pitchFamily="2" charset="-122"/>
              <a:cs typeface="微软雅黑"/>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clrChange>
              <a:clrFrom>
                <a:srgbClr val="FFFFFF"/>
              </a:clrFrom>
              <a:clrTo>
                <a:srgbClr val="FFFFFF">
                  <a:alpha val="0"/>
                </a:srgbClr>
              </a:clrTo>
            </a:clrChange>
          </a:blip>
          <a:srcRect l="1440" t="2029" r="21642" b="10663"/>
          <a:stretch>
            <a:fillRect/>
          </a:stretch>
        </p:blipFill>
        <p:spPr bwMode="auto">
          <a:xfrm>
            <a:off x="2500298" y="4071942"/>
            <a:ext cx="4052047" cy="2525733"/>
          </a:xfrm>
          <a:prstGeom prst="rect">
            <a:avLst/>
          </a:prstGeom>
          <a:noFill/>
          <a:ln w="9525">
            <a:noFill/>
            <a:miter lim="800000"/>
            <a:headEnd/>
            <a:tailEnd/>
          </a:ln>
        </p:spPr>
      </p:pic>
      <p:sp>
        <p:nvSpPr>
          <p:cNvPr id="4" name="TextBox 3"/>
          <p:cNvSpPr txBox="1">
            <a:spLocks noChangeArrowheads="1"/>
          </p:cNvSpPr>
          <p:nvPr/>
        </p:nvSpPr>
        <p:spPr bwMode="auto">
          <a:xfrm>
            <a:off x="357158" y="1428736"/>
            <a:ext cx="7705725" cy="1113766"/>
          </a:xfrm>
          <a:prstGeom prst="rect">
            <a:avLst/>
          </a:prstGeom>
          <a:noFill/>
          <a:ln w="9525">
            <a:noFill/>
            <a:miter lim="800000"/>
            <a:headEnd/>
            <a:tailEnd/>
          </a:ln>
        </p:spPr>
        <p:txBody>
          <a:bodyPr>
            <a:spAutoFit/>
          </a:bodyPr>
          <a:lstStyle/>
          <a:p>
            <a:pPr>
              <a:lnSpc>
                <a:spcPct val="150000"/>
              </a:lnSpc>
            </a:pPr>
            <a:r>
              <a:rPr lang="en-US" altLang="zh-CN" sz="2400" dirty="0" smtClean="0">
                <a:solidFill>
                  <a:schemeClr val="tx1"/>
                </a:solidFill>
                <a:latin typeface="宋体" pitchFamily="2" charset="-122"/>
                <a:ea typeface="宋体" pitchFamily="2" charset="-122"/>
                <a:cs typeface="Times New Roman" pitchFamily="18" charset="0"/>
              </a:rPr>
              <a:t>Girvan</a:t>
            </a:r>
            <a:r>
              <a:rPr lang="zh-CN" altLang="en-US" sz="2400" dirty="0">
                <a:solidFill>
                  <a:schemeClr val="tx1"/>
                </a:solidFill>
                <a:latin typeface="宋体" pitchFamily="2" charset="-122"/>
                <a:ea typeface="宋体" pitchFamily="2" charset="-122"/>
                <a:cs typeface="Times New Roman" pitchFamily="18" charset="0"/>
              </a:rPr>
              <a:t>和</a:t>
            </a:r>
            <a:r>
              <a:rPr lang="en-US" altLang="zh-CN" sz="2400" dirty="0" smtClean="0">
                <a:solidFill>
                  <a:schemeClr val="tx1"/>
                </a:solidFill>
                <a:latin typeface="宋体" pitchFamily="2" charset="-122"/>
                <a:ea typeface="宋体" pitchFamily="2" charset="-122"/>
                <a:cs typeface="Times New Roman" pitchFamily="18" charset="0"/>
              </a:rPr>
              <a:t>Newman</a:t>
            </a:r>
            <a:r>
              <a:rPr lang="zh-CN" altLang="en-US" sz="2400" dirty="0" smtClean="0">
                <a:solidFill>
                  <a:schemeClr val="tx1"/>
                </a:solidFill>
                <a:latin typeface="宋体" pitchFamily="2" charset="-122"/>
                <a:ea typeface="宋体" pitchFamily="2" charset="-122"/>
                <a:cs typeface="Times New Roman" pitchFamily="18" charset="0"/>
              </a:rPr>
              <a:t>给出了一个研究社区结构的算法，通过</a:t>
            </a:r>
            <a:r>
              <a:rPr lang="zh-CN" altLang="en-US" sz="2400" b="1" dirty="0" smtClean="0">
                <a:solidFill>
                  <a:srgbClr val="990099"/>
                </a:solidFill>
                <a:latin typeface="宋体" pitchFamily="2" charset="-122"/>
                <a:ea typeface="宋体" pitchFamily="2" charset="-122"/>
                <a:cs typeface="Times New Roman" pitchFamily="18" charset="0"/>
              </a:rPr>
              <a:t>该算法得到的划分方式与实际几乎一致</a:t>
            </a:r>
            <a:r>
              <a:rPr lang="zh-CN" altLang="en-US" sz="2400" dirty="0" smtClean="0">
                <a:latin typeface="宋体" pitchFamily="2" charset="-122"/>
                <a:ea typeface="宋体" pitchFamily="2" charset="-122"/>
                <a:cs typeface="Times New Roman" pitchFamily="18" charset="0"/>
              </a:rPr>
              <a:t>。</a:t>
            </a:r>
            <a:endParaRPr lang="zh-CN" altLang="en-US" sz="2400" dirty="0">
              <a:latin typeface="宋体" pitchFamily="2" charset="-122"/>
              <a:ea typeface="宋体" pitchFamily="2" charset="-122"/>
              <a:cs typeface="Times New Roman" pitchFamily="18" charset="0"/>
            </a:endParaRPr>
          </a:p>
        </p:txBody>
      </p:sp>
      <p:sp>
        <p:nvSpPr>
          <p:cNvPr id="5" name="Rectangle 5"/>
          <p:cNvSpPr txBox="1">
            <a:spLocks noRot="1" noChangeArrowheads="1"/>
          </p:cNvSpPr>
          <p:nvPr/>
        </p:nvSpPr>
        <p:spPr>
          <a:xfrm>
            <a:off x="214282" y="214290"/>
            <a:ext cx="9144000" cy="936625"/>
          </a:xfrm>
          <a:prstGeom prst="rect">
            <a:avLst/>
          </a:prstGeom>
        </p:spPr>
        <p:txBody>
          <a:bodyPr anchor="b" anchorCtr="0">
            <a:norm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4400" b="0" i="0" u="none" strike="noStrike" kern="0" cap="none" spc="0" normalizeH="0" baseline="0" noProof="0" dirty="0" smtClean="0">
                <a:ln>
                  <a:noFill/>
                </a:ln>
                <a:solidFill>
                  <a:schemeClr val="tx1">
                    <a:alpha val="100000"/>
                  </a:schemeClr>
                </a:solidFill>
                <a:effectLst/>
                <a:uLnTx/>
                <a:uFillTx/>
                <a:latin typeface="+mj-lt"/>
              </a:rPr>
              <a:t>                      </a:t>
            </a:r>
            <a:r>
              <a:rPr kumimoji="0" lang="zh-CN" altLang="en-US" sz="4000" b="1" i="0" u="none" strike="noStrike" kern="0" cap="none" spc="0" normalizeH="0" baseline="0" noProof="0" dirty="0" smtClean="0">
                <a:ln>
                  <a:noFill/>
                </a:ln>
                <a:solidFill>
                  <a:schemeClr val="tx1">
                    <a:alpha val="100000"/>
                  </a:schemeClr>
                </a:solidFill>
                <a:effectLst/>
                <a:uLnTx/>
                <a:uFillTx/>
                <a:latin typeface="宋体" pitchFamily="2" charset="-122"/>
                <a:ea typeface="宋体" pitchFamily="2" charset="-122"/>
              </a:rPr>
              <a:t>跆拳道俱乐部</a:t>
            </a:r>
          </a:p>
        </p:txBody>
      </p:sp>
      <p:sp>
        <p:nvSpPr>
          <p:cNvPr id="8" name="内容占位符 2"/>
          <p:cNvSpPr txBox="1">
            <a:spLocks/>
          </p:cNvSpPr>
          <p:nvPr/>
        </p:nvSpPr>
        <p:spPr>
          <a:xfrm>
            <a:off x="285720" y="2214554"/>
            <a:ext cx="8229600" cy="1643074"/>
          </a:xfrm>
          <a:prstGeom prst="rect">
            <a:avLst/>
          </a:prstGeom>
        </p:spPr>
        <p:txBody>
          <a:bodyPr>
            <a:normAutofit fontScale="92500" lnSpcReduction="10000"/>
          </a:bodyPr>
          <a:lstStyle/>
          <a:p>
            <a:pPr marL="0" marR="0" lvl="0" indent="0" defTabSz="914400" eaLnBrk="1" fontAlgn="auto" latinLnBrk="0" hangingPunct="1">
              <a:lnSpc>
                <a:spcPct val="150000"/>
              </a:lnSpc>
              <a:spcBef>
                <a:spcPts val="0"/>
              </a:spcBef>
              <a:spcAft>
                <a:spcPts val="0"/>
              </a:spcAft>
              <a:buClrTx/>
              <a:buSzTx/>
              <a:buFontTx/>
              <a:buNone/>
              <a:tabLst/>
              <a:defRPr/>
            </a:pPr>
            <a:endParaRPr kumimoji="0" lang="en-US" altLang="zh-CN" sz="2800" b="0" i="0" u="none" strike="noStrike" kern="0" cap="none" spc="0" normalizeH="0" baseline="0" noProof="0" dirty="0" smtClean="0">
              <a:ln>
                <a:noFill/>
              </a:ln>
              <a:solidFill>
                <a:sysClr val="windowText" lastClr="000000"/>
              </a:solidFill>
              <a:effectLst/>
              <a:uLnTx/>
              <a:uFillTx/>
              <a:latin typeface="宋体" panose="02010600030101010101" pitchFamily="2" charset="-122"/>
              <a:ea typeface="宋体" panose="02010600030101010101" pitchFamily="2" charset="-122"/>
              <a:cs typeface="微软雅黑"/>
            </a:endParaRPr>
          </a:p>
          <a:p>
            <a:pPr marL="342900" lvl="0" indent="-342900">
              <a:lnSpc>
                <a:spcPct val="150000"/>
              </a:lnSpc>
              <a:buFont typeface="Wingdings" panose="05000000000000000000" pitchFamily="2" charset="2"/>
              <a:buChar char="Ø"/>
            </a:pPr>
            <a:r>
              <a:rPr lang="en-US" altLang="zh-CN" sz="2400" kern="0" dirty="0" smtClean="0">
                <a:solidFill>
                  <a:sysClr val="windowText" lastClr="000000"/>
                </a:solidFill>
                <a:latin typeface="Times New Roman" panose="02020603050405020304" pitchFamily="18" charset="0"/>
                <a:cs typeface="Times New Roman" panose="02020603050405020304" pitchFamily="18" charset="0"/>
              </a:rPr>
              <a:t>M. Girvan and  M.E.J. Newman, Community structure in social and biological networks, Proc. Natl. Acad. Sci. (2002), 7821-7826.</a:t>
            </a:r>
            <a:endParaRPr lang="zh-CN" altLang="en-US" sz="2400" kern="0" dirty="0">
              <a:solidFill>
                <a:sysClr val="windowText" lastClr="00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TextBox 5"/>
          <p:cNvSpPr txBox="1">
            <a:spLocks noChangeArrowheads="1"/>
          </p:cNvSpPr>
          <p:nvPr/>
        </p:nvSpPr>
        <p:spPr bwMode="auto">
          <a:xfrm>
            <a:off x="2843213" y="2578100"/>
            <a:ext cx="4105275" cy="1323439"/>
          </a:xfrm>
          <a:prstGeom prst="rect">
            <a:avLst/>
          </a:prstGeom>
          <a:noFill/>
          <a:ln w="9525">
            <a:noFill/>
            <a:miter lim="800000"/>
            <a:headEnd/>
            <a:tailEnd/>
          </a:ln>
        </p:spPr>
        <p:txBody>
          <a:bodyPr>
            <a:spAutoFit/>
          </a:bodyPr>
          <a:lstStyle/>
          <a:p>
            <a:pPr algn="ctr"/>
            <a:r>
              <a:rPr lang="zh-CN" altLang="en-US" sz="8000" b="1" dirty="0">
                <a:solidFill>
                  <a:schemeClr val="accent1"/>
                </a:solidFill>
                <a:effectLst>
                  <a:outerShdw blurRad="50800" dist="38100" dir="2700000" algn="tl" rotWithShape="0">
                    <a:prstClr val="black">
                      <a:alpha val="40000"/>
                    </a:prstClr>
                  </a:outerShdw>
                </a:effectLst>
                <a:latin typeface="微软雅黑"/>
                <a:ea typeface="微软雅黑"/>
                <a:cs typeface="微软雅黑"/>
              </a:rPr>
              <a:t>谢 谢！</a:t>
            </a:r>
            <a:endParaRPr lang="en-US" altLang="zh-CN" sz="8000" b="1" dirty="0">
              <a:solidFill>
                <a:schemeClr val="accent1"/>
              </a:solidFill>
              <a:effectLst>
                <a:outerShdw blurRad="50800" dist="38100" dir="2700000" algn="tl" rotWithShape="0">
                  <a:prstClr val="black">
                    <a:alpha val="40000"/>
                  </a:prstClr>
                </a:outerShdw>
              </a:effectLst>
              <a:latin typeface="微软雅黑"/>
              <a:ea typeface="微软雅黑"/>
              <a:cs typeface="微软雅黑"/>
            </a:endParaRPr>
          </a:p>
        </p:txBody>
      </p:sp>
    </p:spTree>
    <p:extLst>
      <p:ext uri="{BB962C8B-B14F-4D97-AF65-F5344CB8AC3E}">
        <p14:creationId xmlns:p14="http://schemas.microsoft.com/office/powerpoint/2010/main" xmlns="" val="36242557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a:spLocks/>
          </p:cNvSpPr>
          <p:nvPr/>
        </p:nvSpPr>
        <p:spPr bwMode="auto">
          <a:xfrm>
            <a:off x="539750" y="333375"/>
            <a:ext cx="8223250" cy="882650"/>
          </a:xfrm>
          <a:prstGeom prst="rect">
            <a:avLst/>
          </a:prstGeom>
          <a:noFill/>
          <a:ln w="9525">
            <a:noFill/>
            <a:round/>
            <a:headEnd/>
            <a:tailEnd/>
          </a:ln>
        </p:spPr>
        <p:txBody>
          <a:bodyPr lIns="90000" tIns="46800" rIns="90000" bIns="46800" anchor="ctr"/>
          <a:lstStyle/>
          <a:p>
            <a:pPr algn="ctr" eaLnBrk="0" hangingPunct="0"/>
            <a:r>
              <a:rPr lang="zh-CN" altLang="en-US" sz="4400" b="1" dirty="0" smtClean="0">
                <a:solidFill>
                  <a:srgbClr val="002060"/>
                </a:solidFill>
                <a:latin typeface="Times New Roman" panose="02020603050405020304" pitchFamily="18" charset="0"/>
                <a:cs typeface="Times New Roman" panose="02020603050405020304" pitchFamily="18" charset="0"/>
              </a:rPr>
              <a:t>第一类无符号</a:t>
            </a:r>
            <a:r>
              <a:rPr lang="en-US" altLang="zh-CN" sz="4400" b="1" dirty="0" err="1" smtClean="0">
                <a:solidFill>
                  <a:srgbClr val="002060"/>
                </a:solidFill>
                <a:latin typeface="Times New Roman" panose="02020603050405020304" pitchFamily="18" charset="0"/>
                <a:cs typeface="Times New Roman" panose="02020603050405020304" pitchFamily="18" charset="0"/>
              </a:rPr>
              <a:t>Stirling</a:t>
            </a:r>
            <a:r>
              <a:rPr lang="zh-CN" altLang="en-US" sz="4400" b="1" dirty="0" smtClean="0">
                <a:solidFill>
                  <a:srgbClr val="002060"/>
                </a:solidFill>
                <a:latin typeface="Times New Roman" panose="02020603050405020304" pitchFamily="18" charset="0"/>
                <a:cs typeface="Times New Roman" panose="02020603050405020304" pitchFamily="18" charset="0"/>
              </a:rPr>
              <a:t>数</a:t>
            </a:r>
            <a:endParaRPr lang="zh-CN" altLang="en-US" sz="4400" b="1" dirty="0">
              <a:solidFill>
                <a:srgbClr val="002060"/>
              </a:solidFill>
              <a:latin typeface="Times New Roman" panose="02020603050405020304" pitchFamily="18" charset="0"/>
              <a:cs typeface="Times New Roman" panose="02020603050405020304" pitchFamily="18" charset="0"/>
            </a:endParaRPr>
          </a:p>
        </p:txBody>
      </p:sp>
      <p:pic>
        <p:nvPicPr>
          <p:cNvPr id="841730" name="Picture 2" descr="C:\Users\user\Desktop\Chen's ppt\两个组合结构图片\Stirling_number_of_the_first_kind_s(4,2).svg.png"/>
          <p:cNvPicPr>
            <a:picLocks noChangeAspect="1" noChangeArrowheads="1"/>
          </p:cNvPicPr>
          <p:nvPr/>
        </p:nvPicPr>
        <p:blipFill>
          <a:blip r:embed="rId3" cstate="print"/>
          <a:srcRect/>
          <a:stretch>
            <a:fillRect/>
          </a:stretch>
        </p:blipFill>
        <p:spPr bwMode="auto">
          <a:xfrm>
            <a:off x="5136105" y="3140968"/>
            <a:ext cx="4007895" cy="2664296"/>
          </a:xfrm>
          <a:prstGeom prst="rect">
            <a:avLst/>
          </a:prstGeom>
          <a:noFill/>
        </p:spPr>
      </p:pic>
      <p:sp>
        <p:nvSpPr>
          <p:cNvPr id="9" name="TextBox 8"/>
          <p:cNvSpPr txBox="1"/>
          <p:nvPr/>
        </p:nvSpPr>
        <p:spPr>
          <a:xfrm>
            <a:off x="755576" y="1484784"/>
            <a:ext cx="6696744" cy="954107"/>
          </a:xfrm>
          <a:prstGeom prst="rect">
            <a:avLst/>
          </a:prstGeom>
          <a:noFill/>
        </p:spPr>
        <p:txBody>
          <a:bodyPr wrap="square" rtlCol="0">
            <a:spAutoFit/>
          </a:bodyPr>
          <a:lstStyle/>
          <a:p>
            <a:r>
              <a:rPr lang="zh-CN" altLang="en-US" sz="2800" dirty="0" smtClean="0">
                <a:latin typeface="宋体" pitchFamily="2" charset="-122"/>
                <a:ea typeface="宋体" pitchFamily="2" charset="-122"/>
              </a:rPr>
              <a:t>如果集合划分的每个块再附加一个</a:t>
            </a:r>
            <a:r>
              <a:rPr lang="zh-CN" altLang="en-US" sz="2800" b="1" dirty="0" smtClean="0">
                <a:solidFill>
                  <a:srgbClr val="7030A0"/>
                </a:solidFill>
                <a:latin typeface="宋体" pitchFamily="2" charset="-122"/>
                <a:ea typeface="宋体" pitchFamily="2" charset="-122"/>
              </a:rPr>
              <a:t>圈结构</a:t>
            </a:r>
            <a:r>
              <a:rPr lang="en-US" altLang="zh-CN" sz="2800" dirty="0" smtClean="0">
                <a:latin typeface="宋体" pitchFamily="2" charset="-122"/>
                <a:ea typeface="宋体" pitchFamily="2" charset="-122"/>
              </a:rPr>
              <a:t>,</a:t>
            </a:r>
            <a:r>
              <a:rPr lang="zh-CN" altLang="en-US" sz="2800" dirty="0" smtClean="0">
                <a:latin typeface="宋体" pitchFamily="2" charset="-122"/>
                <a:ea typeface="宋体" pitchFamily="2" charset="-122"/>
              </a:rPr>
              <a:t>则得到了</a:t>
            </a:r>
            <a:r>
              <a:rPr lang="zh-CN" altLang="en-US" sz="2800" b="1" dirty="0" smtClean="0">
                <a:solidFill>
                  <a:srgbClr val="7030A0"/>
                </a:solidFill>
                <a:latin typeface="宋体" pitchFamily="2" charset="-122"/>
                <a:ea typeface="宋体" pitchFamily="2" charset="-122"/>
              </a:rPr>
              <a:t>排列的圈分解</a:t>
            </a:r>
            <a:r>
              <a:rPr lang="zh-CN" altLang="en-US" sz="2800" dirty="0" smtClean="0">
                <a:latin typeface="宋体" pitchFamily="2" charset="-122"/>
                <a:ea typeface="宋体" pitchFamily="2" charset="-122"/>
              </a:rPr>
              <a:t>。</a:t>
            </a:r>
            <a:endParaRPr lang="zh-CN" altLang="en-US" sz="2800" dirty="0">
              <a:latin typeface="宋体" pitchFamily="2" charset="-122"/>
              <a:ea typeface="宋体" pitchFamily="2" charset="-122"/>
            </a:endParaRPr>
          </a:p>
        </p:txBody>
      </p:sp>
      <p:sp>
        <p:nvSpPr>
          <p:cNvPr id="16" name="内容占位符 2"/>
          <p:cNvSpPr>
            <a:spLocks noGrp="1"/>
          </p:cNvSpPr>
          <p:nvPr>
            <p:ph sz="half" idx="1"/>
          </p:nvPr>
        </p:nvSpPr>
        <p:spPr>
          <a:xfrm>
            <a:off x="395536" y="2924944"/>
            <a:ext cx="4608512" cy="3024336"/>
          </a:xfrm>
        </p:spPr>
        <p:txBody>
          <a:bodyPr>
            <a:normAutofit fontScale="92500" lnSpcReduction="10000"/>
          </a:bodyPr>
          <a:lstStyle/>
          <a:p>
            <a:pPr algn="l">
              <a:buFont typeface="Arial" pitchFamily="34" charset="0"/>
              <a:buChar char="•"/>
            </a:pPr>
            <a:r>
              <a:rPr lang="en-US" altLang="zh-CN" b="1" i="1" dirty="0" smtClean="0">
                <a:latin typeface="Times New Roman" pitchFamily="18" charset="0"/>
                <a:cs typeface="Times New Roman" pitchFamily="18" charset="0"/>
              </a:rPr>
              <a:t>c</a:t>
            </a:r>
            <a:r>
              <a:rPr lang="en-US" altLang="zh-CN" b="1" dirty="0" smtClean="0">
                <a:latin typeface="Times New Roman" pitchFamily="18" charset="0"/>
                <a:cs typeface="Times New Roman" pitchFamily="18" charset="0"/>
              </a:rPr>
              <a:t>(</a:t>
            </a:r>
            <a:r>
              <a:rPr lang="en-US" altLang="zh-CN" b="1" i="1" dirty="0" err="1" smtClean="0">
                <a:latin typeface="Times New Roman" pitchFamily="18" charset="0"/>
                <a:cs typeface="Times New Roman" pitchFamily="18" charset="0"/>
              </a:rPr>
              <a:t>n,k</a:t>
            </a:r>
            <a:r>
              <a:rPr lang="en-US" altLang="zh-CN" b="1" dirty="0" smtClean="0">
                <a:latin typeface="Times New Roman" pitchFamily="18" charset="0"/>
                <a:cs typeface="Times New Roman" pitchFamily="18" charset="0"/>
              </a:rPr>
              <a:t>): </a:t>
            </a:r>
            <a:r>
              <a:rPr lang="zh-CN" altLang="en-US" b="1" dirty="0" smtClean="0">
                <a:solidFill>
                  <a:srgbClr val="FF0000"/>
                </a:solidFill>
                <a:latin typeface="Times New Roman" pitchFamily="18" charset="0"/>
                <a:cs typeface="Times New Roman" pitchFamily="18" charset="0"/>
              </a:rPr>
              <a:t>第一类无符号 </a:t>
            </a:r>
            <a:r>
              <a:rPr lang="en-US" altLang="zh-CN" b="1" dirty="0" err="1" smtClean="0">
                <a:solidFill>
                  <a:srgbClr val="FF0000"/>
                </a:solidFill>
                <a:latin typeface="Times New Roman" pitchFamily="18" charset="0"/>
                <a:cs typeface="Times New Roman" pitchFamily="18" charset="0"/>
              </a:rPr>
              <a:t>Stirling</a:t>
            </a:r>
            <a:r>
              <a:rPr lang="zh-CN" altLang="en-US" b="1" dirty="0" smtClean="0">
                <a:solidFill>
                  <a:srgbClr val="FF0000"/>
                </a:solidFill>
                <a:latin typeface="Times New Roman" pitchFamily="18" charset="0"/>
                <a:cs typeface="Times New Roman" pitchFamily="18" charset="0"/>
              </a:rPr>
              <a:t>数 </a:t>
            </a:r>
            <a:r>
              <a:rPr lang="en-US" altLang="zh-CN" dirty="0" smtClean="0">
                <a:solidFill>
                  <a:schemeClr val="tx1"/>
                </a:solidFill>
                <a:latin typeface="Times New Roman" pitchFamily="18" charset="0"/>
                <a:cs typeface="Times New Roman" pitchFamily="18" charset="0"/>
              </a:rPr>
              <a:t>(</a:t>
            </a:r>
            <a:r>
              <a:rPr lang="en-US" altLang="zh-CN" dirty="0" err="1" smtClean="0">
                <a:solidFill>
                  <a:schemeClr val="tx1"/>
                </a:solidFill>
                <a:latin typeface="Times New Roman" pitchFamily="18" charset="0"/>
                <a:cs typeface="Times New Roman" pitchFamily="18" charset="0"/>
              </a:rPr>
              <a:t>signless</a:t>
            </a:r>
            <a:r>
              <a:rPr lang="en-US" altLang="zh-CN"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Stirling</a:t>
            </a:r>
            <a:r>
              <a:rPr lang="en-US" dirty="0" smtClean="0">
                <a:solidFill>
                  <a:schemeClr val="tx1"/>
                </a:solidFill>
                <a:latin typeface="Times New Roman" pitchFamily="18" charset="0"/>
                <a:cs typeface="Times New Roman" pitchFamily="18" charset="0"/>
              </a:rPr>
              <a:t> numbers of the </a:t>
            </a:r>
            <a:r>
              <a:rPr lang="en-US" altLang="zh-CN" dirty="0" smtClean="0">
                <a:solidFill>
                  <a:schemeClr val="tx1"/>
                </a:solidFill>
                <a:latin typeface="Times New Roman" pitchFamily="18" charset="0"/>
                <a:cs typeface="Times New Roman" pitchFamily="18" charset="0"/>
              </a:rPr>
              <a:t>first</a:t>
            </a:r>
            <a:r>
              <a:rPr lang="en-US" dirty="0" smtClean="0">
                <a:solidFill>
                  <a:schemeClr val="tx1"/>
                </a:solidFill>
                <a:latin typeface="Times New Roman" pitchFamily="18" charset="0"/>
                <a:cs typeface="Times New Roman" pitchFamily="18" charset="0"/>
              </a:rPr>
              <a:t> kind</a:t>
            </a:r>
            <a:r>
              <a:rPr lang="en-US" altLang="zh-CN" dirty="0" smtClean="0">
                <a:solidFill>
                  <a:schemeClr val="tx1"/>
                </a:solidFill>
                <a:latin typeface="Times New Roman" pitchFamily="18" charset="0"/>
                <a:cs typeface="Times New Roman" pitchFamily="18" charset="0"/>
              </a:rPr>
              <a:t>) </a:t>
            </a:r>
            <a:r>
              <a:rPr lang="zh-CN" altLang="en-US" dirty="0" smtClean="0">
                <a:solidFill>
                  <a:schemeClr val="tx1"/>
                </a:solidFill>
                <a:latin typeface="Times New Roman" pitchFamily="18" charset="0"/>
                <a:cs typeface="Times New Roman" pitchFamily="18" charset="0"/>
              </a:rPr>
              <a:t>：</a:t>
            </a:r>
            <a:r>
              <a:rPr lang="en-US" altLang="zh-CN" dirty="0" smtClean="0">
                <a:solidFill>
                  <a:schemeClr val="tx1"/>
                </a:solidFill>
                <a:latin typeface="Times New Roman" pitchFamily="18" charset="0"/>
                <a:cs typeface="Times New Roman" pitchFamily="18" charset="0"/>
              </a:rPr>
              <a:t>[</a:t>
            </a:r>
            <a:r>
              <a:rPr lang="en-US" altLang="zh-CN" i="1" dirty="0" smtClean="0">
                <a:solidFill>
                  <a:schemeClr val="tx1"/>
                </a:solidFill>
                <a:latin typeface="Times New Roman" pitchFamily="18" charset="0"/>
                <a:cs typeface="Times New Roman" pitchFamily="18" charset="0"/>
              </a:rPr>
              <a:t>n</a:t>
            </a:r>
            <a:r>
              <a:rPr lang="en-US" altLang="zh-CN" dirty="0" smtClean="0">
                <a:solidFill>
                  <a:schemeClr val="tx1"/>
                </a:solidFill>
                <a:latin typeface="Times New Roman" pitchFamily="18" charset="0"/>
                <a:cs typeface="Times New Roman" pitchFamily="18" charset="0"/>
              </a:rPr>
              <a:t>]</a:t>
            </a:r>
            <a:r>
              <a:rPr lang="zh-CN" altLang="en-US" dirty="0" smtClean="0">
                <a:solidFill>
                  <a:schemeClr val="tx1"/>
                </a:solidFill>
                <a:latin typeface="Times New Roman" pitchFamily="18" charset="0"/>
                <a:cs typeface="Times New Roman" pitchFamily="18" charset="0"/>
              </a:rPr>
              <a:t>上</a:t>
            </a:r>
            <a:r>
              <a:rPr lang="zh-CN" altLang="en-US" dirty="0" smtClean="0">
                <a:latin typeface="Times New Roman" pitchFamily="18" charset="0"/>
                <a:cs typeface="Times New Roman" pitchFamily="18" charset="0"/>
              </a:rPr>
              <a:t>恰好有</a:t>
            </a:r>
            <a:r>
              <a:rPr lang="en-US" altLang="zh-CN" i="1" dirty="0" smtClean="0">
                <a:latin typeface="Times New Roman" pitchFamily="18" charset="0"/>
                <a:cs typeface="Times New Roman" pitchFamily="18" charset="0"/>
              </a:rPr>
              <a:t>k</a:t>
            </a:r>
            <a:r>
              <a:rPr lang="zh-CN" altLang="en-US" dirty="0" smtClean="0">
                <a:latin typeface="Times New Roman" pitchFamily="18" charset="0"/>
                <a:cs typeface="Times New Roman" pitchFamily="18" charset="0"/>
              </a:rPr>
              <a:t>个圈的排列的个数。</a:t>
            </a:r>
            <a:endParaRPr lang="en-US" altLang="zh-CN" dirty="0" smtClean="0">
              <a:latin typeface="Times New Roman" pitchFamily="18" charset="0"/>
              <a:cs typeface="Times New Roman" pitchFamily="18" charset="0"/>
            </a:endParaRPr>
          </a:p>
          <a:p>
            <a:pPr algn="l">
              <a:buFont typeface="Arial" pitchFamily="34" charset="0"/>
              <a:buChar char="•"/>
            </a:pPr>
            <a:endParaRPr lang="en-US" altLang="zh-CN" dirty="0" smtClean="0">
              <a:latin typeface="Times New Roman" pitchFamily="18" charset="0"/>
              <a:cs typeface="Times New Roman" pitchFamily="18" charset="0"/>
            </a:endParaRPr>
          </a:p>
          <a:p>
            <a:pPr algn="l">
              <a:buFont typeface="Arial" pitchFamily="34" charset="0"/>
              <a:buChar char="•"/>
            </a:pPr>
            <a:r>
              <a:rPr lang="zh-CN" altLang="en-US" dirty="0" smtClean="0">
                <a:latin typeface="Times New Roman" pitchFamily="18" charset="0"/>
                <a:cs typeface="Times New Roman" pitchFamily="18" charset="0"/>
              </a:rPr>
              <a:t>例如，如右图所示，</a:t>
            </a:r>
            <a:r>
              <a:rPr lang="en-US" altLang="zh-CN" i="1" dirty="0" smtClean="0">
                <a:latin typeface="Times New Roman" pitchFamily="18" charset="0"/>
                <a:cs typeface="Times New Roman" pitchFamily="18" charset="0"/>
              </a:rPr>
              <a:t>c</a:t>
            </a:r>
            <a:r>
              <a:rPr lang="en-US" altLang="zh-CN" dirty="0" smtClean="0">
                <a:latin typeface="Times New Roman" pitchFamily="18" charset="0"/>
                <a:cs typeface="Times New Roman" pitchFamily="18" charset="0"/>
              </a:rPr>
              <a:t>(4,2)=11</a:t>
            </a:r>
            <a:r>
              <a:rPr lang="zh-CN" altLang="en-US" dirty="0" smtClean="0">
                <a:latin typeface="Times New Roman" pitchFamily="18" charset="0"/>
                <a:cs typeface="Times New Roman" pitchFamily="18" charset="0"/>
              </a:rPr>
              <a:t>。</a:t>
            </a:r>
            <a:endParaRPr lang="en-US" altLang="zh-CN" dirty="0" smtClean="0">
              <a:latin typeface="Times New Roman" pitchFamily="18" charset="0"/>
              <a:cs typeface="Times New Roman" pitchFamily="18" charset="0"/>
            </a:endParaRPr>
          </a:p>
          <a:p>
            <a:pPr>
              <a:buNone/>
            </a:pPr>
            <a:endParaRPr lang="en-US" altLang="zh-CN" dirty="0" smtClean="0">
              <a:latin typeface="Times New Roman" pitchFamily="18" charset="0"/>
              <a:cs typeface="Times New Roman" pitchFamily="18" charset="0"/>
            </a:endParaRPr>
          </a:p>
          <a:p>
            <a:pPr>
              <a:buNone/>
            </a:pPr>
            <a:endParaRPr lang="en-US" altLang="zh-CN" dirty="0" smtClean="0">
              <a:solidFill>
                <a:srgbClr val="C00000"/>
              </a:solidFill>
              <a:latin typeface="Times New Roman" pitchFamily="18" charset="0"/>
              <a:cs typeface="Times New Roman" pitchFamily="18" charset="0"/>
            </a:endParaRPr>
          </a:p>
          <a:p>
            <a:pPr>
              <a:buNone/>
            </a:pPr>
            <a:endParaRPr lang="zh-CN" altLang="en-US" dirty="0">
              <a:solidFill>
                <a:srgbClr val="C00000"/>
              </a:solidFill>
              <a:latin typeface="Times New Roman" pitchFamily="18" charset="0"/>
              <a:cs typeface="Times New Roman"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a:spLocks/>
          </p:cNvSpPr>
          <p:nvPr/>
        </p:nvSpPr>
        <p:spPr bwMode="auto">
          <a:xfrm>
            <a:off x="539750" y="333375"/>
            <a:ext cx="8223250" cy="882650"/>
          </a:xfrm>
          <a:prstGeom prst="rect">
            <a:avLst/>
          </a:prstGeom>
          <a:noFill/>
          <a:ln w="9525">
            <a:noFill/>
            <a:round/>
            <a:headEnd/>
            <a:tailEnd/>
          </a:ln>
        </p:spPr>
        <p:txBody>
          <a:bodyPr lIns="90000" tIns="46800" rIns="90000" bIns="46800" anchor="ctr"/>
          <a:lstStyle/>
          <a:p>
            <a:pPr algn="ctr" eaLnBrk="0" hangingPunct="0"/>
            <a:r>
              <a:rPr lang="zh-CN" altLang="en-US" sz="4400" b="1" dirty="0" smtClean="0">
                <a:solidFill>
                  <a:srgbClr val="002060"/>
                </a:solidFill>
                <a:latin typeface="Times New Roman" panose="02020603050405020304" pitchFamily="18" charset="0"/>
                <a:cs typeface="Times New Roman" panose="02020603050405020304" pitchFamily="18" charset="0"/>
              </a:rPr>
              <a:t>序列的单峰性</a:t>
            </a:r>
            <a:endParaRPr lang="zh-CN" altLang="en-US" sz="4400" b="1" dirty="0">
              <a:solidFill>
                <a:srgbClr val="002060"/>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755576" y="1484784"/>
            <a:ext cx="7344816" cy="523220"/>
          </a:xfrm>
          <a:prstGeom prst="rect">
            <a:avLst/>
          </a:prstGeom>
          <a:noFill/>
        </p:spPr>
        <p:txBody>
          <a:bodyPr wrap="square" rtlCol="0">
            <a:spAutoFit/>
          </a:bodyPr>
          <a:lstStyle/>
          <a:p>
            <a:r>
              <a:rPr lang="zh-CN" altLang="en-US" sz="2800" dirty="0" smtClean="0">
                <a:latin typeface="宋体" pitchFamily="2" charset="-122"/>
                <a:ea typeface="宋体" pitchFamily="2" charset="-122"/>
              </a:rPr>
              <a:t>一个序列</a:t>
            </a:r>
            <a:r>
              <a:rPr lang="en-US" altLang="zh-CN" sz="2800" dirty="0" smtClean="0">
                <a:latin typeface="Times New Roman" pitchFamily="18" charset="0"/>
                <a:cs typeface="Times New Roman" pitchFamily="18" charset="0"/>
              </a:rPr>
              <a:t>{</a:t>
            </a:r>
            <a:r>
              <a:rPr lang="en-US" altLang="zh-CN" sz="2800" i="1" dirty="0" smtClean="0">
                <a:latin typeface="Times New Roman" pitchFamily="18" charset="0"/>
                <a:cs typeface="Times New Roman" pitchFamily="18" charset="0"/>
              </a:rPr>
              <a:t>a</a:t>
            </a:r>
            <a:r>
              <a:rPr lang="en-US" altLang="zh-CN" sz="2800" i="1" baseline="-25000" dirty="0" smtClean="0">
                <a:latin typeface="Times New Roman" pitchFamily="18" charset="0"/>
                <a:ea typeface="宋体" panose="02010600030101010101" pitchFamily="2" charset="-122"/>
                <a:cs typeface="Times New Roman" pitchFamily="18" charset="0"/>
              </a:rPr>
              <a:t>1</a:t>
            </a:r>
            <a:r>
              <a:rPr lang="en-US" altLang="zh-CN" sz="2800" dirty="0" smtClean="0">
                <a:latin typeface="Times New Roman" pitchFamily="18" charset="0"/>
                <a:cs typeface="Times New Roman" pitchFamily="18" charset="0"/>
              </a:rPr>
              <a:t>,</a:t>
            </a:r>
            <a:r>
              <a:rPr lang="en-US" altLang="zh-CN" sz="2800" i="1" dirty="0" smtClean="0">
                <a:latin typeface="Times New Roman" pitchFamily="18" charset="0"/>
                <a:cs typeface="Times New Roman" pitchFamily="18" charset="0"/>
              </a:rPr>
              <a:t> a</a:t>
            </a:r>
            <a:r>
              <a:rPr lang="en-US" altLang="zh-CN" sz="2800" i="1" baseline="-25000" dirty="0" smtClean="0">
                <a:latin typeface="Times New Roman" pitchFamily="18" charset="0"/>
                <a:ea typeface="宋体" panose="02010600030101010101" pitchFamily="2" charset="-122"/>
                <a:cs typeface="Times New Roman" pitchFamily="18" charset="0"/>
              </a:rPr>
              <a:t>2</a:t>
            </a:r>
            <a:r>
              <a:rPr lang="en-US" altLang="zh-CN" sz="2800" dirty="0" smtClean="0">
                <a:latin typeface="Times New Roman" pitchFamily="18" charset="0"/>
                <a:cs typeface="Times New Roman" pitchFamily="18" charset="0"/>
              </a:rPr>
              <a:t>,</a:t>
            </a:r>
            <a:r>
              <a:rPr lang="en-US" altLang="zh-CN" sz="2800" i="1" dirty="0" smtClean="0">
                <a:latin typeface="Times New Roman" pitchFamily="18" charset="0"/>
                <a:cs typeface="Times New Roman" pitchFamily="18" charset="0"/>
              </a:rPr>
              <a:t> a</a:t>
            </a:r>
            <a:r>
              <a:rPr lang="en-US" altLang="zh-CN" sz="2800" i="1" baseline="-25000" dirty="0" smtClean="0">
                <a:latin typeface="Times New Roman" pitchFamily="18" charset="0"/>
                <a:ea typeface="宋体" panose="02010600030101010101" pitchFamily="2" charset="-122"/>
                <a:cs typeface="Times New Roman" pitchFamily="18" charset="0"/>
              </a:rPr>
              <a:t>3</a:t>
            </a:r>
            <a:r>
              <a:rPr lang="en-US" altLang="zh-CN" sz="2800" dirty="0" smtClean="0">
                <a:latin typeface="Times New Roman" pitchFamily="18" charset="0"/>
                <a:cs typeface="Times New Roman" pitchFamily="18" charset="0"/>
              </a:rPr>
              <a:t>,…}</a:t>
            </a:r>
            <a:r>
              <a:rPr lang="zh-CN" altLang="en-US" sz="2800" dirty="0" smtClean="0">
                <a:latin typeface="宋体" pitchFamily="2" charset="-122"/>
                <a:ea typeface="宋体" pitchFamily="2" charset="-122"/>
                <a:cs typeface="Times New Roman" pitchFamily="18" charset="0"/>
              </a:rPr>
              <a:t>是</a:t>
            </a:r>
            <a:r>
              <a:rPr lang="zh-CN" altLang="en-US" sz="2800" b="1" dirty="0" smtClean="0">
                <a:solidFill>
                  <a:srgbClr val="FF0000"/>
                </a:solidFill>
                <a:latin typeface="宋体" pitchFamily="2" charset="-122"/>
                <a:ea typeface="宋体" pitchFamily="2" charset="-122"/>
                <a:cs typeface="Times New Roman" pitchFamily="18" charset="0"/>
              </a:rPr>
              <a:t>单峰</a:t>
            </a:r>
            <a:r>
              <a:rPr lang="zh-CN" altLang="en-US" sz="2800" dirty="0" smtClean="0">
                <a:latin typeface="宋体" pitchFamily="2" charset="-122"/>
                <a:ea typeface="宋体" pitchFamily="2" charset="-122"/>
                <a:cs typeface="Times New Roman" pitchFamily="18" charset="0"/>
              </a:rPr>
              <a:t>的，如果满足：</a:t>
            </a:r>
            <a:endParaRPr lang="zh-CN" altLang="en-US" sz="2800" dirty="0">
              <a:latin typeface="宋体" pitchFamily="2" charset="-122"/>
              <a:ea typeface="宋体" pitchFamily="2" charset="-122"/>
            </a:endParaRPr>
          </a:p>
        </p:txBody>
      </p:sp>
      <p:pic>
        <p:nvPicPr>
          <p:cNvPr id="842754" name="Picture 2"/>
          <p:cNvPicPr>
            <a:picLocks noChangeAspect="1" noChangeArrowheads="1"/>
          </p:cNvPicPr>
          <p:nvPr/>
        </p:nvPicPr>
        <p:blipFill>
          <a:blip r:embed="rId3" cstate="print">
            <a:lum contrast="-12000"/>
          </a:blip>
          <a:srcRect/>
          <a:stretch>
            <a:fillRect/>
          </a:stretch>
        </p:blipFill>
        <p:spPr bwMode="auto">
          <a:xfrm>
            <a:off x="1763688" y="2348880"/>
            <a:ext cx="5610324" cy="654207"/>
          </a:xfrm>
          <a:prstGeom prst="rect">
            <a:avLst/>
          </a:prstGeom>
          <a:noFill/>
          <a:ln w="9525">
            <a:noFill/>
            <a:miter lim="800000"/>
            <a:headEnd/>
            <a:tailEnd/>
          </a:ln>
          <a:effectLst>
            <a:outerShdw blurRad="50800" dist="50800" dir="5400000" algn="ctr" rotWithShape="0">
              <a:srgbClr val="000000">
                <a:alpha val="0"/>
              </a:srgbClr>
            </a:outerShdw>
          </a:effectLst>
        </p:spPr>
      </p:pic>
      <p:pic>
        <p:nvPicPr>
          <p:cNvPr id="842756" name="Picture 4" descr="C:\Users\user\Desktop\Chen's ppt\两个组合结构图片\unimodal.png"/>
          <p:cNvPicPr>
            <a:picLocks noChangeAspect="1" noChangeArrowheads="1"/>
          </p:cNvPicPr>
          <p:nvPr/>
        </p:nvPicPr>
        <p:blipFill>
          <a:blip r:embed="rId4" cstate="print">
            <a:lum contrast="-12000"/>
          </a:blip>
          <a:srcRect/>
          <a:stretch>
            <a:fillRect/>
          </a:stretch>
        </p:blipFill>
        <p:spPr bwMode="auto">
          <a:xfrm>
            <a:off x="2411760" y="4005064"/>
            <a:ext cx="4104456" cy="2525819"/>
          </a:xfrm>
          <a:prstGeom prst="rect">
            <a:avLst/>
          </a:prstGeom>
        </p:spPr>
      </p:pic>
      <p:sp>
        <p:nvSpPr>
          <p:cNvPr id="13" name="TextBox 12"/>
          <p:cNvSpPr txBox="1"/>
          <p:nvPr/>
        </p:nvSpPr>
        <p:spPr>
          <a:xfrm>
            <a:off x="899592" y="3140968"/>
            <a:ext cx="7344816" cy="523220"/>
          </a:xfrm>
          <a:prstGeom prst="rect">
            <a:avLst/>
          </a:prstGeom>
          <a:noFill/>
        </p:spPr>
        <p:txBody>
          <a:bodyPr wrap="square" rtlCol="0">
            <a:spAutoFit/>
          </a:bodyPr>
          <a:lstStyle/>
          <a:p>
            <a:r>
              <a:rPr lang="zh-CN" altLang="en-US" sz="2800" dirty="0" smtClean="0">
                <a:latin typeface="宋体" pitchFamily="2" charset="-122"/>
                <a:ea typeface="宋体" pitchFamily="2" charset="-122"/>
              </a:rPr>
              <a:t>最大值</a:t>
            </a:r>
            <a:r>
              <a:rPr lang="en-US" altLang="zh-CN" sz="2800" i="1" dirty="0" smtClean="0">
                <a:latin typeface="Times New Roman" pitchFamily="18" charset="0"/>
                <a:ea typeface="宋体" panose="02010600030101010101" pitchFamily="2" charset="-122"/>
                <a:cs typeface="Times New Roman" pitchFamily="18" charset="0"/>
              </a:rPr>
              <a:t>a</a:t>
            </a:r>
            <a:r>
              <a:rPr lang="en-US" altLang="zh-CN" sz="2800" i="1" baseline="-25000" dirty="0" smtClean="0">
                <a:latin typeface="Times New Roman" pitchFamily="18" charset="0"/>
                <a:ea typeface="宋体" panose="02010600030101010101" pitchFamily="2" charset="-122"/>
                <a:cs typeface="Times New Roman" pitchFamily="18" charset="0"/>
              </a:rPr>
              <a:t>m</a:t>
            </a:r>
            <a:r>
              <a:rPr lang="zh-CN" altLang="en-US" sz="2800" dirty="0" smtClean="0">
                <a:latin typeface="宋体" pitchFamily="2" charset="-122"/>
                <a:ea typeface="宋体" pitchFamily="2" charset="-122"/>
              </a:rPr>
              <a:t>称作一个</a:t>
            </a:r>
            <a:r>
              <a:rPr lang="zh-CN" altLang="en-US" sz="2800" b="1" dirty="0" smtClean="0">
                <a:solidFill>
                  <a:srgbClr val="FF0000"/>
                </a:solidFill>
                <a:latin typeface="宋体" pitchFamily="2" charset="-122"/>
                <a:ea typeface="宋体" pitchFamily="2" charset="-122"/>
              </a:rPr>
              <a:t>峰</a:t>
            </a:r>
            <a:r>
              <a:rPr lang="zh-CN" altLang="en-US" sz="2800" dirty="0" smtClean="0">
                <a:latin typeface="宋体" pitchFamily="2" charset="-122"/>
                <a:ea typeface="宋体" pitchFamily="2" charset="-122"/>
              </a:rPr>
              <a:t>。</a:t>
            </a:r>
            <a:endParaRPr lang="zh-CN" altLang="en-US" sz="2800" dirty="0">
              <a:latin typeface="宋体" pitchFamily="2" charset="-122"/>
              <a:ea typeface="宋体"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a:spLocks/>
          </p:cNvSpPr>
          <p:nvPr/>
        </p:nvSpPr>
        <p:spPr bwMode="auto">
          <a:xfrm>
            <a:off x="539750" y="333375"/>
            <a:ext cx="8223250" cy="882650"/>
          </a:xfrm>
          <a:prstGeom prst="rect">
            <a:avLst/>
          </a:prstGeom>
          <a:noFill/>
          <a:ln w="9525">
            <a:noFill/>
            <a:round/>
            <a:headEnd/>
            <a:tailEnd/>
          </a:ln>
        </p:spPr>
        <p:txBody>
          <a:bodyPr lIns="90000" tIns="46800" rIns="90000" bIns="46800" anchor="ctr"/>
          <a:lstStyle/>
          <a:p>
            <a:pPr algn="ctr" eaLnBrk="0" hangingPunct="0"/>
            <a:r>
              <a:rPr lang="zh-CN" altLang="en-US" sz="4400" b="1" dirty="0" smtClean="0">
                <a:solidFill>
                  <a:srgbClr val="002060"/>
                </a:solidFill>
                <a:latin typeface="Times New Roman" panose="02020603050405020304" pitchFamily="18" charset="0"/>
                <a:cs typeface="Times New Roman" panose="02020603050405020304" pitchFamily="18" charset="0"/>
              </a:rPr>
              <a:t>第一类无符号</a:t>
            </a:r>
            <a:r>
              <a:rPr lang="en-US" altLang="zh-CN" sz="4400" b="1" dirty="0" err="1" smtClean="0">
                <a:solidFill>
                  <a:srgbClr val="002060"/>
                </a:solidFill>
                <a:latin typeface="Times New Roman" panose="02020603050405020304" pitchFamily="18" charset="0"/>
                <a:cs typeface="Times New Roman" panose="02020603050405020304" pitchFamily="18" charset="0"/>
              </a:rPr>
              <a:t>Stirling</a:t>
            </a:r>
            <a:r>
              <a:rPr lang="zh-CN" altLang="en-US" sz="4400" b="1" dirty="0" smtClean="0">
                <a:solidFill>
                  <a:srgbClr val="002060"/>
                </a:solidFill>
                <a:latin typeface="Times New Roman" panose="02020603050405020304" pitchFamily="18" charset="0"/>
                <a:cs typeface="Times New Roman" panose="02020603050405020304" pitchFamily="18" charset="0"/>
              </a:rPr>
              <a:t>数的单峰性</a:t>
            </a:r>
            <a:endParaRPr lang="zh-CN" altLang="en-US" sz="4400" b="1" dirty="0">
              <a:solidFill>
                <a:srgbClr val="002060"/>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755576" y="1484784"/>
            <a:ext cx="7344816" cy="954107"/>
          </a:xfrm>
          <a:prstGeom prst="rect">
            <a:avLst/>
          </a:prstGeom>
          <a:noFill/>
        </p:spPr>
        <p:txBody>
          <a:bodyPr wrap="square" rtlCol="0">
            <a:spAutoFit/>
          </a:bodyPr>
          <a:lstStyle/>
          <a:p>
            <a:r>
              <a:rPr lang="en-US" altLang="zh-CN" sz="2800" b="1" dirty="0" err="1" smtClean="0">
                <a:solidFill>
                  <a:srgbClr val="7030A0"/>
                </a:solidFill>
                <a:latin typeface="宋体" pitchFamily="2" charset="-122"/>
                <a:ea typeface="宋体" pitchFamily="2" charset="-122"/>
              </a:rPr>
              <a:t>Erdos</a:t>
            </a:r>
            <a:r>
              <a:rPr lang="zh-CN" altLang="en-US" sz="2800" dirty="0" smtClean="0">
                <a:latin typeface="宋体" pitchFamily="2" charset="-122"/>
                <a:ea typeface="宋体" pitchFamily="2" charset="-122"/>
              </a:rPr>
              <a:t>证明了序列</a:t>
            </a:r>
            <a:r>
              <a:rPr lang="en-US" altLang="zh-CN" sz="2800" i="1" dirty="0" smtClean="0">
                <a:latin typeface="Times New Roman" pitchFamily="18" charset="0"/>
                <a:cs typeface="Times New Roman" pitchFamily="18" charset="0"/>
              </a:rPr>
              <a:t>c</a:t>
            </a:r>
            <a:r>
              <a:rPr lang="en-US" altLang="zh-CN" sz="2800" dirty="0" smtClean="0">
                <a:latin typeface="Times New Roman" pitchFamily="18" charset="0"/>
                <a:cs typeface="Times New Roman" pitchFamily="18" charset="0"/>
              </a:rPr>
              <a:t>(</a:t>
            </a:r>
            <a:r>
              <a:rPr lang="en-US" altLang="zh-CN" sz="2800" i="1" dirty="0" smtClean="0">
                <a:latin typeface="Times New Roman" pitchFamily="18" charset="0"/>
                <a:cs typeface="Times New Roman" pitchFamily="18" charset="0"/>
              </a:rPr>
              <a:t>n</a:t>
            </a:r>
            <a:r>
              <a:rPr lang="en-US" altLang="zh-CN" sz="2800" dirty="0" smtClean="0">
                <a:latin typeface="Times New Roman" pitchFamily="18" charset="0"/>
                <a:cs typeface="Times New Roman" pitchFamily="18" charset="0"/>
              </a:rPr>
              <a:t>,1),</a:t>
            </a:r>
            <a:r>
              <a:rPr lang="en-US" altLang="zh-CN" sz="2800" i="1" dirty="0" smtClean="0">
                <a:latin typeface="Times New Roman" pitchFamily="18" charset="0"/>
                <a:cs typeface="Times New Roman" pitchFamily="18" charset="0"/>
              </a:rPr>
              <a:t>c</a:t>
            </a:r>
            <a:r>
              <a:rPr lang="en-US" altLang="zh-CN" sz="2800" dirty="0" smtClean="0">
                <a:latin typeface="Times New Roman" pitchFamily="18" charset="0"/>
                <a:cs typeface="Times New Roman" pitchFamily="18" charset="0"/>
              </a:rPr>
              <a:t>(</a:t>
            </a:r>
            <a:r>
              <a:rPr lang="en-US" altLang="zh-CN" sz="2800" i="1" dirty="0" smtClean="0">
                <a:latin typeface="Times New Roman" pitchFamily="18" charset="0"/>
                <a:cs typeface="Times New Roman" pitchFamily="18" charset="0"/>
              </a:rPr>
              <a:t>n</a:t>
            </a:r>
            <a:r>
              <a:rPr lang="en-US" altLang="zh-CN" sz="2800" dirty="0" smtClean="0">
                <a:latin typeface="Times New Roman" pitchFamily="18" charset="0"/>
                <a:cs typeface="Times New Roman" pitchFamily="18" charset="0"/>
              </a:rPr>
              <a:t>,2),..., </a:t>
            </a:r>
            <a:r>
              <a:rPr lang="en-US" altLang="zh-CN" sz="2800" i="1" dirty="0" smtClean="0">
                <a:latin typeface="Times New Roman" pitchFamily="18" charset="0"/>
                <a:cs typeface="Times New Roman" pitchFamily="18" charset="0"/>
              </a:rPr>
              <a:t>c</a:t>
            </a:r>
            <a:r>
              <a:rPr lang="en-US" altLang="zh-CN" sz="2800" dirty="0" smtClean="0">
                <a:latin typeface="Times New Roman" pitchFamily="18" charset="0"/>
                <a:cs typeface="Times New Roman" pitchFamily="18" charset="0"/>
              </a:rPr>
              <a:t>(</a:t>
            </a:r>
            <a:r>
              <a:rPr lang="en-US" altLang="zh-CN" sz="2800" i="1" dirty="0" err="1" smtClean="0">
                <a:latin typeface="Times New Roman" pitchFamily="18" charset="0"/>
                <a:cs typeface="Times New Roman" pitchFamily="18" charset="0"/>
              </a:rPr>
              <a:t>n</a:t>
            </a:r>
            <a:r>
              <a:rPr lang="en-US" altLang="zh-CN" sz="2800" dirty="0" err="1" smtClean="0">
                <a:latin typeface="Times New Roman" pitchFamily="18" charset="0"/>
                <a:cs typeface="Times New Roman" pitchFamily="18" charset="0"/>
              </a:rPr>
              <a:t>,</a:t>
            </a:r>
            <a:r>
              <a:rPr lang="en-US" altLang="zh-CN" sz="2800" i="1" dirty="0" err="1" smtClean="0">
                <a:latin typeface="Times New Roman" pitchFamily="18" charset="0"/>
                <a:cs typeface="Times New Roman" pitchFamily="18" charset="0"/>
              </a:rPr>
              <a:t>n</a:t>
            </a:r>
            <a:r>
              <a:rPr lang="en-US" altLang="zh-CN" sz="2800" dirty="0" smtClean="0">
                <a:latin typeface="Times New Roman" pitchFamily="18" charset="0"/>
                <a:cs typeface="Times New Roman" pitchFamily="18" charset="0"/>
              </a:rPr>
              <a:t>)</a:t>
            </a:r>
            <a:r>
              <a:rPr lang="zh-CN" altLang="en-US" sz="2800" dirty="0" smtClean="0">
                <a:latin typeface="Times New Roman" pitchFamily="18" charset="0"/>
                <a:cs typeface="Times New Roman" pitchFamily="18" charset="0"/>
              </a:rPr>
              <a:t>只有一</a:t>
            </a:r>
            <a:r>
              <a:rPr lang="zh-CN" altLang="en-US" sz="2800" dirty="0" smtClean="0">
                <a:latin typeface="宋体" pitchFamily="2" charset="-122"/>
                <a:ea typeface="宋体" pitchFamily="2" charset="-122"/>
              </a:rPr>
              <a:t>个峰，也就是存在唯一的 </a:t>
            </a:r>
            <a:r>
              <a:rPr lang="en-US" altLang="zh-CN" sz="2800" i="1" dirty="0" smtClean="0">
                <a:latin typeface="Times New Roman" pitchFamily="18" charset="0"/>
                <a:cs typeface="Times New Roman" pitchFamily="18" charset="0"/>
              </a:rPr>
              <a:t>m</a:t>
            </a:r>
            <a:r>
              <a:rPr lang="en-US" altLang="zh-CN" sz="2800" dirty="0" smtClean="0">
                <a:latin typeface="宋体" pitchFamily="2" charset="-122"/>
                <a:ea typeface="宋体" pitchFamily="2" charset="-122"/>
              </a:rPr>
              <a:t> </a:t>
            </a:r>
            <a:r>
              <a:rPr lang="zh-CN" altLang="en-US" sz="2800" dirty="0" smtClean="0">
                <a:latin typeface="宋体" pitchFamily="2" charset="-122"/>
                <a:ea typeface="宋体" pitchFamily="2" charset="-122"/>
              </a:rPr>
              <a:t>使得</a:t>
            </a:r>
          </a:p>
        </p:txBody>
      </p:sp>
      <p:pic>
        <p:nvPicPr>
          <p:cNvPr id="843778" name="Picture 2"/>
          <p:cNvPicPr>
            <a:picLocks noChangeAspect="1" noChangeArrowheads="1"/>
          </p:cNvPicPr>
          <p:nvPr/>
        </p:nvPicPr>
        <p:blipFill>
          <a:blip r:embed="rId3" cstate="print">
            <a:lum contrast="-12000"/>
          </a:blip>
          <a:srcRect/>
          <a:stretch>
            <a:fillRect/>
          </a:stretch>
        </p:blipFill>
        <p:spPr bwMode="auto">
          <a:xfrm>
            <a:off x="539552" y="2708920"/>
            <a:ext cx="8248829" cy="648072"/>
          </a:xfrm>
          <a:prstGeom prst="rect">
            <a:avLst/>
          </a:prstGeom>
          <a:noFill/>
          <a:ln w="9525">
            <a:noFill/>
            <a:miter lim="800000"/>
            <a:headEnd/>
            <a:tailEnd/>
          </a:ln>
        </p:spPr>
      </p:pic>
      <p:pic>
        <p:nvPicPr>
          <p:cNvPr id="843779" name="Picture 3" descr="C:\Users\user\Desktop\Chen's ppt\两个组合结构图片\Erdos.jpg"/>
          <p:cNvPicPr>
            <a:picLocks noChangeAspect="1" noChangeArrowheads="1"/>
          </p:cNvPicPr>
          <p:nvPr/>
        </p:nvPicPr>
        <p:blipFill>
          <a:blip r:embed="rId4" cstate="print"/>
          <a:srcRect/>
          <a:stretch>
            <a:fillRect/>
          </a:stretch>
        </p:blipFill>
        <p:spPr bwMode="auto">
          <a:xfrm>
            <a:off x="5724128" y="3861048"/>
            <a:ext cx="2088232" cy="2362534"/>
          </a:xfrm>
          <a:prstGeom prst="rect">
            <a:avLst/>
          </a:prstGeom>
          <a:noFill/>
        </p:spPr>
      </p:pic>
      <p:sp>
        <p:nvSpPr>
          <p:cNvPr id="8" name="TextBox 7"/>
          <p:cNvSpPr txBox="1"/>
          <p:nvPr/>
        </p:nvSpPr>
        <p:spPr>
          <a:xfrm>
            <a:off x="971600" y="3933056"/>
            <a:ext cx="3960440" cy="1938992"/>
          </a:xfrm>
          <a:prstGeom prst="rect">
            <a:avLst/>
          </a:prstGeom>
          <a:noFill/>
        </p:spPr>
        <p:txBody>
          <a:bodyPr wrap="square" rtlCol="0">
            <a:spAutoFit/>
          </a:bodyPr>
          <a:lstStyle/>
          <a:p>
            <a:r>
              <a:rPr lang="en-US" altLang="zh-CN" sz="2400" dirty="0" smtClean="0">
                <a:latin typeface="宋体" pitchFamily="2" charset="-122"/>
                <a:ea typeface="宋体" pitchFamily="2" charset="-122"/>
              </a:rPr>
              <a:t>Paul </a:t>
            </a:r>
            <a:r>
              <a:rPr lang="en-US" altLang="zh-CN" sz="2400" dirty="0" err="1" smtClean="0">
                <a:latin typeface="宋体" pitchFamily="2" charset="-122"/>
                <a:ea typeface="宋体" pitchFamily="2" charset="-122"/>
              </a:rPr>
              <a:t>Erdos</a:t>
            </a:r>
            <a:r>
              <a:rPr lang="zh-CN" altLang="en-US" sz="2400" dirty="0" smtClean="0">
                <a:latin typeface="宋体" pitchFamily="2" charset="-122"/>
                <a:ea typeface="宋体" pitchFamily="2" charset="-122"/>
              </a:rPr>
              <a:t>，匈牙利数学家，发表论文高达</a:t>
            </a:r>
            <a:r>
              <a:rPr lang="en-US" altLang="zh-CN" sz="2400" dirty="0" smtClean="0">
                <a:latin typeface="宋体" pitchFamily="2" charset="-122"/>
                <a:ea typeface="宋体" pitchFamily="2" charset="-122"/>
              </a:rPr>
              <a:t>1525</a:t>
            </a:r>
            <a:r>
              <a:rPr lang="zh-CN" altLang="en-US" sz="2400" dirty="0" smtClean="0">
                <a:latin typeface="宋体" pitchFamily="2" charset="-122"/>
                <a:ea typeface="宋体" pitchFamily="2" charset="-122"/>
              </a:rPr>
              <a:t>篇（包括与人合写的），为现时发表论文数最多的数学家（其次是</a:t>
            </a:r>
            <a:r>
              <a:rPr lang="zh-CN" altLang="en-US" sz="2400" smtClean="0">
                <a:latin typeface="宋体" pitchFamily="2" charset="-122"/>
                <a:ea typeface="宋体" pitchFamily="2" charset="-122"/>
              </a:rPr>
              <a:t>欧拉）。</a:t>
            </a:r>
            <a:endParaRPr lang="zh-CN" altLang="en-US" sz="2400" dirty="0" smtClean="0">
              <a:latin typeface="宋体" pitchFamily="2" charset="-122"/>
              <a:ea typeface="宋体"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a:spLocks/>
          </p:cNvSpPr>
          <p:nvPr/>
        </p:nvSpPr>
        <p:spPr bwMode="auto">
          <a:xfrm>
            <a:off x="539750" y="333375"/>
            <a:ext cx="8223250" cy="882650"/>
          </a:xfrm>
          <a:prstGeom prst="rect">
            <a:avLst/>
          </a:prstGeom>
          <a:noFill/>
          <a:ln w="9525">
            <a:noFill/>
            <a:round/>
            <a:headEnd/>
            <a:tailEnd/>
          </a:ln>
        </p:spPr>
        <p:txBody>
          <a:bodyPr lIns="90000" tIns="46800" rIns="90000" bIns="46800" anchor="ctr"/>
          <a:lstStyle/>
          <a:p>
            <a:pPr algn="ctr" eaLnBrk="0" hangingPunct="0"/>
            <a:r>
              <a:rPr lang="zh-CN" altLang="en-US" sz="4400" b="1" dirty="0" smtClean="0">
                <a:solidFill>
                  <a:srgbClr val="002060"/>
                </a:solidFill>
                <a:latin typeface="Times New Roman" panose="02020603050405020304" pitchFamily="18" charset="0"/>
                <a:cs typeface="Times New Roman" panose="02020603050405020304" pitchFamily="18" charset="0"/>
              </a:rPr>
              <a:t>第二类</a:t>
            </a:r>
            <a:r>
              <a:rPr lang="en-US" altLang="zh-CN" sz="4400" b="1" dirty="0" err="1" smtClean="0">
                <a:solidFill>
                  <a:srgbClr val="002060"/>
                </a:solidFill>
                <a:latin typeface="Times New Roman" panose="02020603050405020304" pitchFamily="18" charset="0"/>
                <a:cs typeface="Times New Roman" panose="02020603050405020304" pitchFamily="18" charset="0"/>
              </a:rPr>
              <a:t>Stirling</a:t>
            </a:r>
            <a:r>
              <a:rPr lang="zh-CN" altLang="en-US" sz="4400" b="1" dirty="0" smtClean="0">
                <a:solidFill>
                  <a:srgbClr val="002060"/>
                </a:solidFill>
                <a:latin typeface="Times New Roman" panose="02020603050405020304" pitchFamily="18" charset="0"/>
                <a:cs typeface="Times New Roman" panose="02020603050405020304" pitchFamily="18" charset="0"/>
              </a:rPr>
              <a:t>数</a:t>
            </a:r>
            <a:endParaRPr lang="zh-CN" altLang="en-US" sz="4400" b="1" dirty="0">
              <a:solidFill>
                <a:srgbClr val="002060"/>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755576" y="1484784"/>
            <a:ext cx="7704856" cy="3323987"/>
          </a:xfrm>
          <a:prstGeom prst="rect">
            <a:avLst/>
          </a:prstGeom>
          <a:noFill/>
        </p:spPr>
        <p:txBody>
          <a:bodyPr wrap="square" rtlCol="0">
            <a:spAutoFit/>
          </a:bodyPr>
          <a:lstStyle/>
          <a:p>
            <a:pPr>
              <a:lnSpc>
                <a:spcPct val="150000"/>
              </a:lnSpc>
            </a:pPr>
            <a:r>
              <a:rPr lang="en-US" altLang="zh-CN" sz="2800" b="1" dirty="0" smtClean="0">
                <a:solidFill>
                  <a:srgbClr val="7030A0"/>
                </a:solidFill>
                <a:latin typeface="宋体" pitchFamily="2" charset="-122"/>
                <a:ea typeface="宋体" pitchFamily="2" charset="-122"/>
              </a:rPr>
              <a:t>E. </a:t>
            </a:r>
            <a:r>
              <a:rPr lang="en-US" altLang="zh-CN" sz="2800" b="1" dirty="0" err="1" smtClean="0">
                <a:solidFill>
                  <a:srgbClr val="7030A0"/>
                </a:solidFill>
                <a:latin typeface="宋体" pitchFamily="2" charset="-122"/>
                <a:ea typeface="宋体" pitchFamily="2" charset="-122"/>
              </a:rPr>
              <a:t>Canﬁeld</a:t>
            </a:r>
            <a:r>
              <a:rPr lang="en-US" altLang="zh-CN" sz="2800" b="1" dirty="0" smtClean="0">
                <a:solidFill>
                  <a:srgbClr val="7030A0"/>
                </a:solidFill>
                <a:latin typeface="宋体" pitchFamily="2" charset="-122"/>
                <a:ea typeface="宋体" pitchFamily="2" charset="-122"/>
              </a:rPr>
              <a:t> </a:t>
            </a:r>
            <a:r>
              <a:rPr lang="zh-CN" altLang="en-US" sz="2800" dirty="0" smtClean="0">
                <a:latin typeface="宋体" pitchFamily="2" charset="-122"/>
                <a:ea typeface="宋体" pitchFamily="2" charset="-122"/>
              </a:rPr>
              <a:t>证明了序列</a:t>
            </a:r>
            <a:endParaRPr lang="en-US" altLang="zh-CN" sz="2800" dirty="0" smtClean="0">
              <a:latin typeface="宋体" pitchFamily="2" charset="-122"/>
              <a:ea typeface="宋体" pitchFamily="2" charset="-122"/>
            </a:endParaRPr>
          </a:p>
          <a:p>
            <a:pPr>
              <a:lnSpc>
                <a:spcPct val="150000"/>
              </a:lnSpc>
            </a:pPr>
            <a:r>
              <a:rPr lang="en-US" altLang="zh-CN" sz="2800" i="1" dirty="0" smtClean="0">
                <a:latin typeface="宋体" pitchFamily="2" charset="-122"/>
                <a:ea typeface="宋体" pitchFamily="2" charset="-122"/>
                <a:cs typeface="Times New Roman" pitchFamily="18" charset="0"/>
              </a:rPr>
              <a:t>        </a:t>
            </a:r>
            <a:r>
              <a:rPr lang="en-US" altLang="zh-CN" sz="2800" i="1" dirty="0" smtClean="0">
                <a:latin typeface="Times New Roman" pitchFamily="18" charset="0"/>
                <a:cs typeface="Times New Roman" pitchFamily="18" charset="0"/>
              </a:rPr>
              <a:t>S</a:t>
            </a:r>
            <a:r>
              <a:rPr lang="en-US" altLang="zh-CN" sz="2800" dirty="0" smtClean="0">
                <a:latin typeface="Times New Roman" pitchFamily="18" charset="0"/>
                <a:cs typeface="Times New Roman" pitchFamily="18" charset="0"/>
              </a:rPr>
              <a:t>(</a:t>
            </a:r>
            <a:r>
              <a:rPr lang="en-US" altLang="zh-CN" sz="2800" i="1" dirty="0" smtClean="0">
                <a:latin typeface="Times New Roman" pitchFamily="18" charset="0"/>
                <a:cs typeface="Times New Roman" pitchFamily="18" charset="0"/>
              </a:rPr>
              <a:t>n</a:t>
            </a:r>
            <a:r>
              <a:rPr lang="en-US" altLang="zh-CN" sz="2800" dirty="0" smtClean="0">
                <a:latin typeface="Times New Roman" pitchFamily="18" charset="0"/>
                <a:cs typeface="Times New Roman" pitchFamily="18" charset="0"/>
              </a:rPr>
              <a:t>,1), </a:t>
            </a:r>
            <a:r>
              <a:rPr lang="en-US" altLang="zh-CN" sz="2800" i="1" dirty="0" smtClean="0">
                <a:latin typeface="Times New Roman" pitchFamily="18" charset="0"/>
                <a:cs typeface="Times New Roman" pitchFamily="18" charset="0"/>
              </a:rPr>
              <a:t>S</a:t>
            </a:r>
            <a:r>
              <a:rPr lang="en-US" altLang="zh-CN" sz="2800" dirty="0" smtClean="0">
                <a:latin typeface="Times New Roman" pitchFamily="18" charset="0"/>
                <a:cs typeface="Times New Roman" pitchFamily="18" charset="0"/>
              </a:rPr>
              <a:t>(</a:t>
            </a:r>
            <a:r>
              <a:rPr lang="en-US" altLang="zh-CN" sz="2800" i="1" dirty="0" smtClean="0">
                <a:latin typeface="Times New Roman" pitchFamily="18" charset="0"/>
                <a:cs typeface="Times New Roman" pitchFamily="18" charset="0"/>
              </a:rPr>
              <a:t>n</a:t>
            </a:r>
            <a:r>
              <a:rPr lang="en-US" altLang="zh-CN" sz="2800" dirty="0" smtClean="0">
                <a:latin typeface="Times New Roman" pitchFamily="18" charset="0"/>
                <a:cs typeface="Times New Roman" pitchFamily="18" charset="0"/>
              </a:rPr>
              <a:t>,2) ,...,  </a:t>
            </a:r>
            <a:r>
              <a:rPr lang="en-US" altLang="zh-CN" sz="2800" i="1" dirty="0" smtClean="0">
                <a:latin typeface="Times New Roman" pitchFamily="18" charset="0"/>
                <a:cs typeface="Times New Roman" pitchFamily="18" charset="0"/>
              </a:rPr>
              <a:t>S</a:t>
            </a:r>
            <a:r>
              <a:rPr lang="en-US" altLang="zh-CN" sz="2800" dirty="0" smtClean="0">
                <a:latin typeface="Times New Roman" pitchFamily="18" charset="0"/>
                <a:cs typeface="Times New Roman" pitchFamily="18" charset="0"/>
              </a:rPr>
              <a:t>(</a:t>
            </a:r>
            <a:r>
              <a:rPr lang="en-US" altLang="zh-CN" sz="2800" i="1" dirty="0" err="1" smtClean="0">
                <a:latin typeface="Times New Roman" pitchFamily="18" charset="0"/>
                <a:cs typeface="Times New Roman" pitchFamily="18" charset="0"/>
              </a:rPr>
              <a:t>n</a:t>
            </a:r>
            <a:r>
              <a:rPr lang="en-US" altLang="zh-CN" sz="2800" dirty="0" err="1" smtClean="0">
                <a:latin typeface="Times New Roman" pitchFamily="18" charset="0"/>
                <a:cs typeface="Times New Roman" pitchFamily="18" charset="0"/>
              </a:rPr>
              <a:t>,</a:t>
            </a:r>
            <a:r>
              <a:rPr lang="en-US" altLang="zh-CN" sz="2800" i="1" dirty="0" err="1" smtClean="0">
                <a:latin typeface="Times New Roman" pitchFamily="18" charset="0"/>
                <a:cs typeface="Times New Roman" pitchFamily="18" charset="0"/>
              </a:rPr>
              <a:t>n</a:t>
            </a:r>
            <a:r>
              <a:rPr lang="en-US" altLang="zh-CN" sz="2800" dirty="0" smtClean="0">
                <a:latin typeface="Times New Roman" pitchFamily="18" charset="0"/>
                <a:cs typeface="Times New Roman" pitchFamily="18" charset="0"/>
              </a:rPr>
              <a:t>)</a:t>
            </a:r>
          </a:p>
          <a:p>
            <a:pPr>
              <a:lnSpc>
                <a:spcPct val="150000"/>
              </a:lnSpc>
            </a:pPr>
            <a:r>
              <a:rPr lang="zh-CN" altLang="en-US" sz="2800" b="1" dirty="0" smtClean="0">
                <a:solidFill>
                  <a:srgbClr val="FF0000"/>
                </a:solidFill>
                <a:latin typeface="Times New Roman" pitchFamily="18" charset="0"/>
                <a:cs typeface="Times New Roman" pitchFamily="18" charset="0"/>
              </a:rPr>
              <a:t>最多有两个</a:t>
            </a:r>
            <a:r>
              <a:rPr lang="zh-CN" altLang="en-US" sz="2800" b="1" dirty="0" smtClean="0">
                <a:solidFill>
                  <a:srgbClr val="FF0000"/>
                </a:solidFill>
                <a:latin typeface="宋体" pitchFamily="2" charset="-122"/>
                <a:ea typeface="宋体" pitchFamily="2" charset="-122"/>
              </a:rPr>
              <a:t>峰</a:t>
            </a:r>
            <a:r>
              <a:rPr lang="zh-CN" altLang="en-US" sz="2800" dirty="0" smtClean="0">
                <a:latin typeface="宋体" pitchFamily="2" charset="-122"/>
                <a:ea typeface="宋体" pitchFamily="2" charset="-122"/>
              </a:rPr>
              <a:t>。</a:t>
            </a:r>
            <a:endParaRPr lang="en-US" altLang="zh-CN" sz="2800" dirty="0" smtClean="0">
              <a:latin typeface="宋体" pitchFamily="2" charset="-122"/>
              <a:ea typeface="宋体" pitchFamily="2" charset="-122"/>
            </a:endParaRPr>
          </a:p>
          <a:p>
            <a:endParaRPr lang="en-US" altLang="zh-CN" sz="2800" dirty="0" smtClean="0">
              <a:latin typeface="宋体" pitchFamily="2" charset="-122"/>
              <a:ea typeface="宋体" pitchFamily="2" charset="-122"/>
            </a:endParaRPr>
          </a:p>
          <a:p>
            <a:r>
              <a:rPr lang="zh-CN" altLang="en-US" sz="2800" b="1" dirty="0" smtClean="0">
                <a:solidFill>
                  <a:srgbClr val="7030A0"/>
                </a:solidFill>
                <a:latin typeface="宋体" pitchFamily="2" charset="-122"/>
                <a:ea typeface="宋体" pitchFamily="2" charset="-122"/>
              </a:rPr>
              <a:t>问题：</a:t>
            </a:r>
            <a:r>
              <a:rPr lang="zh-CN" altLang="en-US" sz="2800" b="1" dirty="0" smtClean="0">
                <a:latin typeface="宋体" pitchFamily="2" charset="-122"/>
                <a:ea typeface="宋体" pitchFamily="2" charset="-122"/>
              </a:rPr>
              <a:t>对于什么样的正整数</a:t>
            </a:r>
            <a:r>
              <a:rPr lang="en-US" altLang="zh-CN" sz="2800" i="1" dirty="0" smtClean="0">
                <a:latin typeface="Times New Roman" pitchFamily="18" charset="0"/>
                <a:cs typeface="Times New Roman" pitchFamily="18" charset="0"/>
              </a:rPr>
              <a:t>n</a:t>
            </a:r>
            <a:r>
              <a:rPr lang="zh-CN" altLang="en-US" sz="2800" b="1" dirty="0" smtClean="0">
                <a:latin typeface="宋体" pitchFamily="2" charset="-122"/>
                <a:ea typeface="宋体" pitchFamily="2" charset="-122"/>
              </a:rPr>
              <a:t>，以上序列的峰</a:t>
            </a:r>
            <a:r>
              <a:rPr lang="zh-CN" altLang="en-US" sz="2800" b="1" dirty="0" smtClean="0">
                <a:solidFill>
                  <a:srgbClr val="FF0000"/>
                </a:solidFill>
                <a:latin typeface="宋体" pitchFamily="2" charset="-122"/>
                <a:ea typeface="宋体" pitchFamily="2" charset="-122"/>
              </a:rPr>
              <a:t>只有一个</a:t>
            </a:r>
            <a:r>
              <a:rPr lang="zh-CN" altLang="en-US" sz="2800" b="1" dirty="0" smtClean="0">
                <a:latin typeface="宋体" pitchFamily="2" charset="-122"/>
                <a:ea typeface="宋体" pitchFamily="2" charset="-122"/>
              </a:rPr>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034" y="285728"/>
            <a:ext cx="8229600" cy="1143000"/>
          </a:xfrm>
        </p:spPr>
        <p:txBody>
          <a:bodyPr>
            <a:normAutofit/>
          </a:bodyPr>
          <a:lstStyle/>
          <a:p>
            <a:pPr algn="ctr"/>
            <a:r>
              <a:rPr lang="zh-CN" altLang="en-US" sz="4400" b="1" dirty="0" smtClean="0">
                <a:solidFill>
                  <a:schemeClr val="tx2"/>
                </a:solidFill>
                <a:latin typeface="宋体" panose="02010600030101010101" pitchFamily="2" charset="-122"/>
                <a:ea typeface="宋体" panose="02010600030101010101" pitchFamily="2" charset="-122"/>
              </a:rPr>
              <a:t>集合划分的图表示</a:t>
            </a:r>
          </a:p>
        </p:txBody>
      </p:sp>
      <p:sp>
        <p:nvSpPr>
          <p:cNvPr id="3" name="内容占位符 2"/>
          <p:cNvSpPr>
            <a:spLocks noGrp="1"/>
          </p:cNvSpPr>
          <p:nvPr>
            <p:ph sz="half" idx="1"/>
          </p:nvPr>
        </p:nvSpPr>
        <p:spPr>
          <a:xfrm>
            <a:off x="685800" y="1981200"/>
            <a:ext cx="7458100" cy="4114800"/>
          </a:xfrm>
        </p:spPr>
        <p:txBody>
          <a:bodyPr>
            <a:normAutofit/>
          </a:bodyPr>
          <a:lstStyle/>
          <a:p>
            <a:r>
              <a:rPr lang="zh-CN" altLang="en-US" dirty="0" smtClean="0">
                <a:latin typeface="Times New Roman" pitchFamily="18" charset="0"/>
                <a:cs typeface="Times New Roman" pitchFamily="18" charset="0"/>
              </a:rPr>
              <a:t>集合</a:t>
            </a:r>
            <a:r>
              <a:rPr lang="en-US" altLang="zh-CN" dirty="0" smtClean="0">
                <a:latin typeface="Times New Roman" pitchFamily="18" charset="0"/>
                <a:cs typeface="Times New Roman" pitchFamily="18" charset="0"/>
              </a:rPr>
              <a:t>[</a:t>
            </a:r>
            <a:r>
              <a:rPr lang="en-US" altLang="zh-CN" i="1" dirty="0" smtClean="0">
                <a:latin typeface="Times New Roman" pitchFamily="18" charset="0"/>
                <a:cs typeface="Times New Roman" pitchFamily="18" charset="0"/>
              </a:rPr>
              <a:t>n</a:t>
            </a:r>
            <a:r>
              <a:rPr lang="en-US" altLang="zh-CN" dirty="0" smtClean="0">
                <a:latin typeface="Times New Roman" pitchFamily="18" charset="0"/>
                <a:cs typeface="Times New Roman" pitchFamily="18" charset="0"/>
              </a:rPr>
              <a:t>]</a:t>
            </a:r>
            <a:r>
              <a:rPr lang="zh-CN" altLang="en-US" dirty="0" smtClean="0">
                <a:latin typeface="Times New Roman" pitchFamily="18" charset="0"/>
                <a:cs typeface="Times New Roman" pitchFamily="18" charset="0"/>
              </a:rPr>
              <a:t>的划分可以用顶点集为</a:t>
            </a:r>
            <a:r>
              <a:rPr lang="en-US" altLang="zh-CN" dirty="0" smtClean="0">
                <a:latin typeface="Times New Roman" pitchFamily="18" charset="0"/>
                <a:cs typeface="Times New Roman" pitchFamily="18" charset="0"/>
              </a:rPr>
              <a:t>[</a:t>
            </a:r>
            <a:r>
              <a:rPr lang="en-US" altLang="zh-CN" i="1" dirty="0" smtClean="0">
                <a:latin typeface="Times New Roman" pitchFamily="18" charset="0"/>
                <a:cs typeface="Times New Roman" pitchFamily="18" charset="0"/>
              </a:rPr>
              <a:t>n</a:t>
            </a:r>
            <a:r>
              <a:rPr lang="en-US" altLang="zh-CN" dirty="0" smtClean="0">
                <a:latin typeface="Times New Roman" pitchFamily="18" charset="0"/>
                <a:cs typeface="Times New Roman" pitchFamily="18" charset="0"/>
              </a:rPr>
              <a:t>]</a:t>
            </a:r>
            <a:r>
              <a:rPr lang="zh-CN" altLang="en-US" dirty="0" smtClean="0">
                <a:latin typeface="Times New Roman" pitchFamily="18" charset="0"/>
                <a:cs typeface="Times New Roman" pitchFamily="18" charset="0"/>
              </a:rPr>
              <a:t>的图表示</a:t>
            </a:r>
            <a:r>
              <a:rPr lang="en-US" altLang="zh-CN" dirty="0" smtClean="0">
                <a:latin typeface="Times New Roman" pitchFamily="18" charset="0"/>
                <a:cs typeface="Times New Roman" pitchFamily="18" charset="0"/>
              </a:rPr>
              <a:t>:</a:t>
            </a:r>
            <a:r>
              <a:rPr lang="zh-CN" altLang="en-US" dirty="0" smtClean="0">
                <a:latin typeface="Times New Roman" pitchFamily="18" charset="0"/>
                <a:cs typeface="Times New Roman" pitchFamily="18" charset="0"/>
              </a:rPr>
              <a:t>若</a:t>
            </a:r>
            <a:r>
              <a:rPr lang="en-US" altLang="zh-CN" dirty="0" smtClean="0">
                <a:latin typeface="Times New Roman" pitchFamily="18" charset="0"/>
                <a:cs typeface="Times New Roman" pitchFamily="18" charset="0"/>
              </a:rPr>
              <a:t>(</a:t>
            </a:r>
            <a:r>
              <a:rPr lang="en-US" altLang="zh-CN" i="1" dirty="0" err="1" smtClean="0">
                <a:latin typeface="Times New Roman" pitchFamily="18" charset="0"/>
                <a:cs typeface="Times New Roman" pitchFamily="18" charset="0"/>
              </a:rPr>
              <a:t>i,j</a:t>
            </a:r>
            <a:r>
              <a:rPr lang="en-US" altLang="zh-CN" dirty="0" smtClean="0">
                <a:latin typeface="Times New Roman" pitchFamily="18" charset="0"/>
                <a:cs typeface="Times New Roman" pitchFamily="18" charset="0"/>
              </a:rPr>
              <a:t>)</a:t>
            </a:r>
            <a:r>
              <a:rPr lang="zh-CN" altLang="en-US" dirty="0" smtClean="0">
                <a:latin typeface="Times New Roman" pitchFamily="18" charset="0"/>
                <a:cs typeface="Times New Roman" pitchFamily="18" charset="0"/>
              </a:rPr>
              <a:t>在划分的同一块中且任意</a:t>
            </a:r>
            <a:r>
              <a:rPr lang="en-US" altLang="zh-CN" i="1" dirty="0" err="1" smtClean="0">
                <a:latin typeface="Times New Roman" pitchFamily="18" charset="0"/>
                <a:cs typeface="Times New Roman" pitchFamily="18" charset="0"/>
              </a:rPr>
              <a:t>i</a:t>
            </a:r>
            <a:r>
              <a:rPr lang="en-US" altLang="zh-CN" dirty="0" smtClean="0">
                <a:latin typeface="Times New Roman" pitchFamily="18" charset="0"/>
                <a:cs typeface="Times New Roman" pitchFamily="18" charset="0"/>
              </a:rPr>
              <a:t>,</a:t>
            </a:r>
            <a:r>
              <a:rPr lang="en-US" altLang="zh-CN" i="1" dirty="0" smtClean="0">
                <a:latin typeface="Times New Roman" pitchFamily="18" charset="0"/>
                <a:cs typeface="Times New Roman" pitchFamily="18" charset="0"/>
              </a:rPr>
              <a:t> j</a:t>
            </a:r>
            <a:r>
              <a:rPr lang="zh-CN" altLang="en-US" dirty="0" smtClean="0">
                <a:latin typeface="Times New Roman" pitchFamily="18" charset="0"/>
                <a:cs typeface="Times New Roman" pitchFamily="18" charset="0"/>
              </a:rPr>
              <a:t>之间的点都不属于此块，则</a:t>
            </a:r>
            <a:r>
              <a:rPr lang="en-US" altLang="zh-CN" dirty="0" smtClean="0">
                <a:latin typeface="Times New Roman" pitchFamily="18" charset="0"/>
                <a:cs typeface="Times New Roman" pitchFamily="18" charset="0"/>
              </a:rPr>
              <a:t>(</a:t>
            </a:r>
            <a:r>
              <a:rPr lang="en-US" altLang="zh-CN" i="1" dirty="0" err="1" smtClean="0">
                <a:latin typeface="Times New Roman" pitchFamily="18" charset="0"/>
                <a:cs typeface="Times New Roman" pitchFamily="18" charset="0"/>
              </a:rPr>
              <a:t>i,j</a:t>
            </a:r>
            <a:r>
              <a:rPr lang="en-US" altLang="zh-CN" dirty="0" smtClean="0">
                <a:latin typeface="Times New Roman" pitchFamily="18" charset="0"/>
                <a:cs typeface="Times New Roman" pitchFamily="18" charset="0"/>
              </a:rPr>
              <a:t>) </a:t>
            </a:r>
            <a:r>
              <a:rPr lang="zh-CN" altLang="en-US" dirty="0" smtClean="0">
                <a:latin typeface="Times New Roman" pitchFamily="18" charset="0"/>
                <a:cs typeface="Times New Roman" pitchFamily="18" charset="0"/>
              </a:rPr>
              <a:t>用一条弧相连。</a:t>
            </a:r>
            <a:endParaRPr lang="en-US" altLang="zh-CN" dirty="0" smtClean="0">
              <a:latin typeface="Times New Roman" pitchFamily="18" charset="0"/>
              <a:cs typeface="Times New Roman" pitchFamily="18" charset="0"/>
            </a:endParaRPr>
          </a:p>
          <a:p>
            <a:endParaRPr lang="en-US" altLang="zh-CN" dirty="0" smtClean="0">
              <a:latin typeface="Times New Roman" pitchFamily="18" charset="0"/>
              <a:cs typeface="Times New Roman" pitchFamily="18" charset="0"/>
            </a:endParaRPr>
          </a:p>
          <a:p>
            <a:r>
              <a:rPr lang="zh-CN" altLang="en-US" dirty="0" smtClean="0">
                <a:latin typeface="Times New Roman" pitchFamily="18" charset="0"/>
                <a:cs typeface="Times New Roman" pitchFamily="18" charset="0"/>
              </a:rPr>
              <a:t>例如，集合</a:t>
            </a:r>
            <a:r>
              <a:rPr lang="en-US" altLang="zh-CN" dirty="0" smtClean="0">
                <a:latin typeface="Times New Roman" pitchFamily="18" charset="0"/>
                <a:cs typeface="Times New Roman" pitchFamily="18" charset="0"/>
              </a:rPr>
              <a:t>[7]</a:t>
            </a:r>
            <a:r>
              <a:rPr lang="zh-CN" altLang="en-US" dirty="0" smtClean="0">
                <a:latin typeface="Times New Roman" pitchFamily="18" charset="0"/>
                <a:cs typeface="Times New Roman" pitchFamily="18" charset="0"/>
              </a:rPr>
              <a:t>的一个划分</a:t>
            </a:r>
            <a:r>
              <a:rPr lang="en-US" altLang="zh-CN" dirty="0" smtClean="0">
                <a:solidFill>
                  <a:srgbClr val="C00000"/>
                </a:solidFill>
                <a:latin typeface="Times New Roman" pitchFamily="18" charset="0"/>
                <a:cs typeface="Times New Roman" pitchFamily="18" charset="0"/>
              </a:rPr>
              <a:t>137</a:t>
            </a:r>
            <a:r>
              <a:rPr lang="en-US" altLang="zh-CN" dirty="0" smtClean="0">
                <a:latin typeface="Times New Roman" pitchFamily="18" charset="0"/>
                <a:cs typeface="Times New Roman" pitchFamily="18" charset="0"/>
              </a:rPr>
              <a:t>-</a:t>
            </a:r>
            <a:r>
              <a:rPr lang="en-US" altLang="zh-CN" dirty="0" smtClean="0">
                <a:solidFill>
                  <a:srgbClr val="0070C0"/>
                </a:solidFill>
                <a:latin typeface="Times New Roman" pitchFamily="18" charset="0"/>
                <a:cs typeface="Times New Roman" pitchFamily="18" charset="0"/>
              </a:rPr>
              <a:t>25</a:t>
            </a:r>
            <a:r>
              <a:rPr lang="en-US" altLang="zh-CN" dirty="0" smtClean="0">
                <a:latin typeface="Times New Roman" pitchFamily="18" charset="0"/>
                <a:cs typeface="Times New Roman" pitchFamily="18" charset="0"/>
              </a:rPr>
              <a:t>-</a:t>
            </a:r>
            <a:r>
              <a:rPr lang="en-US" altLang="zh-CN" dirty="0" smtClean="0">
                <a:solidFill>
                  <a:srgbClr val="00B050"/>
                </a:solidFill>
                <a:latin typeface="Times New Roman" pitchFamily="18" charset="0"/>
                <a:cs typeface="Times New Roman" pitchFamily="18" charset="0"/>
              </a:rPr>
              <a:t>46</a:t>
            </a:r>
            <a:r>
              <a:rPr lang="zh-CN" altLang="en-US" dirty="0" smtClean="0">
                <a:latin typeface="Times New Roman" pitchFamily="18" charset="0"/>
                <a:cs typeface="Times New Roman" pitchFamily="18" charset="0"/>
              </a:rPr>
              <a:t>可表示为：</a:t>
            </a:r>
            <a:endParaRPr lang="en-US" altLang="zh-CN" dirty="0" smtClean="0">
              <a:latin typeface="Times New Roman" pitchFamily="18" charset="0"/>
              <a:cs typeface="Times New Roman" pitchFamily="18" charset="0"/>
            </a:endParaRPr>
          </a:p>
          <a:p>
            <a:endParaRPr lang="en-US" altLang="zh-CN" dirty="0" smtClean="0"/>
          </a:p>
          <a:p>
            <a:endParaRPr lang="en-US" altLang="zh-CN" dirty="0" smtClean="0"/>
          </a:p>
          <a:p>
            <a:endParaRPr lang="en-US" altLang="zh-CN" dirty="0" smtClean="0"/>
          </a:p>
          <a:p>
            <a:pPr>
              <a:buNone/>
            </a:pPr>
            <a:endParaRPr lang="en-US" altLang="zh-CN" dirty="0" smtClean="0"/>
          </a:p>
        </p:txBody>
      </p:sp>
      <p:sp>
        <p:nvSpPr>
          <p:cNvPr id="6" name="椭圆 5"/>
          <p:cNvSpPr/>
          <p:nvPr/>
        </p:nvSpPr>
        <p:spPr>
          <a:xfrm>
            <a:off x="2000232" y="5572140"/>
            <a:ext cx="71438" cy="7143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7" name="椭圆 6"/>
          <p:cNvSpPr/>
          <p:nvPr/>
        </p:nvSpPr>
        <p:spPr>
          <a:xfrm>
            <a:off x="2857488" y="5572140"/>
            <a:ext cx="71438" cy="71438"/>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8" name="椭圆 7"/>
          <p:cNvSpPr/>
          <p:nvPr/>
        </p:nvSpPr>
        <p:spPr>
          <a:xfrm>
            <a:off x="3643306" y="5572140"/>
            <a:ext cx="71438" cy="7143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9" name="椭圆 8"/>
          <p:cNvSpPr/>
          <p:nvPr/>
        </p:nvSpPr>
        <p:spPr>
          <a:xfrm>
            <a:off x="4429124" y="5572140"/>
            <a:ext cx="71438" cy="7143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0" name="椭圆 9"/>
          <p:cNvSpPr/>
          <p:nvPr/>
        </p:nvSpPr>
        <p:spPr>
          <a:xfrm>
            <a:off x="5143504" y="5572140"/>
            <a:ext cx="71438" cy="71438"/>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1" name="椭圆 10"/>
          <p:cNvSpPr/>
          <p:nvPr/>
        </p:nvSpPr>
        <p:spPr>
          <a:xfrm>
            <a:off x="5857884" y="5572140"/>
            <a:ext cx="71438" cy="7143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2" name="椭圆 11"/>
          <p:cNvSpPr/>
          <p:nvPr/>
        </p:nvSpPr>
        <p:spPr>
          <a:xfrm>
            <a:off x="6572264" y="5572140"/>
            <a:ext cx="71438" cy="7143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cxnSp>
        <p:nvCxnSpPr>
          <p:cNvPr id="17" name="曲线连接符 16"/>
          <p:cNvCxnSpPr>
            <a:stCxn id="6" idx="7"/>
            <a:endCxn id="8" idx="0"/>
          </p:cNvCxnSpPr>
          <p:nvPr/>
        </p:nvCxnSpPr>
        <p:spPr>
          <a:xfrm rot="5400000" flipH="1" flipV="1">
            <a:off x="2864885" y="4768463"/>
            <a:ext cx="10462" cy="1617817"/>
          </a:xfrm>
          <a:prstGeom prst="curvedConnector3">
            <a:avLst>
              <a:gd name="adj1" fmla="val 3159072"/>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曲线连接符 18"/>
          <p:cNvCxnSpPr>
            <a:stCxn id="8" idx="7"/>
            <a:endCxn id="12" idx="0"/>
          </p:cNvCxnSpPr>
          <p:nvPr/>
        </p:nvCxnSpPr>
        <p:spPr>
          <a:xfrm rot="5400000" flipH="1" flipV="1">
            <a:off x="5150901" y="4125521"/>
            <a:ext cx="10462" cy="2903701"/>
          </a:xfrm>
          <a:prstGeom prst="curvedConnector3">
            <a:avLst>
              <a:gd name="adj1" fmla="val 5684020"/>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曲线连接符 27"/>
          <p:cNvCxnSpPr/>
          <p:nvPr/>
        </p:nvCxnSpPr>
        <p:spPr>
          <a:xfrm rot="5400000" flipH="1" flipV="1">
            <a:off x="4045883" y="4474519"/>
            <a:ext cx="1588" cy="2336530"/>
          </a:xfrm>
          <a:prstGeom prst="curvedConnector3">
            <a:avLst>
              <a:gd name="adj1" fmla="val 34248247"/>
            </a:avLst>
          </a:prstGeom>
          <a:ln w="15875"/>
        </p:spPr>
        <p:style>
          <a:lnRef idx="1">
            <a:schemeClr val="accent1"/>
          </a:lnRef>
          <a:fillRef idx="0">
            <a:schemeClr val="accent1"/>
          </a:fillRef>
          <a:effectRef idx="0">
            <a:schemeClr val="accent1"/>
          </a:effectRef>
          <a:fontRef idx="minor">
            <a:schemeClr val="tx1"/>
          </a:fontRef>
        </p:style>
      </p:cxnSp>
      <p:cxnSp>
        <p:nvCxnSpPr>
          <p:cNvPr id="33" name="曲线连接符 32"/>
          <p:cNvCxnSpPr>
            <a:stCxn id="9" idx="7"/>
            <a:endCxn id="11" idx="0"/>
          </p:cNvCxnSpPr>
          <p:nvPr/>
        </p:nvCxnSpPr>
        <p:spPr>
          <a:xfrm rot="5400000" flipH="1" flipV="1">
            <a:off x="5186620" y="4875620"/>
            <a:ext cx="10462" cy="1403503"/>
          </a:xfrm>
          <a:prstGeom prst="curvedConnector3">
            <a:avLst>
              <a:gd name="adj1" fmla="val 3061959"/>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643042" y="5786454"/>
            <a:ext cx="5286412" cy="369332"/>
          </a:xfrm>
          <a:prstGeom prst="rect">
            <a:avLst/>
          </a:prstGeom>
          <a:noFill/>
        </p:spPr>
        <p:txBody>
          <a:bodyPr wrap="square" rtlCol="0">
            <a:spAutoFit/>
          </a:bodyPr>
          <a:lstStyle/>
          <a:p>
            <a:r>
              <a:rPr lang="en-US" altLang="zh-CN" b="1" dirty="0" smtClean="0">
                <a:solidFill>
                  <a:srgbClr val="C00000"/>
                </a:solidFill>
                <a:latin typeface="Times New Roman" pitchFamily="18" charset="0"/>
                <a:cs typeface="Times New Roman" pitchFamily="18" charset="0"/>
              </a:rPr>
              <a:t>     1           </a:t>
            </a:r>
            <a:r>
              <a:rPr lang="en-US" altLang="zh-CN" b="1" dirty="0" smtClean="0">
                <a:solidFill>
                  <a:srgbClr val="0070C0"/>
                </a:solidFill>
                <a:latin typeface="Times New Roman" pitchFamily="18" charset="0"/>
                <a:cs typeface="Times New Roman" pitchFamily="18" charset="0"/>
              </a:rPr>
              <a:t> 2 </a:t>
            </a:r>
            <a:r>
              <a:rPr lang="en-US" altLang="zh-CN" b="1" dirty="0" smtClean="0">
                <a:solidFill>
                  <a:srgbClr val="002060"/>
                </a:solidFill>
                <a:latin typeface="Times New Roman" pitchFamily="18" charset="0"/>
                <a:cs typeface="Times New Roman" pitchFamily="18" charset="0"/>
              </a:rPr>
              <a:t>            </a:t>
            </a:r>
            <a:r>
              <a:rPr lang="en-US" altLang="zh-CN" b="1" dirty="0" smtClean="0">
                <a:solidFill>
                  <a:srgbClr val="C00000"/>
                </a:solidFill>
                <a:latin typeface="Times New Roman" pitchFamily="18" charset="0"/>
                <a:cs typeface="Times New Roman" pitchFamily="18" charset="0"/>
              </a:rPr>
              <a:t>3</a:t>
            </a:r>
            <a:r>
              <a:rPr lang="en-US" altLang="zh-CN" b="1" dirty="0" smtClean="0">
                <a:solidFill>
                  <a:srgbClr val="002060"/>
                </a:solidFill>
                <a:latin typeface="Times New Roman" pitchFamily="18" charset="0"/>
                <a:cs typeface="Times New Roman" pitchFamily="18" charset="0"/>
              </a:rPr>
              <a:t>          </a:t>
            </a:r>
            <a:r>
              <a:rPr lang="en-US" altLang="zh-CN" b="1" dirty="0" smtClean="0">
                <a:solidFill>
                  <a:srgbClr val="00B050"/>
                </a:solidFill>
                <a:latin typeface="Times New Roman" pitchFamily="18" charset="0"/>
                <a:cs typeface="Times New Roman" pitchFamily="18" charset="0"/>
              </a:rPr>
              <a:t> 4 </a:t>
            </a:r>
            <a:r>
              <a:rPr lang="en-US" altLang="zh-CN" b="1" dirty="0" smtClean="0">
                <a:solidFill>
                  <a:srgbClr val="002060"/>
                </a:solidFill>
                <a:latin typeface="Times New Roman" pitchFamily="18" charset="0"/>
                <a:cs typeface="Times New Roman" pitchFamily="18" charset="0"/>
              </a:rPr>
              <a:t>         </a:t>
            </a:r>
            <a:r>
              <a:rPr lang="en-US" altLang="zh-CN" b="1" dirty="0" smtClean="0">
                <a:solidFill>
                  <a:srgbClr val="0070C0"/>
                </a:solidFill>
                <a:latin typeface="Times New Roman" pitchFamily="18" charset="0"/>
                <a:cs typeface="Times New Roman" pitchFamily="18" charset="0"/>
              </a:rPr>
              <a:t> 5 </a:t>
            </a:r>
            <a:r>
              <a:rPr lang="en-US" altLang="zh-CN" b="1" dirty="0" smtClean="0">
                <a:solidFill>
                  <a:srgbClr val="002060"/>
                </a:solidFill>
                <a:latin typeface="Times New Roman" pitchFamily="18" charset="0"/>
                <a:cs typeface="Times New Roman" pitchFamily="18" charset="0"/>
              </a:rPr>
              <a:t>          </a:t>
            </a:r>
            <a:r>
              <a:rPr lang="en-US" altLang="zh-CN" b="1" dirty="0" smtClean="0">
                <a:solidFill>
                  <a:srgbClr val="00B050"/>
                </a:solidFill>
                <a:latin typeface="Times New Roman" pitchFamily="18" charset="0"/>
                <a:cs typeface="Times New Roman" pitchFamily="18" charset="0"/>
              </a:rPr>
              <a:t>6 </a:t>
            </a:r>
            <a:r>
              <a:rPr lang="en-US" altLang="zh-CN" b="1" dirty="0" smtClean="0">
                <a:solidFill>
                  <a:srgbClr val="002060"/>
                </a:solidFill>
                <a:latin typeface="Times New Roman" pitchFamily="18" charset="0"/>
                <a:cs typeface="Times New Roman" pitchFamily="18" charset="0"/>
              </a:rPr>
              <a:t>         </a:t>
            </a:r>
            <a:r>
              <a:rPr lang="en-US" altLang="zh-CN" b="1" dirty="0" smtClean="0">
                <a:solidFill>
                  <a:srgbClr val="C00000"/>
                </a:solidFill>
                <a:latin typeface="Times New Roman" pitchFamily="18" charset="0"/>
                <a:cs typeface="Times New Roman" pitchFamily="18" charset="0"/>
              </a:rPr>
              <a:t>7</a:t>
            </a:r>
            <a:r>
              <a:rPr lang="en-US" altLang="zh-CN" b="1" dirty="0" smtClean="0">
                <a:solidFill>
                  <a:srgbClr val="002060"/>
                </a:solidFill>
                <a:latin typeface="Times New Roman" pitchFamily="18" charset="0"/>
                <a:cs typeface="Times New Roman" pitchFamily="18" charset="0"/>
              </a:rPr>
              <a:t> </a:t>
            </a:r>
            <a:endParaRPr lang="zh-CN" altLang="en-US" b="1" dirty="0">
              <a:solidFill>
                <a:srgbClr val="00206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428604"/>
            <a:ext cx="9144000" cy="854968"/>
          </a:xfrm>
        </p:spPr>
        <p:txBody>
          <a:bodyPr>
            <a:normAutofit/>
          </a:bodyPr>
          <a:lstStyle/>
          <a:p>
            <a:pPr algn="ctr"/>
            <a:r>
              <a:rPr lang="zh-CN" altLang="en-US" sz="4400" b="1" dirty="0" smtClean="0">
                <a:solidFill>
                  <a:schemeClr val="tx2">
                    <a:lumMod val="75000"/>
                  </a:schemeClr>
                </a:solidFill>
                <a:latin typeface="宋体" panose="02010600030101010101" pitchFamily="2" charset="-122"/>
                <a:ea typeface="宋体" panose="02010600030101010101" pitchFamily="2" charset="-122"/>
              </a:rPr>
              <a:t>集合划分</a:t>
            </a:r>
            <a:endParaRPr lang="zh-CN" altLang="en-US" sz="4400" b="1" dirty="0">
              <a:solidFill>
                <a:schemeClr val="tx2">
                  <a:lumMod val="75000"/>
                </a:schemeClr>
              </a:solidFill>
              <a:latin typeface="宋体" panose="02010600030101010101" pitchFamily="2" charset="-122"/>
              <a:ea typeface="宋体" panose="02010600030101010101" pitchFamily="2" charset="-122"/>
            </a:endParaRPr>
          </a:p>
        </p:txBody>
      </p:sp>
      <p:sp>
        <p:nvSpPr>
          <p:cNvPr id="3" name="内容占位符 2"/>
          <p:cNvSpPr>
            <a:spLocks noGrp="1"/>
          </p:cNvSpPr>
          <p:nvPr>
            <p:ph sz="half" idx="1"/>
          </p:nvPr>
        </p:nvSpPr>
        <p:spPr>
          <a:xfrm>
            <a:off x="323528" y="1412776"/>
            <a:ext cx="4320480" cy="4824536"/>
          </a:xfrm>
        </p:spPr>
        <p:txBody>
          <a:bodyPr>
            <a:noAutofit/>
          </a:bodyPr>
          <a:lstStyle/>
          <a:p>
            <a:pPr>
              <a:lnSpc>
                <a:spcPct val="170000"/>
              </a:lnSpc>
              <a:buFont typeface="Wingdings" panose="05000000000000000000" pitchFamily="2" charset="2"/>
              <a:buChar char="Ø"/>
            </a:pPr>
            <a:r>
              <a:rPr lang="zh-CN" altLang="en-US" sz="2000" dirty="0">
                <a:latin typeface="宋体" panose="02010600030101010101" pitchFamily="2" charset="-122"/>
                <a:ea typeface="宋体" panose="02010600030101010101" pitchFamily="2" charset="-122"/>
                <a:cs typeface="Times New Roman" panose="02020603050405020304" pitchFamily="18" charset="0"/>
              </a:rPr>
              <a:t>很早以前人们就已经知道集合划分的概念</a:t>
            </a:r>
            <a:r>
              <a:rPr lang="zh-CN" altLang="en-US" sz="2000" dirty="0" smtClean="0">
                <a:latin typeface="宋体" panose="02010600030101010101" pitchFamily="2" charset="-122"/>
                <a:ea typeface="宋体" panose="02010600030101010101" pitchFamily="2" charset="-122"/>
                <a:cs typeface="Times New Roman" panose="02020603050405020304" pitchFamily="18" charset="0"/>
              </a:rPr>
              <a:t>。</a:t>
            </a:r>
            <a:endParaRPr lang="zh-CN" altLang="en-US" sz="2000" dirty="0">
              <a:latin typeface="宋体" panose="02010600030101010101" pitchFamily="2" charset="-122"/>
              <a:ea typeface="宋体" panose="02010600030101010101" pitchFamily="2" charset="-122"/>
              <a:cs typeface="Times New Roman" panose="02020603050405020304" pitchFamily="18" charset="0"/>
            </a:endParaRPr>
          </a:p>
          <a:p>
            <a:pPr>
              <a:lnSpc>
                <a:spcPct val="170000"/>
              </a:lnSpc>
              <a:buFont typeface="Wingdings" panose="05000000000000000000" pitchFamily="2" charset="2"/>
              <a:buChar char="Ø"/>
            </a:pPr>
            <a:r>
              <a:rPr lang="zh-CN" altLang="en-US" sz="2000" dirty="0" smtClean="0">
                <a:latin typeface="宋体" panose="02010600030101010101" pitchFamily="2" charset="-122"/>
                <a:ea typeface="宋体" panose="02010600030101010101" pitchFamily="2" charset="-122"/>
                <a:cs typeface="Times New Roman" panose="02020603050405020304" pitchFamily="18" charset="0"/>
              </a:rPr>
              <a:t>日本</a:t>
            </a:r>
            <a:r>
              <a:rPr lang="zh-CN" altLang="en-US" sz="2000" dirty="0">
                <a:latin typeface="宋体" panose="02010600030101010101" pitchFamily="2" charset="-122"/>
                <a:ea typeface="宋体" panose="02010600030101010101" pitchFamily="2" charset="-122"/>
                <a:cs typeface="Times New Roman" panose="02020603050405020304" pitchFamily="18" charset="0"/>
              </a:rPr>
              <a:t>女作家紫式部的长篇小说</a:t>
            </a:r>
            <a:r>
              <a:rPr lang="en-US" altLang="zh-CN" sz="2000" dirty="0">
                <a:latin typeface="宋体" panose="02010600030101010101" pitchFamily="2" charset="-122"/>
                <a:ea typeface="宋体" panose="02010600030101010101" pitchFamily="2" charset="-122"/>
                <a:cs typeface="Times New Roman" panose="02020603050405020304" pitchFamily="18" charset="0"/>
              </a:rPr>
              <a:t>《</a:t>
            </a:r>
            <a:r>
              <a:rPr lang="zh-CN" altLang="en-US" sz="20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源氏物语</a:t>
            </a:r>
            <a:r>
              <a:rPr lang="en-US" altLang="zh-CN" sz="2000" dirty="0">
                <a:latin typeface="宋体" panose="02010600030101010101" pitchFamily="2" charset="-122"/>
                <a:ea typeface="宋体" panose="02010600030101010101" pitchFamily="2" charset="-122"/>
                <a:cs typeface="Times New Roman" panose="02020603050405020304" pitchFamily="18" charset="0"/>
              </a:rPr>
              <a: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Tale of </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Genji</a:t>
            </a:r>
            <a:r>
              <a:rPr lang="en-US" altLang="zh-CN" sz="2000" dirty="0" smtClean="0">
                <a:latin typeface="宋体" panose="02010600030101010101" pitchFamily="2" charset="-122"/>
                <a:ea typeface="宋体" panose="02010600030101010101" pitchFamily="2" charset="-122"/>
                <a:cs typeface="Times New Roman" panose="02020603050405020304" pitchFamily="18" charset="0"/>
              </a:rPr>
              <a:t>)</a:t>
            </a:r>
            <a:r>
              <a:rPr lang="zh-CN" altLang="en-US" sz="2000" dirty="0" smtClean="0"/>
              <a:t> </a:t>
            </a:r>
            <a:r>
              <a:rPr lang="zh-CN" altLang="en-US" sz="2000" b="1" dirty="0" smtClean="0">
                <a:solidFill>
                  <a:srgbClr val="FF0000"/>
                </a:solidFill>
              </a:rPr>
              <a:t>被</a:t>
            </a:r>
            <a:r>
              <a:rPr lang="zh-CN" altLang="en-US" sz="2000" b="1" dirty="0">
                <a:solidFill>
                  <a:srgbClr val="FF0000"/>
                </a:solidFill>
              </a:rPr>
              <a:t>誉为日本的</a:t>
            </a:r>
            <a:r>
              <a:rPr lang="zh-CN" altLang="en-US" sz="2000" b="1" dirty="0" smtClean="0">
                <a:solidFill>
                  <a:srgbClr val="FF0000"/>
                </a:solidFill>
              </a:rPr>
              <a:t>红楼梦，是</a:t>
            </a:r>
            <a:r>
              <a:rPr lang="zh-CN" altLang="en-US" sz="2000" b="1" dirty="0">
                <a:solidFill>
                  <a:srgbClr val="FF0000"/>
                </a:solidFill>
              </a:rPr>
              <a:t>日本古典文学的</a:t>
            </a:r>
            <a:r>
              <a:rPr lang="zh-CN" altLang="en-US" sz="2000" b="1" dirty="0" smtClean="0">
                <a:solidFill>
                  <a:srgbClr val="FF0000"/>
                </a:solidFill>
              </a:rPr>
              <a:t>高峰</a:t>
            </a:r>
            <a:r>
              <a:rPr lang="zh-CN" altLang="en-US" sz="2000" dirty="0" smtClean="0"/>
              <a:t>。该书</a:t>
            </a:r>
            <a:r>
              <a:rPr lang="zh-CN" altLang="en-US" sz="2000" dirty="0">
                <a:latin typeface="宋体" panose="02010600030101010101" pitchFamily="2" charset="-122"/>
                <a:ea typeface="宋体" panose="02010600030101010101" pitchFamily="2" charset="-122"/>
                <a:cs typeface="Times New Roman" panose="02020603050405020304" pitchFamily="18" charset="0"/>
              </a:rPr>
              <a:t>写于</a:t>
            </a:r>
            <a:r>
              <a:rPr lang="zh-CN" altLang="en-US" sz="2000" dirty="0" smtClean="0">
                <a:latin typeface="宋体" panose="02010600030101010101" pitchFamily="2" charset="-122"/>
                <a:ea typeface="宋体" panose="02010600030101010101" pitchFamily="2" charset="-122"/>
                <a:cs typeface="Times New Roman" panose="02020603050405020304" pitchFamily="18" charset="0"/>
              </a:rPr>
              <a:t>长</a:t>
            </a:r>
            <a:r>
              <a:rPr lang="zh-CN" altLang="en-US" sz="2000" dirty="0">
                <a:latin typeface="宋体" panose="02010600030101010101" pitchFamily="2" charset="-122"/>
                <a:ea typeface="宋体" panose="02010600030101010101" pitchFamily="2" charset="-122"/>
                <a:cs typeface="Times New Roman" panose="02020603050405020304" pitchFamily="18" charset="0"/>
              </a:rPr>
              <a:t>保三年至宽弘</a:t>
            </a:r>
            <a:r>
              <a:rPr lang="zh-CN" altLang="en-US" sz="2000" dirty="0" smtClean="0">
                <a:latin typeface="宋体" panose="02010600030101010101" pitchFamily="2" charset="-122"/>
                <a:ea typeface="宋体" panose="02010600030101010101" pitchFamily="2" charset="-122"/>
                <a:cs typeface="Times New Roman" panose="02020603050405020304" pitchFamily="18" charset="0"/>
              </a:rPr>
              <a:t>五年</a:t>
            </a:r>
            <a:r>
              <a:rPr lang="en-US" altLang="zh-CN" sz="2000" dirty="0" smtClean="0">
                <a:latin typeface="宋体" panose="02010600030101010101" pitchFamily="2" charset="-122"/>
                <a:ea typeface="宋体" panose="02010600030101010101" pitchFamily="2" charset="-122"/>
                <a:cs typeface="Times New Roman" panose="02020603050405020304" pitchFamily="18" charset="0"/>
              </a:rPr>
              <a:t>(</a:t>
            </a: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1001</a:t>
            </a:r>
            <a:r>
              <a:rPr lang="zh-CN" altLang="en-US" sz="2000" dirty="0" smtClean="0">
                <a:latin typeface="宋体" panose="02010600030101010101" pitchFamily="2" charset="-122"/>
                <a:ea typeface="宋体" panose="02010600030101010101" pitchFamily="2" charset="-122"/>
                <a:cs typeface="Times New Roman" panose="02020603050405020304" pitchFamily="18" charset="0"/>
              </a:rPr>
              <a:t>年</a:t>
            </a:r>
            <a:r>
              <a:rPr lang="zh-CN" altLang="en-US" sz="2000" dirty="0">
                <a:latin typeface="宋体" panose="02010600030101010101" pitchFamily="2" charset="-122"/>
                <a:ea typeface="宋体" panose="02010600030101010101" pitchFamily="2" charset="-122"/>
                <a:cs typeface="Times New Roman" panose="02020603050405020304" pitchFamily="18" charset="0"/>
              </a:rPr>
              <a:t>至</a:t>
            </a: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1008</a:t>
            </a:r>
            <a:r>
              <a:rPr lang="zh-CN" altLang="en-US" sz="2000" dirty="0" smtClean="0">
                <a:latin typeface="宋体" panose="02010600030101010101" pitchFamily="2" charset="-122"/>
                <a:ea typeface="宋体" panose="02010600030101010101" pitchFamily="2" charset="-122"/>
                <a:cs typeface="Times New Roman" panose="02020603050405020304" pitchFamily="18" charset="0"/>
              </a:rPr>
              <a:t>年</a:t>
            </a:r>
            <a:r>
              <a:rPr lang="en-US" altLang="zh-CN" sz="2000" dirty="0">
                <a:latin typeface="宋体" panose="02010600030101010101" pitchFamily="2" charset="-122"/>
                <a:ea typeface="宋体" panose="02010600030101010101" pitchFamily="2" charset="-122"/>
                <a:cs typeface="Times New Roman" panose="02020603050405020304" pitchFamily="18" charset="0"/>
              </a:rPr>
              <a:t>)</a:t>
            </a:r>
            <a:r>
              <a:rPr lang="zh-CN" altLang="en-US" sz="2000" dirty="0" smtClean="0">
                <a:latin typeface="宋体" panose="02010600030101010101" pitchFamily="2" charset="-122"/>
                <a:ea typeface="宋体" panose="02010600030101010101" pitchFamily="2" charset="-122"/>
                <a:cs typeface="Times New Roman" panose="02020603050405020304" pitchFamily="18" charset="0"/>
              </a:rPr>
              <a:t>间</a:t>
            </a:r>
            <a:r>
              <a:rPr lang="zh-CN" altLang="en-US" sz="2000" dirty="0">
                <a:latin typeface="宋体" panose="02010600030101010101" pitchFamily="2" charset="-122"/>
                <a:ea typeface="宋体" panose="02010600030101010101" pitchFamily="2" charset="-122"/>
                <a:cs typeface="Times New Roman" panose="02020603050405020304" pitchFamily="18" charset="0"/>
              </a:rPr>
              <a:t>，共有</a:t>
            </a: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54</a:t>
            </a:r>
            <a:r>
              <a:rPr lang="zh-CN" altLang="en-US" sz="2000" dirty="0" smtClean="0">
                <a:latin typeface="宋体" panose="02010600030101010101" pitchFamily="2" charset="-122"/>
                <a:ea typeface="宋体" panose="02010600030101010101" pitchFamily="2" charset="-122"/>
                <a:cs typeface="Times New Roman" panose="02020603050405020304" pitchFamily="18" charset="0"/>
              </a:rPr>
              <a:t>章</a:t>
            </a:r>
            <a:r>
              <a:rPr lang="zh-CN" altLang="en-US" sz="2000" dirty="0">
                <a:latin typeface="宋体" panose="02010600030101010101" pitchFamily="2" charset="-122"/>
                <a:ea typeface="宋体" panose="02010600030101010101" pitchFamily="2" charset="-122"/>
                <a:cs typeface="Times New Roman" panose="02020603050405020304" pitchFamily="18" charset="0"/>
              </a:rPr>
              <a:t>，其中每一章的标题</a:t>
            </a:r>
            <a:r>
              <a:rPr lang="zh-CN" altLang="en-US" sz="2000" dirty="0" smtClean="0">
                <a:latin typeface="宋体" panose="02010600030101010101" pitchFamily="2" charset="-122"/>
                <a:ea typeface="宋体" panose="02010600030101010101" pitchFamily="2" charset="-122"/>
                <a:cs typeface="Times New Roman" panose="02020603050405020304" pitchFamily="18" charset="0"/>
              </a:rPr>
              <a:t>都带有右图中的一个图案。</a:t>
            </a:r>
            <a:endParaRPr lang="zh-CN" altLang="en-US" sz="2000" dirty="0">
              <a:latin typeface="宋体" panose="02010600030101010101" pitchFamily="2" charset="-122"/>
              <a:ea typeface="宋体" panose="02010600030101010101" pitchFamily="2" charset="-122"/>
              <a:cs typeface="Times New Roman" panose="02020603050405020304" pitchFamily="18" charset="0"/>
            </a:endParaRPr>
          </a:p>
        </p:txBody>
      </p:sp>
      <p:pic>
        <p:nvPicPr>
          <p:cNvPr id="5" name="内容占位符 4"/>
          <p:cNvPicPr>
            <a:picLocks noGrp="1" noChangeAspect="1"/>
          </p:cNvPicPr>
          <p:nvPr>
            <p:ph sz="half" idx="2"/>
          </p:nvPr>
        </p:nvPicPr>
        <p:blipFill>
          <a:blip r:embed="rId2" cstate="print">
            <a:lum contrast="-12000"/>
            <a:extLst>
              <a:ext uri="{28A0092B-C50C-407E-A947-70E740481C1C}">
                <a14:useLocalDpi xmlns:a14="http://schemas.microsoft.com/office/drawing/2010/main" xmlns="" val="0"/>
              </a:ext>
            </a:extLst>
          </a:blip>
          <a:stretch>
            <a:fillRect/>
          </a:stretch>
        </p:blipFill>
        <p:spPr>
          <a:xfrm>
            <a:off x="4932040" y="1484784"/>
            <a:ext cx="3208609" cy="4746983"/>
          </a:xfrm>
        </p:spPr>
      </p:pic>
    </p:spTree>
    <p:extLst>
      <p:ext uri="{BB962C8B-B14F-4D97-AF65-F5344CB8AC3E}">
        <p14:creationId xmlns:p14="http://schemas.microsoft.com/office/powerpoint/2010/main" xmlns="" val="23616215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034" y="571480"/>
            <a:ext cx="8229600" cy="765279"/>
          </a:xfrm>
        </p:spPr>
        <p:txBody>
          <a:bodyPr>
            <a:normAutofit/>
          </a:bodyPr>
          <a:lstStyle/>
          <a:p>
            <a:pPr algn="ctr"/>
            <a:r>
              <a:rPr lang="zh-CN" altLang="en-US" sz="4400" b="1" dirty="0" smtClean="0">
                <a:solidFill>
                  <a:schemeClr val="tx2">
                    <a:lumMod val="75000"/>
                  </a:schemeClr>
                </a:solidFill>
                <a:latin typeface="Times New Roman" panose="02020603050405020304" pitchFamily="18" charset="0"/>
                <a:ea typeface="宋体" panose="02010600030101010101" pitchFamily="2" charset="-122"/>
                <a:cs typeface="Times New Roman" panose="02020603050405020304" pitchFamily="18" charset="0"/>
              </a:rPr>
              <a:t>集合划分</a:t>
            </a:r>
            <a:endParaRPr lang="zh-CN" altLang="en-US" sz="4400" dirty="0">
              <a:latin typeface="Times New Roman" panose="02020603050405020304" pitchFamily="18" charset="0"/>
              <a:cs typeface="Times New Roman" panose="02020603050405020304" pitchFamily="18" charset="0"/>
            </a:endParaRPr>
          </a:p>
        </p:txBody>
      </p:sp>
      <p:pic>
        <p:nvPicPr>
          <p:cNvPr id="7" name="内容占位符 6"/>
          <p:cNvPicPr>
            <a:picLocks noGrp="1" noChangeAspect="1"/>
          </p:cNvPicPr>
          <p:nvPr>
            <p:ph sz="half" idx="2"/>
          </p:nvPr>
        </p:nvPicPr>
        <p:blipFill>
          <a:blip r:embed="rId2" cstate="print">
            <a:lum contrast="-12000"/>
            <a:extLst>
              <a:ext uri="{28A0092B-C50C-407E-A947-70E740481C1C}">
                <a14:useLocalDpi xmlns:a14="http://schemas.microsoft.com/office/drawing/2010/main" xmlns="" val="0"/>
              </a:ext>
            </a:extLst>
          </a:blip>
          <a:stretch>
            <a:fillRect/>
          </a:stretch>
        </p:blipFill>
        <p:spPr>
          <a:xfrm>
            <a:off x="5796136" y="2492896"/>
            <a:ext cx="2655758" cy="3096344"/>
          </a:xfrm>
        </p:spPr>
      </p:pic>
      <p:pic>
        <p:nvPicPr>
          <p:cNvPr id="567297" name="Picture 1"/>
          <p:cNvPicPr>
            <a:picLocks noChangeAspect="1" noChangeArrowheads="1"/>
          </p:cNvPicPr>
          <p:nvPr/>
        </p:nvPicPr>
        <p:blipFill>
          <a:blip r:embed="rId3" cstate="print">
            <a:lum contrast="-12000"/>
          </a:blip>
          <a:srcRect/>
          <a:stretch>
            <a:fillRect/>
          </a:stretch>
        </p:blipFill>
        <p:spPr bwMode="auto">
          <a:xfrm>
            <a:off x="648072" y="3706139"/>
            <a:ext cx="3707904" cy="946997"/>
          </a:xfrm>
          <a:prstGeom prst="rect">
            <a:avLst/>
          </a:prstGeom>
          <a:noFill/>
          <a:ln w="9525">
            <a:noFill/>
            <a:miter lim="800000"/>
            <a:headEnd/>
            <a:tailEnd/>
          </a:ln>
        </p:spPr>
      </p:pic>
      <p:sp>
        <p:nvSpPr>
          <p:cNvPr id="8" name="左右箭头 7"/>
          <p:cNvSpPr/>
          <p:nvPr/>
        </p:nvSpPr>
        <p:spPr>
          <a:xfrm>
            <a:off x="4716016" y="4077072"/>
            <a:ext cx="720080" cy="21602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4908857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285728"/>
            <a:ext cx="8229600" cy="1143000"/>
          </a:xfrm>
        </p:spPr>
        <p:txBody>
          <a:bodyPr>
            <a:normAutofit/>
          </a:bodyPr>
          <a:lstStyle/>
          <a:p>
            <a:pPr algn="ctr"/>
            <a:r>
              <a:rPr lang="zh-CN" altLang="en-US" sz="4400" b="1" dirty="0" smtClean="0">
                <a:solidFill>
                  <a:schemeClr val="tx2"/>
                </a:solidFill>
                <a:latin typeface="宋体" panose="02010600030101010101" pitchFamily="2" charset="-122"/>
                <a:ea typeface="宋体" panose="02010600030101010101" pitchFamily="2" charset="-122"/>
              </a:rPr>
              <a:t>交叉与嵌套</a:t>
            </a:r>
          </a:p>
        </p:txBody>
      </p:sp>
      <p:sp>
        <p:nvSpPr>
          <p:cNvPr id="3" name="内容占位符 2"/>
          <p:cNvSpPr>
            <a:spLocks noGrp="1"/>
          </p:cNvSpPr>
          <p:nvPr>
            <p:ph sz="half" idx="1"/>
          </p:nvPr>
        </p:nvSpPr>
        <p:spPr>
          <a:xfrm>
            <a:off x="642910" y="1643050"/>
            <a:ext cx="7929618" cy="4786346"/>
          </a:xfrm>
        </p:spPr>
        <p:txBody>
          <a:bodyPr>
            <a:normAutofit fontScale="85000" lnSpcReduction="10000"/>
          </a:bodyPr>
          <a:lstStyle/>
          <a:p>
            <a:pPr>
              <a:lnSpc>
                <a:spcPct val="110000"/>
              </a:lnSpc>
            </a:pPr>
            <a:r>
              <a:rPr lang="en-US" altLang="zh-CN" sz="3000" dirty="0" smtClean="0"/>
              <a:t> </a:t>
            </a:r>
            <a:r>
              <a:rPr lang="zh-CN" altLang="en-US" sz="3000" dirty="0" smtClean="0">
                <a:latin typeface="Times New Roman" pitchFamily="18" charset="0"/>
                <a:cs typeface="Times New Roman" pitchFamily="18" charset="0"/>
              </a:rPr>
              <a:t>在一个集合划分中，</a:t>
            </a:r>
            <a:r>
              <a:rPr lang="en-US" altLang="zh-CN" sz="3000" b="1" i="1" dirty="0" smtClean="0">
                <a:solidFill>
                  <a:srgbClr val="C00000"/>
                </a:solidFill>
                <a:latin typeface="Times New Roman" pitchFamily="18" charset="0"/>
                <a:cs typeface="Times New Roman" pitchFamily="18" charset="0"/>
              </a:rPr>
              <a:t>k</a:t>
            </a:r>
            <a:r>
              <a:rPr lang="zh-CN" altLang="en-US" sz="3000" b="1" dirty="0" smtClean="0">
                <a:solidFill>
                  <a:srgbClr val="C00000"/>
                </a:solidFill>
                <a:latin typeface="Times New Roman" pitchFamily="18" charset="0"/>
                <a:cs typeface="Times New Roman" pitchFamily="18" charset="0"/>
              </a:rPr>
              <a:t>交叉 </a:t>
            </a:r>
            <a:r>
              <a:rPr lang="en-US" altLang="zh-CN" sz="3000" b="1" dirty="0" smtClean="0">
                <a:solidFill>
                  <a:srgbClr val="C00000"/>
                </a:solidFill>
                <a:latin typeface="Times New Roman" pitchFamily="18" charset="0"/>
                <a:cs typeface="Times New Roman" pitchFamily="18" charset="0"/>
              </a:rPr>
              <a:t>(</a:t>
            </a:r>
            <a:r>
              <a:rPr lang="en-US" altLang="zh-CN" sz="3000" b="1" i="1" dirty="0" smtClean="0">
                <a:solidFill>
                  <a:srgbClr val="C00000"/>
                </a:solidFill>
                <a:latin typeface="Times New Roman" pitchFamily="18" charset="0"/>
                <a:cs typeface="Times New Roman" pitchFamily="18" charset="0"/>
              </a:rPr>
              <a:t>k</a:t>
            </a:r>
            <a:r>
              <a:rPr lang="en-US" altLang="zh-CN" sz="3000" b="1" dirty="0" smtClean="0">
                <a:solidFill>
                  <a:srgbClr val="C00000"/>
                </a:solidFill>
                <a:latin typeface="Times New Roman" pitchFamily="18" charset="0"/>
                <a:cs typeface="Times New Roman" pitchFamily="18" charset="0"/>
              </a:rPr>
              <a:t>-crossing) </a:t>
            </a:r>
            <a:r>
              <a:rPr lang="zh-CN" altLang="en-US" sz="3000" dirty="0" smtClean="0">
                <a:latin typeface="Times New Roman" pitchFamily="18" charset="0"/>
                <a:cs typeface="Times New Roman" pitchFamily="18" charset="0"/>
              </a:rPr>
              <a:t>是指</a:t>
            </a:r>
            <a:r>
              <a:rPr lang="en-US" altLang="zh-CN" sz="3000" i="1" dirty="0" smtClean="0">
                <a:latin typeface="Times New Roman" pitchFamily="18" charset="0"/>
                <a:cs typeface="Times New Roman" pitchFamily="18" charset="0"/>
              </a:rPr>
              <a:t>k</a:t>
            </a:r>
            <a:r>
              <a:rPr lang="zh-CN" altLang="en-US" sz="3000" dirty="0" smtClean="0">
                <a:latin typeface="Times New Roman" pitchFamily="18" charset="0"/>
                <a:cs typeface="Times New Roman" pitchFamily="18" charset="0"/>
              </a:rPr>
              <a:t>条相互交叉的边，即为边集</a:t>
            </a:r>
            <a:r>
              <a:rPr lang="en-US" altLang="zh-CN" sz="3000" dirty="0" smtClean="0">
                <a:latin typeface="Times New Roman" pitchFamily="18" charset="0"/>
                <a:cs typeface="Times New Roman" pitchFamily="18" charset="0"/>
              </a:rPr>
              <a:t>{(</a:t>
            </a:r>
            <a:r>
              <a:rPr lang="en-US" altLang="zh-CN" sz="3000" i="1" dirty="0" smtClean="0">
                <a:latin typeface="Times New Roman" pitchFamily="18" charset="0"/>
                <a:cs typeface="Times New Roman" pitchFamily="18" charset="0"/>
              </a:rPr>
              <a:t>i</a:t>
            </a:r>
            <a:r>
              <a:rPr lang="en-US" altLang="zh-CN" sz="3000" baseline="-25000" dirty="0" smtClean="0">
                <a:latin typeface="Times New Roman" pitchFamily="18" charset="0"/>
                <a:cs typeface="Times New Roman" pitchFamily="18" charset="0"/>
              </a:rPr>
              <a:t>1</a:t>
            </a:r>
            <a:r>
              <a:rPr lang="en-US" altLang="zh-CN" sz="3000" dirty="0" smtClean="0">
                <a:latin typeface="Times New Roman" pitchFamily="18" charset="0"/>
                <a:cs typeface="Times New Roman" pitchFamily="18" charset="0"/>
              </a:rPr>
              <a:t>, </a:t>
            </a:r>
            <a:r>
              <a:rPr lang="en-US" altLang="zh-CN" sz="3000" i="1" dirty="0" smtClean="0">
                <a:latin typeface="Times New Roman" pitchFamily="18" charset="0"/>
                <a:cs typeface="Times New Roman" pitchFamily="18" charset="0"/>
              </a:rPr>
              <a:t>j</a:t>
            </a:r>
            <a:r>
              <a:rPr lang="en-US" altLang="zh-CN" sz="3000" baseline="-25000" dirty="0" smtClean="0">
                <a:latin typeface="Times New Roman" pitchFamily="18" charset="0"/>
                <a:cs typeface="Times New Roman" pitchFamily="18" charset="0"/>
              </a:rPr>
              <a:t>1</a:t>
            </a:r>
            <a:r>
              <a:rPr lang="en-US" altLang="zh-CN" sz="3000" dirty="0" smtClean="0">
                <a:latin typeface="Times New Roman" pitchFamily="18" charset="0"/>
                <a:cs typeface="Times New Roman" pitchFamily="18" charset="0"/>
              </a:rPr>
              <a:t>), (</a:t>
            </a:r>
            <a:r>
              <a:rPr lang="en-US" altLang="zh-CN" sz="3000" i="1" dirty="0" smtClean="0">
                <a:latin typeface="Times New Roman" pitchFamily="18" charset="0"/>
                <a:cs typeface="Times New Roman" pitchFamily="18" charset="0"/>
              </a:rPr>
              <a:t>i</a:t>
            </a:r>
            <a:r>
              <a:rPr lang="en-US" altLang="zh-CN" sz="3000" baseline="-25000" dirty="0" smtClean="0">
                <a:latin typeface="Times New Roman" pitchFamily="18" charset="0"/>
                <a:cs typeface="Times New Roman" pitchFamily="18" charset="0"/>
              </a:rPr>
              <a:t>2</a:t>
            </a:r>
            <a:r>
              <a:rPr lang="en-US" altLang="zh-CN" sz="3000" dirty="0" smtClean="0">
                <a:latin typeface="Times New Roman" pitchFamily="18" charset="0"/>
                <a:cs typeface="Times New Roman" pitchFamily="18" charset="0"/>
              </a:rPr>
              <a:t>, </a:t>
            </a:r>
            <a:r>
              <a:rPr lang="en-US" altLang="zh-CN" sz="3000" i="1" dirty="0" smtClean="0">
                <a:latin typeface="Times New Roman" pitchFamily="18" charset="0"/>
                <a:cs typeface="Times New Roman" pitchFamily="18" charset="0"/>
              </a:rPr>
              <a:t>j</a:t>
            </a:r>
            <a:r>
              <a:rPr lang="en-US" altLang="zh-CN" sz="3000" baseline="-25000" dirty="0" smtClean="0">
                <a:latin typeface="Times New Roman" pitchFamily="18" charset="0"/>
                <a:cs typeface="Times New Roman" pitchFamily="18" charset="0"/>
              </a:rPr>
              <a:t>2</a:t>
            </a:r>
            <a:r>
              <a:rPr lang="en-US" altLang="zh-CN" sz="3000" dirty="0" smtClean="0">
                <a:latin typeface="Times New Roman" pitchFamily="18" charset="0"/>
                <a:cs typeface="Times New Roman" pitchFamily="18" charset="0"/>
              </a:rPr>
              <a:t>), …, (</a:t>
            </a:r>
            <a:r>
              <a:rPr lang="en-US" altLang="zh-CN" sz="3000" i="1" dirty="0" err="1" smtClean="0">
                <a:latin typeface="Times New Roman" pitchFamily="18" charset="0"/>
                <a:cs typeface="Times New Roman" pitchFamily="18" charset="0"/>
              </a:rPr>
              <a:t>i</a:t>
            </a:r>
            <a:r>
              <a:rPr lang="en-US" altLang="zh-CN" sz="3000" i="1" baseline="-25000" dirty="0" err="1" smtClean="0">
                <a:latin typeface="Times New Roman" pitchFamily="18" charset="0"/>
                <a:cs typeface="Times New Roman" pitchFamily="18" charset="0"/>
              </a:rPr>
              <a:t>k</a:t>
            </a:r>
            <a:r>
              <a:rPr lang="en-US" altLang="zh-CN" sz="3000" i="1" dirty="0" smtClean="0">
                <a:latin typeface="Times New Roman" pitchFamily="18" charset="0"/>
                <a:cs typeface="Times New Roman" pitchFamily="18" charset="0"/>
              </a:rPr>
              <a:t>, </a:t>
            </a:r>
            <a:r>
              <a:rPr lang="en-US" altLang="zh-CN" sz="3000" i="1" dirty="0" err="1" smtClean="0">
                <a:latin typeface="Times New Roman" pitchFamily="18" charset="0"/>
                <a:cs typeface="Times New Roman" pitchFamily="18" charset="0"/>
              </a:rPr>
              <a:t>j</a:t>
            </a:r>
            <a:r>
              <a:rPr lang="en-US" altLang="zh-CN" sz="3000" i="1" baseline="-25000" dirty="0" err="1" smtClean="0">
                <a:latin typeface="Times New Roman" pitchFamily="18" charset="0"/>
                <a:cs typeface="Times New Roman" pitchFamily="18" charset="0"/>
              </a:rPr>
              <a:t>k</a:t>
            </a:r>
            <a:r>
              <a:rPr lang="en-US" altLang="zh-CN" sz="3000" dirty="0" smtClean="0">
                <a:latin typeface="Times New Roman" pitchFamily="18" charset="0"/>
                <a:cs typeface="Times New Roman" pitchFamily="18" charset="0"/>
              </a:rPr>
              <a:t>)}</a:t>
            </a:r>
            <a:r>
              <a:rPr lang="zh-CN" altLang="en-US" sz="3000" dirty="0" smtClean="0">
                <a:latin typeface="Times New Roman" pitchFamily="18" charset="0"/>
                <a:cs typeface="Times New Roman" pitchFamily="18" charset="0"/>
              </a:rPr>
              <a:t>满足 </a:t>
            </a:r>
            <a:r>
              <a:rPr lang="en-US" altLang="zh-CN" sz="3000" b="1" i="1" dirty="0" smtClean="0">
                <a:solidFill>
                  <a:srgbClr val="C00000"/>
                </a:solidFill>
                <a:latin typeface="Times New Roman" pitchFamily="18" charset="0"/>
                <a:cs typeface="Times New Roman" pitchFamily="18" charset="0"/>
              </a:rPr>
              <a:t>i</a:t>
            </a:r>
            <a:r>
              <a:rPr lang="en-US" altLang="zh-CN" sz="3000" b="1" baseline="-25000" dirty="0" smtClean="0">
                <a:solidFill>
                  <a:srgbClr val="C00000"/>
                </a:solidFill>
                <a:latin typeface="Times New Roman" pitchFamily="18" charset="0"/>
                <a:cs typeface="Times New Roman" pitchFamily="18" charset="0"/>
              </a:rPr>
              <a:t>1</a:t>
            </a:r>
            <a:r>
              <a:rPr lang="en-US" altLang="zh-CN" sz="3000" b="1" dirty="0" smtClean="0">
                <a:solidFill>
                  <a:srgbClr val="C00000"/>
                </a:solidFill>
                <a:latin typeface="Times New Roman" pitchFamily="18" charset="0"/>
                <a:cs typeface="Times New Roman" pitchFamily="18" charset="0"/>
              </a:rPr>
              <a:t>&lt; </a:t>
            </a:r>
            <a:r>
              <a:rPr lang="en-US" altLang="zh-CN" sz="3000" b="1" i="1" dirty="0" smtClean="0">
                <a:solidFill>
                  <a:srgbClr val="C00000"/>
                </a:solidFill>
                <a:latin typeface="Times New Roman" pitchFamily="18" charset="0"/>
                <a:cs typeface="Times New Roman" pitchFamily="18" charset="0"/>
              </a:rPr>
              <a:t>i</a:t>
            </a:r>
            <a:r>
              <a:rPr lang="en-US" altLang="zh-CN" sz="3000" b="1" baseline="-25000" dirty="0" smtClean="0">
                <a:solidFill>
                  <a:srgbClr val="C00000"/>
                </a:solidFill>
                <a:latin typeface="Times New Roman" pitchFamily="18" charset="0"/>
                <a:cs typeface="Times New Roman" pitchFamily="18" charset="0"/>
              </a:rPr>
              <a:t>2</a:t>
            </a:r>
            <a:r>
              <a:rPr lang="en-US" altLang="zh-CN" sz="3000" b="1" dirty="0" smtClean="0">
                <a:solidFill>
                  <a:srgbClr val="C00000"/>
                </a:solidFill>
                <a:latin typeface="Times New Roman" pitchFamily="18" charset="0"/>
                <a:cs typeface="Times New Roman" pitchFamily="18" charset="0"/>
              </a:rPr>
              <a:t>&lt; … &lt; </a:t>
            </a:r>
            <a:r>
              <a:rPr lang="en-US" altLang="zh-CN" sz="3000" b="1" i="1" dirty="0" err="1" smtClean="0">
                <a:solidFill>
                  <a:srgbClr val="C00000"/>
                </a:solidFill>
                <a:latin typeface="Times New Roman" pitchFamily="18" charset="0"/>
                <a:cs typeface="Times New Roman" pitchFamily="18" charset="0"/>
              </a:rPr>
              <a:t>i</a:t>
            </a:r>
            <a:r>
              <a:rPr lang="en-US" altLang="zh-CN" sz="3000" b="1" i="1" baseline="-25000" dirty="0" err="1" smtClean="0">
                <a:solidFill>
                  <a:srgbClr val="C00000"/>
                </a:solidFill>
                <a:latin typeface="Times New Roman" pitchFamily="18" charset="0"/>
                <a:cs typeface="Times New Roman" pitchFamily="18" charset="0"/>
              </a:rPr>
              <a:t>k</a:t>
            </a:r>
            <a:r>
              <a:rPr lang="en-US" altLang="zh-CN" sz="3000" b="1" i="1" baseline="-25000" dirty="0" smtClean="0">
                <a:solidFill>
                  <a:srgbClr val="C00000"/>
                </a:solidFill>
                <a:latin typeface="Times New Roman" pitchFamily="18" charset="0"/>
                <a:cs typeface="Times New Roman" pitchFamily="18" charset="0"/>
              </a:rPr>
              <a:t> </a:t>
            </a:r>
            <a:r>
              <a:rPr lang="en-US" altLang="zh-CN" sz="3000" b="1" dirty="0" smtClean="0">
                <a:solidFill>
                  <a:srgbClr val="C00000"/>
                </a:solidFill>
                <a:latin typeface="Times New Roman" pitchFamily="18" charset="0"/>
                <a:cs typeface="Times New Roman" pitchFamily="18" charset="0"/>
              </a:rPr>
              <a:t>&lt; </a:t>
            </a:r>
            <a:r>
              <a:rPr lang="en-US" altLang="zh-CN" sz="3000" b="1" i="1" dirty="0" smtClean="0">
                <a:solidFill>
                  <a:srgbClr val="C00000"/>
                </a:solidFill>
                <a:latin typeface="Times New Roman" pitchFamily="18" charset="0"/>
                <a:cs typeface="Times New Roman" pitchFamily="18" charset="0"/>
              </a:rPr>
              <a:t>j</a:t>
            </a:r>
            <a:r>
              <a:rPr lang="en-US" altLang="zh-CN" sz="3000" b="1" baseline="-25000" dirty="0" smtClean="0">
                <a:solidFill>
                  <a:srgbClr val="C00000"/>
                </a:solidFill>
                <a:latin typeface="Times New Roman" pitchFamily="18" charset="0"/>
                <a:cs typeface="Times New Roman" pitchFamily="18" charset="0"/>
              </a:rPr>
              <a:t>1 </a:t>
            </a:r>
            <a:r>
              <a:rPr lang="en-US" altLang="zh-CN" sz="3000" b="1" dirty="0" smtClean="0">
                <a:solidFill>
                  <a:srgbClr val="C00000"/>
                </a:solidFill>
                <a:latin typeface="Times New Roman" pitchFamily="18" charset="0"/>
                <a:cs typeface="Times New Roman" pitchFamily="18" charset="0"/>
              </a:rPr>
              <a:t>&lt; </a:t>
            </a:r>
            <a:r>
              <a:rPr lang="en-US" altLang="zh-CN" sz="3000" b="1" i="1" dirty="0" smtClean="0">
                <a:solidFill>
                  <a:srgbClr val="C00000"/>
                </a:solidFill>
                <a:latin typeface="Times New Roman" pitchFamily="18" charset="0"/>
                <a:cs typeface="Times New Roman" pitchFamily="18" charset="0"/>
              </a:rPr>
              <a:t>j</a:t>
            </a:r>
            <a:r>
              <a:rPr lang="en-US" altLang="zh-CN" sz="3000" b="1" baseline="-25000" dirty="0" smtClean="0">
                <a:solidFill>
                  <a:srgbClr val="C00000"/>
                </a:solidFill>
                <a:latin typeface="Times New Roman" pitchFamily="18" charset="0"/>
                <a:cs typeface="Times New Roman" pitchFamily="18" charset="0"/>
              </a:rPr>
              <a:t>2 </a:t>
            </a:r>
            <a:r>
              <a:rPr lang="en-US" altLang="zh-CN" sz="3000" b="1" dirty="0" smtClean="0">
                <a:solidFill>
                  <a:srgbClr val="C00000"/>
                </a:solidFill>
                <a:latin typeface="Times New Roman" pitchFamily="18" charset="0"/>
                <a:cs typeface="Times New Roman" pitchFamily="18" charset="0"/>
              </a:rPr>
              <a:t>&lt; … &lt; </a:t>
            </a:r>
            <a:r>
              <a:rPr lang="en-US" altLang="zh-CN" sz="3000" b="1" i="1" dirty="0" err="1" smtClean="0">
                <a:solidFill>
                  <a:srgbClr val="C00000"/>
                </a:solidFill>
                <a:latin typeface="Times New Roman" pitchFamily="18" charset="0"/>
                <a:cs typeface="Times New Roman" pitchFamily="18" charset="0"/>
              </a:rPr>
              <a:t>j</a:t>
            </a:r>
            <a:r>
              <a:rPr lang="en-US" altLang="zh-CN" sz="3000" b="1" i="1" baseline="-25000" dirty="0" err="1" smtClean="0">
                <a:solidFill>
                  <a:srgbClr val="C00000"/>
                </a:solidFill>
                <a:latin typeface="Times New Roman" pitchFamily="18" charset="0"/>
                <a:cs typeface="Times New Roman" pitchFamily="18" charset="0"/>
              </a:rPr>
              <a:t>k</a:t>
            </a:r>
            <a:r>
              <a:rPr lang="zh-CN" altLang="en-US" sz="3000" dirty="0" smtClean="0">
                <a:latin typeface="Times New Roman" pitchFamily="18" charset="0"/>
                <a:cs typeface="Times New Roman" pitchFamily="18" charset="0"/>
              </a:rPr>
              <a:t>。一个划分包含的所有</a:t>
            </a:r>
            <a:r>
              <a:rPr lang="en-US" altLang="zh-CN" sz="3000" i="1" dirty="0" smtClean="0">
                <a:latin typeface="Times New Roman" pitchFamily="18" charset="0"/>
                <a:cs typeface="Times New Roman" pitchFamily="18" charset="0"/>
              </a:rPr>
              <a:t>k</a:t>
            </a:r>
            <a:r>
              <a:rPr lang="zh-CN" altLang="en-US" sz="3000" dirty="0" smtClean="0">
                <a:latin typeface="Times New Roman" pitchFamily="18" charset="0"/>
                <a:cs typeface="Times New Roman" pitchFamily="18" charset="0"/>
              </a:rPr>
              <a:t>交叉中最大的</a:t>
            </a:r>
            <a:r>
              <a:rPr lang="en-US" altLang="zh-CN" sz="3000" i="1" dirty="0" smtClean="0">
                <a:latin typeface="Times New Roman" pitchFamily="18" charset="0"/>
                <a:cs typeface="Times New Roman" pitchFamily="18" charset="0"/>
              </a:rPr>
              <a:t>k</a:t>
            </a:r>
            <a:r>
              <a:rPr lang="zh-CN" altLang="en-US" sz="3000" dirty="0" smtClean="0">
                <a:latin typeface="Times New Roman" pitchFamily="18" charset="0"/>
                <a:cs typeface="Times New Roman" pitchFamily="18" charset="0"/>
              </a:rPr>
              <a:t>称为</a:t>
            </a:r>
            <a:r>
              <a:rPr lang="zh-CN" altLang="en-US" sz="3000" b="1" dirty="0" smtClean="0">
                <a:solidFill>
                  <a:srgbClr val="002060"/>
                </a:solidFill>
                <a:latin typeface="Times New Roman" pitchFamily="18" charset="0"/>
                <a:cs typeface="Times New Roman" pitchFamily="18" charset="0"/>
              </a:rPr>
              <a:t>交叉数</a:t>
            </a:r>
            <a:r>
              <a:rPr lang="en-US" altLang="zh-CN" sz="3000" dirty="0" smtClean="0">
                <a:latin typeface="Times New Roman" pitchFamily="18" charset="0"/>
                <a:cs typeface="Times New Roman" pitchFamily="18" charset="0"/>
              </a:rPr>
              <a:t>(crossing number)</a:t>
            </a:r>
            <a:r>
              <a:rPr lang="zh-CN" altLang="en-US" sz="3000" dirty="0" smtClean="0">
                <a:latin typeface="Times New Roman" pitchFamily="18" charset="0"/>
                <a:cs typeface="Times New Roman" pitchFamily="18" charset="0"/>
              </a:rPr>
              <a:t>。</a:t>
            </a:r>
            <a:endParaRPr lang="en-US" altLang="zh-CN" sz="3000" dirty="0" smtClean="0">
              <a:latin typeface="Times New Roman" pitchFamily="18" charset="0"/>
              <a:cs typeface="Times New Roman" pitchFamily="18" charset="0"/>
            </a:endParaRPr>
          </a:p>
          <a:p>
            <a:pPr>
              <a:lnSpc>
                <a:spcPct val="110000"/>
              </a:lnSpc>
            </a:pPr>
            <a:endParaRPr lang="en-US" altLang="zh-CN" sz="3000" dirty="0" smtClean="0">
              <a:latin typeface="Times New Roman" pitchFamily="18" charset="0"/>
              <a:cs typeface="Times New Roman" pitchFamily="18" charset="0"/>
            </a:endParaRPr>
          </a:p>
          <a:p>
            <a:pPr>
              <a:lnSpc>
                <a:spcPct val="110000"/>
              </a:lnSpc>
            </a:pPr>
            <a:r>
              <a:rPr lang="zh-CN" altLang="en-US" sz="3000" dirty="0" smtClean="0">
                <a:latin typeface="Times New Roman" pitchFamily="18" charset="0"/>
                <a:cs typeface="Times New Roman" pitchFamily="18" charset="0"/>
              </a:rPr>
              <a:t>相应地，</a:t>
            </a:r>
            <a:r>
              <a:rPr lang="en-US" altLang="zh-CN" sz="3000" b="1" i="1" dirty="0" smtClean="0">
                <a:solidFill>
                  <a:srgbClr val="002060"/>
                </a:solidFill>
                <a:latin typeface="Times New Roman" pitchFamily="18" charset="0"/>
                <a:cs typeface="Times New Roman" pitchFamily="18" charset="0"/>
              </a:rPr>
              <a:t>k</a:t>
            </a:r>
            <a:r>
              <a:rPr lang="zh-CN" altLang="en-US" sz="3000" b="1" dirty="0" smtClean="0">
                <a:solidFill>
                  <a:srgbClr val="002060"/>
                </a:solidFill>
                <a:latin typeface="Times New Roman" pitchFamily="18" charset="0"/>
                <a:cs typeface="Times New Roman" pitchFamily="18" charset="0"/>
              </a:rPr>
              <a:t>嵌套</a:t>
            </a:r>
            <a:r>
              <a:rPr lang="en-US" altLang="zh-CN" sz="3000" b="1" dirty="0" smtClean="0">
                <a:solidFill>
                  <a:srgbClr val="002060"/>
                </a:solidFill>
                <a:latin typeface="Times New Roman" pitchFamily="18" charset="0"/>
                <a:cs typeface="Times New Roman" pitchFamily="18" charset="0"/>
              </a:rPr>
              <a:t>(</a:t>
            </a:r>
            <a:r>
              <a:rPr lang="en-US" altLang="zh-CN" sz="3000" b="1" i="1" dirty="0" smtClean="0">
                <a:solidFill>
                  <a:srgbClr val="002060"/>
                </a:solidFill>
                <a:latin typeface="Times New Roman" pitchFamily="18" charset="0"/>
                <a:cs typeface="Times New Roman" pitchFamily="18" charset="0"/>
              </a:rPr>
              <a:t>k</a:t>
            </a:r>
            <a:r>
              <a:rPr lang="en-US" altLang="zh-CN" sz="3000" b="1" dirty="0" smtClean="0">
                <a:solidFill>
                  <a:srgbClr val="002060"/>
                </a:solidFill>
                <a:latin typeface="Times New Roman" pitchFamily="18" charset="0"/>
                <a:cs typeface="Times New Roman" pitchFamily="18" charset="0"/>
              </a:rPr>
              <a:t>-nesting)</a:t>
            </a:r>
            <a:r>
              <a:rPr lang="zh-CN" altLang="en-US" sz="3000" b="1" dirty="0" smtClean="0">
                <a:solidFill>
                  <a:srgbClr val="002060"/>
                </a:solidFill>
                <a:latin typeface="Times New Roman" pitchFamily="18" charset="0"/>
                <a:cs typeface="Times New Roman" pitchFamily="18" charset="0"/>
              </a:rPr>
              <a:t> </a:t>
            </a:r>
            <a:r>
              <a:rPr lang="zh-CN" altLang="en-US" sz="3000" dirty="0" smtClean="0">
                <a:latin typeface="Times New Roman" pitchFamily="18" charset="0"/>
                <a:cs typeface="Times New Roman" pitchFamily="18" charset="0"/>
              </a:rPr>
              <a:t>为</a:t>
            </a:r>
            <a:r>
              <a:rPr lang="en-US" altLang="zh-CN" sz="3000" i="1" dirty="0" smtClean="0">
                <a:latin typeface="Times New Roman" pitchFamily="18" charset="0"/>
                <a:cs typeface="Times New Roman" pitchFamily="18" charset="0"/>
              </a:rPr>
              <a:t>k</a:t>
            </a:r>
            <a:r>
              <a:rPr lang="zh-CN" altLang="en-US" sz="3000" dirty="0" smtClean="0">
                <a:latin typeface="Times New Roman" pitchFamily="18" charset="0"/>
                <a:cs typeface="Times New Roman" pitchFamily="18" charset="0"/>
              </a:rPr>
              <a:t>条相互嵌套的边，满足 </a:t>
            </a:r>
            <a:r>
              <a:rPr lang="en-US" altLang="zh-CN" sz="3000" b="1" i="1" dirty="0" smtClean="0">
                <a:solidFill>
                  <a:srgbClr val="002060"/>
                </a:solidFill>
                <a:latin typeface="Times New Roman" pitchFamily="18" charset="0"/>
                <a:cs typeface="Times New Roman" pitchFamily="18" charset="0"/>
              </a:rPr>
              <a:t>i</a:t>
            </a:r>
            <a:r>
              <a:rPr lang="en-US" altLang="zh-CN" sz="3000" b="1" baseline="-25000" dirty="0" smtClean="0">
                <a:solidFill>
                  <a:srgbClr val="002060"/>
                </a:solidFill>
                <a:latin typeface="Times New Roman" pitchFamily="18" charset="0"/>
                <a:cs typeface="Times New Roman" pitchFamily="18" charset="0"/>
              </a:rPr>
              <a:t>1</a:t>
            </a:r>
            <a:r>
              <a:rPr lang="en-US" altLang="zh-CN" sz="3000" b="1" dirty="0" smtClean="0">
                <a:solidFill>
                  <a:srgbClr val="002060"/>
                </a:solidFill>
                <a:latin typeface="Times New Roman" pitchFamily="18" charset="0"/>
                <a:cs typeface="Times New Roman" pitchFamily="18" charset="0"/>
              </a:rPr>
              <a:t>&lt; </a:t>
            </a:r>
            <a:r>
              <a:rPr lang="en-US" altLang="zh-CN" sz="3000" b="1" i="1" dirty="0" smtClean="0">
                <a:solidFill>
                  <a:srgbClr val="002060"/>
                </a:solidFill>
                <a:latin typeface="Times New Roman" pitchFamily="18" charset="0"/>
                <a:cs typeface="Times New Roman" pitchFamily="18" charset="0"/>
              </a:rPr>
              <a:t>i</a:t>
            </a:r>
            <a:r>
              <a:rPr lang="en-US" altLang="zh-CN" sz="3000" b="1" baseline="-25000" dirty="0" smtClean="0">
                <a:solidFill>
                  <a:srgbClr val="002060"/>
                </a:solidFill>
                <a:latin typeface="Times New Roman" pitchFamily="18" charset="0"/>
                <a:cs typeface="Times New Roman" pitchFamily="18" charset="0"/>
              </a:rPr>
              <a:t>2 </a:t>
            </a:r>
            <a:r>
              <a:rPr lang="en-US" altLang="zh-CN" sz="3000" b="1" dirty="0" smtClean="0">
                <a:solidFill>
                  <a:srgbClr val="002060"/>
                </a:solidFill>
                <a:latin typeface="Times New Roman" pitchFamily="18" charset="0"/>
                <a:cs typeface="Times New Roman" pitchFamily="18" charset="0"/>
              </a:rPr>
              <a:t>&lt; … &lt; </a:t>
            </a:r>
            <a:r>
              <a:rPr lang="en-US" altLang="zh-CN" sz="3000" b="1" i="1" dirty="0" err="1" smtClean="0">
                <a:solidFill>
                  <a:srgbClr val="002060"/>
                </a:solidFill>
                <a:latin typeface="Times New Roman" pitchFamily="18" charset="0"/>
                <a:cs typeface="Times New Roman" pitchFamily="18" charset="0"/>
              </a:rPr>
              <a:t>i</a:t>
            </a:r>
            <a:r>
              <a:rPr lang="en-US" altLang="zh-CN" sz="3000" b="1" i="1" baseline="-25000" dirty="0" err="1" smtClean="0">
                <a:solidFill>
                  <a:srgbClr val="002060"/>
                </a:solidFill>
                <a:latin typeface="Times New Roman" pitchFamily="18" charset="0"/>
                <a:cs typeface="Times New Roman" pitchFamily="18" charset="0"/>
              </a:rPr>
              <a:t>k</a:t>
            </a:r>
            <a:r>
              <a:rPr lang="en-US" altLang="zh-CN" sz="3000" b="1" i="1" baseline="-25000" dirty="0" smtClean="0">
                <a:solidFill>
                  <a:srgbClr val="002060"/>
                </a:solidFill>
                <a:latin typeface="Times New Roman" pitchFamily="18" charset="0"/>
                <a:cs typeface="Times New Roman" pitchFamily="18" charset="0"/>
              </a:rPr>
              <a:t> </a:t>
            </a:r>
            <a:r>
              <a:rPr lang="en-US" altLang="zh-CN" sz="3000" b="1" dirty="0" smtClean="0">
                <a:solidFill>
                  <a:srgbClr val="002060"/>
                </a:solidFill>
                <a:latin typeface="Times New Roman" pitchFamily="18" charset="0"/>
                <a:cs typeface="Times New Roman" pitchFamily="18" charset="0"/>
              </a:rPr>
              <a:t>&lt;  </a:t>
            </a:r>
            <a:r>
              <a:rPr lang="en-US" altLang="zh-CN" sz="3000" b="1" i="1" dirty="0" err="1" smtClean="0">
                <a:solidFill>
                  <a:srgbClr val="002060"/>
                </a:solidFill>
                <a:latin typeface="Times New Roman" pitchFamily="18" charset="0"/>
                <a:cs typeface="Times New Roman" pitchFamily="18" charset="0"/>
              </a:rPr>
              <a:t>j</a:t>
            </a:r>
            <a:r>
              <a:rPr lang="en-US" altLang="zh-CN" sz="3000" b="1" i="1" baseline="-25000" dirty="0" err="1" smtClean="0">
                <a:solidFill>
                  <a:srgbClr val="002060"/>
                </a:solidFill>
                <a:latin typeface="Times New Roman" pitchFamily="18" charset="0"/>
                <a:cs typeface="Times New Roman" pitchFamily="18" charset="0"/>
              </a:rPr>
              <a:t>k</a:t>
            </a:r>
            <a:r>
              <a:rPr lang="en-US" altLang="zh-CN" sz="3000" b="1" i="1" baseline="-25000" dirty="0" smtClean="0">
                <a:solidFill>
                  <a:srgbClr val="002060"/>
                </a:solidFill>
                <a:latin typeface="Times New Roman" pitchFamily="18" charset="0"/>
                <a:cs typeface="Times New Roman" pitchFamily="18" charset="0"/>
              </a:rPr>
              <a:t> </a:t>
            </a:r>
            <a:r>
              <a:rPr lang="en-US" altLang="zh-CN" sz="3000" b="1" i="1" dirty="0" smtClean="0">
                <a:solidFill>
                  <a:srgbClr val="002060"/>
                </a:solidFill>
                <a:latin typeface="Times New Roman" pitchFamily="18" charset="0"/>
                <a:cs typeface="Times New Roman" pitchFamily="18" charset="0"/>
              </a:rPr>
              <a:t>&lt;j</a:t>
            </a:r>
            <a:r>
              <a:rPr lang="en-US" altLang="zh-CN" sz="3000" b="1" i="1" baseline="-25000" dirty="0" smtClean="0">
                <a:solidFill>
                  <a:srgbClr val="002060"/>
                </a:solidFill>
                <a:latin typeface="Times New Roman" pitchFamily="18" charset="0"/>
                <a:cs typeface="Times New Roman" pitchFamily="18" charset="0"/>
              </a:rPr>
              <a:t>k-</a:t>
            </a:r>
            <a:r>
              <a:rPr lang="en-US" altLang="zh-CN" sz="3000" b="1" baseline="-25000" dirty="0" smtClean="0">
                <a:solidFill>
                  <a:srgbClr val="002060"/>
                </a:solidFill>
                <a:latin typeface="Times New Roman" pitchFamily="18" charset="0"/>
                <a:cs typeface="Times New Roman" pitchFamily="18" charset="0"/>
              </a:rPr>
              <a:t>1</a:t>
            </a:r>
            <a:r>
              <a:rPr lang="en-US" altLang="zh-CN" sz="3000" b="1" i="1" baseline="-25000" dirty="0" smtClean="0">
                <a:solidFill>
                  <a:srgbClr val="002060"/>
                </a:solidFill>
                <a:latin typeface="Times New Roman" pitchFamily="18" charset="0"/>
                <a:cs typeface="Times New Roman" pitchFamily="18" charset="0"/>
              </a:rPr>
              <a:t> </a:t>
            </a:r>
            <a:r>
              <a:rPr lang="en-US" altLang="zh-CN" sz="3000" b="1" i="1" dirty="0" smtClean="0">
                <a:solidFill>
                  <a:srgbClr val="002060"/>
                </a:solidFill>
                <a:latin typeface="Times New Roman" pitchFamily="18" charset="0"/>
                <a:cs typeface="Times New Roman" pitchFamily="18" charset="0"/>
              </a:rPr>
              <a:t>&lt;</a:t>
            </a:r>
            <a:r>
              <a:rPr lang="en-US" altLang="zh-CN" sz="3000" b="1" i="1" baseline="-25000" dirty="0" smtClean="0">
                <a:solidFill>
                  <a:srgbClr val="002060"/>
                </a:solidFill>
                <a:latin typeface="Times New Roman" pitchFamily="18" charset="0"/>
                <a:cs typeface="Times New Roman" pitchFamily="18" charset="0"/>
              </a:rPr>
              <a:t>  </a:t>
            </a:r>
            <a:r>
              <a:rPr lang="en-US" altLang="zh-CN" sz="3000" b="1" i="1" dirty="0" smtClean="0">
                <a:solidFill>
                  <a:srgbClr val="002060"/>
                </a:solidFill>
                <a:latin typeface="Times New Roman" pitchFamily="18" charset="0"/>
                <a:cs typeface="Times New Roman" pitchFamily="18" charset="0"/>
              </a:rPr>
              <a:t>… &lt;j</a:t>
            </a:r>
            <a:r>
              <a:rPr lang="en-US" altLang="zh-CN" sz="3000" b="1" baseline="-25000" dirty="0" smtClean="0">
                <a:solidFill>
                  <a:srgbClr val="002060"/>
                </a:solidFill>
                <a:latin typeface="Times New Roman" pitchFamily="18" charset="0"/>
                <a:cs typeface="Times New Roman" pitchFamily="18" charset="0"/>
              </a:rPr>
              <a:t>1</a:t>
            </a:r>
            <a:r>
              <a:rPr lang="zh-CN" altLang="en-US" sz="3000" b="1" i="1" baseline="-25000" dirty="0" smtClean="0">
                <a:solidFill>
                  <a:schemeClr val="tx1"/>
                </a:solidFill>
                <a:latin typeface="Times New Roman" pitchFamily="18" charset="0"/>
                <a:cs typeface="Times New Roman" pitchFamily="18" charset="0"/>
              </a:rPr>
              <a:t>。</a:t>
            </a:r>
            <a:r>
              <a:rPr lang="zh-CN" altLang="en-US" sz="3000" dirty="0" smtClean="0">
                <a:solidFill>
                  <a:schemeClr val="tx1"/>
                </a:solidFill>
                <a:latin typeface="Times New Roman" pitchFamily="18" charset="0"/>
                <a:cs typeface="Times New Roman" pitchFamily="18" charset="0"/>
              </a:rPr>
              <a:t>一个</a:t>
            </a:r>
            <a:r>
              <a:rPr lang="zh-CN" altLang="en-US" sz="3000" dirty="0" smtClean="0">
                <a:latin typeface="Times New Roman" pitchFamily="18" charset="0"/>
                <a:cs typeface="Times New Roman" pitchFamily="18" charset="0"/>
              </a:rPr>
              <a:t>划分包含的所有</a:t>
            </a:r>
            <a:r>
              <a:rPr lang="en-US" altLang="zh-CN" sz="3000" i="1" dirty="0" smtClean="0">
                <a:latin typeface="Times New Roman" pitchFamily="18" charset="0"/>
                <a:cs typeface="Times New Roman" pitchFamily="18" charset="0"/>
              </a:rPr>
              <a:t>k</a:t>
            </a:r>
            <a:r>
              <a:rPr lang="zh-CN" altLang="en-US" sz="3000" dirty="0" smtClean="0">
                <a:latin typeface="Times New Roman" pitchFamily="18" charset="0"/>
                <a:cs typeface="Times New Roman" pitchFamily="18" charset="0"/>
              </a:rPr>
              <a:t>嵌套中最大的</a:t>
            </a:r>
            <a:r>
              <a:rPr lang="en-US" altLang="zh-CN" sz="3000" i="1" dirty="0" smtClean="0">
                <a:latin typeface="Times New Roman" pitchFamily="18" charset="0"/>
                <a:cs typeface="Times New Roman" pitchFamily="18" charset="0"/>
              </a:rPr>
              <a:t>k</a:t>
            </a:r>
            <a:r>
              <a:rPr lang="zh-CN" altLang="en-US" sz="3000" dirty="0" smtClean="0">
                <a:latin typeface="Times New Roman" pitchFamily="18" charset="0"/>
                <a:cs typeface="Times New Roman" pitchFamily="18" charset="0"/>
              </a:rPr>
              <a:t>称为</a:t>
            </a:r>
            <a:r>
              <a:rPr lang="zh-CN" altLang="en-US" sz="3000" b="1" dirty="0" smtClean="0">
                <a:solidFill>
                  <a:srgbClr val="002060"/>
                </a:solidFill>
                <a:latin typeface="Times New Roman" pitchFamily="18" charset="0"/>
                <a:cs typeface="Times New Roman" pitchFamily="18" charset="0"/>
              </a:rPr>
              <a:t>嵌套数</a:t>
            </a:r>
            <a:r>
              <a:rPr lang="en-US" altLang="zh-CN" sz="3000" dirty="0" smtClean="0">
                <a:latin typeface="Times New Roman" pitchFamily="18" charset="0"/>
                <a:cs typeface="Times New Roman" pitchFamily="18" charset="0"/>
              </a:rPr>
              <a:t>(nesting number)</a:t>
            </a:r>
            <a:r>
              <a:rPr lang="zh-CN" altLang="en-US" sz="3000" dirty="0" smtClean="0">
                <a:latin typeface="Times New Roman" pitchFamily="18" charset="0"/>
                <a:cs typeface="Times New Roman" pitchFamily="18" charset="0"/>
              </a:rPr>
              <a:t>。</a:t>
            </a:r>
            <a:endParaRPr lang="en-US" altLang="zh-CN" sz="3000" b="1" i="1" baseline="-25000" dirty="0" smtClean="0">
              <a:solidFill>
                <a:schemeClr val="tx1"/>
              </a:solidFill>
              <a:latin typeface="Times New Roman" pitchFamily="18" charset="0"/>
              <a:cs typeface="Times New Roman" pitchFamily="18" charset="0"/>
            </a:endParaRPr>
          </a:p>
          <a:p>
            <a:pPr>
              <a:lnSpc>
                <a:spcPct val="110000"/>
              </a:lnSpc>
            </a:pPr>
            <a:endParaRPr lang="en-US" altLang="zh-CN" sz="3000" b="1" i="1" baseline="-25000" dirty="0" smtClean="0">
              <a:solidFill>
                <a:schemeClr val="tx1"/>
              </a:solidFill>
              <a:latin typeface="Times New Roman" pitchFamily="18" charset="0"/>
              <a:cs typeface="Times New Roman" pitchFamily="18" charset="0"/>
            </a:endParaRPr>
          </a:p>
          <a:p>
            <a:pPr>
              <a:lnSpc>
                <a:spcPct val="110000"/>
              </a:lnSpc>
            </a:pPr>
            <a:r>
              <a:rPr lang="zh-CN" altLang="en-US" sz="3000" dirty="0" smtClean="0">
                <a:latin typeface="Times New Roman" pitchFamily="18" charset="0"/>
                <a:cs typeface="Times New Roman" pitchFamily="18" charset="0"/>
              </a:rPr>
              <a:t>特别的，不含交叉的划分称为</a:t>
            </a:r>
            <a:r>
              <a:rPr lang="zh-CN" altLang="en-US" sz="3000" b="1" dirty="0" smtClean="0">
                <a:solidFill>
                  <a:srgbClr val="C00000"/>
                </a:solidFill>
                <a:latin typeface="Times New Roman" pitchFamily="18" charset="0"/>
                <a:cs typeface="Times New Roman" pitchFamily="18" charset="0"/>
              </a:rPr>
              <a:t>无交叉划分</a:t>
            </a:r>
            <a:r>
              <a:rPr lang="en-US" altLang="zh-CN" sz="3000" b="1" dirty="0" smtClean="0">
                <a:solidFill>
                  <a:srgbClr val="002060"/>
                </a:solidFill>
                <a:latin typeface="Times New Roman" pitchFamily="18" charset="0"/>
                <a:cs typeface="Times New Roman" pitchFamily="18" charset="0"/>
              </a:rPr>
              <a:t>(</a:t>
            </a:r>
            <a:r>
              <a:rPr lang="en-US" altLang="zh-CN" sz="3000" b="1" dirty="0" err="1" smtClean="0">
                <a:solidFill>
                  <a:srgbClr val="002060"/>
                </a:solidFill>
                <a:latin typeface="Times New Roman" pitchFamily="18" charset="0"/>
                <a:cs typeface="Times New Roman" pitchFamily="18" charset="0"/>
              </a:rPr>
              <a:t>noncrossing</a:t>
            </a:r>
            <a:r>
              <a:rPr lang="en-US" altLang="zh-CN" sz="3000" b="1" dirty="0" smtClean="0">
                <a:solidFill>
                  <a:srgbClr val="002060"/>
                </a:solidFill>
                <a:latin typeface="Times New Roman" pitchFamily="18" charset="0"/>
                <a:cs typeface="Times New Roman" pitchFamily="18" charset="0"/>
              </a:rPr>
              <a:t> partition)</a:t>
            </a:r>
            <a:r>
              <a:rPr lang="en-US" altLang="zh-CN" sz="3000" dirty="0" smtClean="0">
                <a:solidFill>
                  <a:srgbClr val="002060"/>
                </a:solidFill>
                <a:latin typeface="Times New Roman" pitchFamily="18" charset="0"/>
                <a:cs typeface="Times New Roman" pitchFamily="18" charset="0"/>
              </a:rPr>
              <a:t>; </a:t>
            </a:r>
            <a:r>
              <a:rPr lang="zh-CN" altLang="en-US" sz="3000" dirty="0" smtClean="0">
                <a:latin typeface="Times New Roman" pitchFamily="18" charset="0"/>
                <a:cs typeface="Times New Roman" pitchFamily="18" charset="0"/>
              </a:rPr>
              <a:t>不含嵌套的划分称为</a:t>
            </a:r>
            <a:endParaRPr lang="en-US" altLang="zh-CN" sz="3000" dirty="0" smtClean="0">
              <a:latin typeface="Times New Roman" pitchFamily="18" charset="0"/>
              <a:cs typeface="Times New Roman" pitchFamily="18" charset="0"/>
            </a:endParaRPr>
          </a:p>
          <a:p>
            <a:pPr>
              <a:lnSpc>
                <a:spcPct val="110000"/>
              </a:lnSpc>
              <a:buNone/>
            </a:pPr>
            <a:r>
              <a:rPr lang="en-US" altLang="zh-CN" sz="3000" b="1" dirty="0" smtClean="0">
                <a:solidFill>
                  <a:srgbClr val="C00000"/>
                </a:solidFill>
                <a:latin typeface="Times New Roman" pitchFamily="18" charset="0"/>
                <a:cs typeface="Times New Roman" pitchFamily="18" charset="0"/>
              </a:rPr>
              <a:t>    </a:t>
            </a:r>
            <a:r>
              <a:rPr lang="zh-CN" altLang="en-US" sz="3000" b="1" dirty="0" smtClean="0">
                <a:solidFill>
                  <a:srgbClr val="C00000"/>
                </a:solidFill>
                <a:latin typeface="Times New Roman" pitchFamily="18" charset="0"/>
                <a:cs typeface="Times New Roman" pitchFamily="18" charset="0"/>
              </a:rPr>
              <a:t>无嵌套划分</a:t>
            </a:r>
            <a:r>
              <a:rPr lang="en-US" altLang="zh-CN" sz="3000" b="1" dirty="0" smtClean="0">
                <a:solidFill>
                  <a:srgbClr val="002060"/>
                </a:solidFill>
                <a:latin typeface="Times New Roman" pitchFamily="18" charset="0"/>
                <a:cs typeface="Times New Roman" pitchFamily="18" charset="0"/>
              </a:rPr>
              <a:t>(</a:t>
            </a:r>
            <a:r>
              <a:rPr lang="en-US" altLang="zh-CN" sz="3000" b="1" dirty="0" err="1" smtClean="0">
                <a:solidFill>
                  <a:srgbClr val="002060"/>
                </a:solidFill>
                <a:latin typeface="Times New Roman" pitchFamily="18" charset="0"/>
                <a:cs typeface="Times New Roman" pitchFamily="18" charset="0"/>
              </a:rPr>
              <a:t>nonnesting</a:t>
            </a:r>
            <a:r>
              <a:rPr lang="en-US" altLang="zh-CN" sz="3000" b="1" dirty="0" smtClean="0">
                <a:solidFill>
                  <a:srgbClr val="002060"/>
                </a:solidFill>
                <a:latin typeface="Times New Roman" pitchFamily="18" charset="0"/>
                <a:cs typeface="Times New Roman" pitchFamily="18" charset="0"/>
              </a:rPr>
              <a:t> partition)</a:t>
            </a:r>
            <a:r>
              <a:rPr lang="zh-CN" altLang="en-US" sz="3000" dirty="0" smtClean="0">
                <a:latin typeface="Times New Roman" pitchFamily="18" charset="0"/>
                <a:cs typeface="Times New Roman" pitchFamily="18" charset="0"/>
              </a:rPr>
              <a:t>。</a:t>
            </a:r>
            <a:endParaRPr lang="en-US" altLang="zh-CN" sz="3000" dirty="0" smtClean="0">
              <a:latin typeface="Times New Roman" pitchFamily="18" charset="0"/>
              <a:cs typeface="Times New Roman" pitchFamily="18" charset="0"/>
            </a:endParaRPr>
          </a:p>
          <a:p>
            <a:pPr>
              <a:buNone/>
            </a:pPr>
            <a:endParaRPr lang="en-US" altLang="zh-CN" dirty="0" smtClean="0">
              <a:latin typeface="Times New Roman" pitchFamily="18" charset="0"/>
              <a:cs typeface="Times New Roman" pitchFamily="18" charset="0"/>
            </a:endParaRPr>
          </a:p>
          <a:p>
            <a:pPr>
              <a:buNone/>
            </a:pPr>
            <a:endParaRPr lang="zh-CN" altLang="en-US" dirty="0" smtClean="0">
              <a:latin typeface="Times New Roman" pitchFamily="18" charset="0"/>
              <a:cs typeface="Times New Roman"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571480"/>
            <a:ext cx="9144000" cy="809769"/>
          </a:xfrm>
        </p:spPr>
        <p:txBody>
          <a:bodyPr>
            <a:normAutofit/>
          </a:bodyPr>
          <a:lstStyle/>
          <a:p>
            <a:pPr algn="ctr"/>
            <a:r>
              <a:rPr lang="zh-CN" altLang="en-US" sz="4400" b="1" dirty="0" smtClean="0">
                <a:solidFill>
                  <a:schemeClr val="tx2"/>
                </a:solidFill>
                <a:latin typeface="宋体" panose="02010600030101010101" pitchFamily="2" charset="-122"/>
                <a:ea typeface="宋体" panose="02010600030101010101" pitchFamily="2" charset="-122"/>
              </a:rPr>
              <a:t>交叉与嵌套</a:t>
            </a:r>
            <a:endParaRPr lang="zh-CN" altLang="en-US" sz="44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内容占位符 2"/>
          <p:cNvSpPr>
            <a:spLocks noGrp="1"/>
          </p:cNvSpPr>
          <p:nvPr>
            <p:ph sz="half" idx="1"/>
          </p:nvPr>
        </p:nvSpPr>
        <p:spPr>
          <a:xfrm>
            <a:off x="428596" y="1428736"/>
            <a:ext cx="8001000" cy="4467200"/>
          </a:xfrm>
        </p:spPr>
        <p:txBody>
          <a:bodyPr>
            <a:normAutofit/>
          </a:bodyPr>
          <a:lstStyle/>
          <a:p>
            <a:pPr algn="l">
              <a:lnSpc>
                <a:spcPct val="150000"/>
              </a:lnSpc>
              <a:buFont typeface="Wingdings" panose="05000000000000000000" pitchFamily="2" charset="2"/>
              <a:buChar char="Ø"/>
            </a:pPr>
            <a:r>
              <a:rPr lang="zh-CN" altLang="en-US" sz="2400" dirty="0">
                <a:latin typeface="宋体" panose="02010600030101010101" pitchFamily="2" charset="-122"/>
                <a:ea typeface="宋体" panose="02010600030101010101" pitchFamily="2" charset="-122"/>
              </a:rPr>
              <a:t>下</a:t>
            </a:r>
            <a:r>
              <a:rPr lang="zh-CN" altLang="en-US" sz="2400" dirty="0" smtClean="0">
                <a:latin typeface="宋体" panose="02010600030101010101" pitchFamily="2" charset="-122"/>
                <a:ea typeface="宋体" panose="02010600030101010101" pitchFamily="2" charset="-122"/>
              </a:rPr>
              <a:t>图是</a:t>
            </a:r>
            <a:r>
              <a:rPr lang="en-US" altLang="zh-CN" sz="2400" dirty="0" smtClean="0">
                <a:latin typeface="宋体" panose="02010600030101010101" pitchFamily="2" charset="-122"/>
                <a:ea typeface="宋体" panose="02010600030101010101" pitchFamily="2" charset="-122"/>
              </a:rPr>
              <a:t>[7]</a:t>
            </a:r>
            <a:r>
              <a:rPr lang="zh-CN" altLang="en-US" sz="2400" dirty="0" smtClean="0">
                <a:latin typeface="宋体" panose="02010600030101010101" pitchFamily="2" charset="-122"/>
                <a:ea typeface="宋体" panose="02010600030101010101" pitchFamily="2" charset="-122"/>
              </a:rPr>
              <a:t>的划分</a:t>
            </a:r>
            <a:r>
              <a:rPr lang="en-US" altLang="zh-CN" sz="2400" dirty="0" smtClean="0">
                <a:latin typeface="Times New Roman" panose="02020603050405020304" pitchFamily="18" charset="0"/>
                <a:ea typeface="宋体" panose="02010600030101010101" pitchFamily="2" charset="-122"/>
                <a:cs typeface="Times New Roman" panose="02020603050405020304" pitchFamily="18" charset="0"/>
              </a:rPr>
              <a:t>1457-26-3</a:t>
            </a:r>
            <a:r>
              <a:rPr lang="zh-CN" altLang="en-US" sz="2400" dirty="0" smtClean="0">
                <a:latin typeface="宋体" panose="02010600030101010101" pitchFamily="2" charset="-122"/>
                <a:ea typeface="宋体" panose="02010600030101010101" pitchFamily="2" charset="-122"/>
              </a:rPr>
              <a:t>的线性表示。</a:t>
            </a:r>
            <a:endParaRPr lang="en-US" altLang="zh-CN" sz="2400" dirty="0">
              <a:latin typeface="宋体" panose="02010600030101010101" pitchFamily="2" charset="-122"/>
              <a:ea typeface="宋体" panose="02010600030101010101" pitchFamily="2" charset="-122"/>
            </a:endParaRPr>
          </a:p>
          <a:p>
            <a:pPr algn="l">
              <a:lnSpc>
                <a:spcPct val="150000"/>
              </a:lnSpc>
              <a:buFont typeface="Wingdings" panose="05000000000000000000" pitchFamily="2" charset="2"/>
              <a:buChar char="Ø"/>
            </a:pPr>
            <a:r>
              <a:rPr lang="zh-CN" altLang="en-US" sz="2400" dirty="0" smtClean="0">
                <a:latin typeface="宋体" panose="02010600030101010101" pitchFamily="2" charset="-122"/>
                <a:ea typeface="宋体" panose="02010600030101010101" pitchFamily="2" charset="-122"/>
              </a:rPr>
              <a:t>其中</a:t>
            </a:r>
            <a:r>
              <a:rPr lang="en-US" altLang="zh-CN" sz="2400" dirty="0" smtClean="0">
                <a:latin typeface="宋体" panose="02010600030101010101" pitchFamily="2" charset="-122"/>
                <a:ea typeface="宋体" panose="02010600030101010101" pitchFamily="2" charset="-122"/>
              </a:rPr>
              <a:t>(</a:t>
            </a:r>
            <a:r>
              <a:rPr lang="en-US" altLang="zh-CN" sz="2400" dirty="0" smtClean="0">
                <a:latin typeface="Times New Roman" panose="02020603050405020304" pitchFamily="18" charset="0"/>
                <a:ea typeface="宋体" panose="02010600030101010101" pitchFamily="2" charset="-122"/>
                <a:cs typeface="Times New Roman" panose="02020603050405020304" pitchFamily="18" charset="0"/>
              </a:rPr>
              <a:t>1, 4) </a:t>
            </a:r>
            <a:r>
              <a:rPr lang="zh-CN" altLang="en-US" sz="2400" dirty="0" smtClean="0">
                <a:latin typeface="Times New Roman" panose="02020603050405020304" pitchFamily="18" charset="0"/>
                <a:ea typeface="宋体" panose="02010600030101010101" pitchFamily="2" charset="-122"/>
                <a:cs typeface="Times New Roman" panose="02020603050405020304" pitchFamily="18" charset="0"/>
              </a:rPr>
              <a:t>与</a:t>
            </a:r>
            <a:r>
              <a:rPr lang="en-US" altLang="zh-CN" sz="2400" dirty="0" smtClean="0">
                <a:latin typeface="宋体" panose="02010600030101010101" pitchFamily="2" charset="-122"/>
                <a:ea typeface="宋体" panose="02010600030101010101" pitchFamily="2" charset="-122"/>
              </a:rPr>
              <a:t>(</a:t>
            </a:r>
            <a:r>
              <a:rPr lang="en-US" altLang="zh-CN" sz="2400" dirty="0" smtClean="0">
                <a:latin typeface="Times New Roman" panose="02020603050405020304" pitchFamily="18" charset="0"/>
                <a:ea typeface="宋体" panose="02010600030101010101" pitchFamily="2" charset="-122"/>
                <a:cs typeface="Times New Roman" panose="02020603050405020304" pitchFamily="18" charset="0"/>
              </a:rPr>
              <a:t>2, 6)</a:t>
            </a:r>
            <a:r>
              <a:rPr lang="zh-CN" altLang="en-US" sz="2400" dirty="0" smtClean="0">
                <a:latin typeface="宋体" panose="02010600030101010101" pitchFamily="2" charset="-122"/>
                <a:ea typeface="宋体" panose="02010600030101010101" pitchFamily="2" charset="-122"/>
              </a:rPr>
              <a:t>形成一个</a:t>
            </a:r>
            <a:r>
              <a:rPr lang="zh-CN" altLang="en-US" sz="2400" b="1" dirty="0" smtClean="0">
                <a:solidFill>
                  <a:srgbClr val="002060"/>
                </a:solidFill>
                <a:latin typeface="Times New Roman" panose="02020603050405020304" pitchFamily="18" charset="0"/>
                <a:ea typeface="宋体" panose="02010600030101010101" pitchFamily="2" charset="-122"/>
                <a:cs typeface="Times New Roman" panose="02020603050405020304" pitchFamily="18" charset="0"/>
              </a:rPr>
              <a:t>交叉</a:t>
            </a:r>
            <a:r>
              <a:rPr lang="zh-CN" altLang="en-US" sz="2400" dirty="0" smtClean="0">
                <a:latin typeface="Times New Roman" panose="02020603050405020304" pitchFamily="18" charset="0"/>
                <a:ea typeface="宋体" panose="02010600030101010101" pitchFamily="2" charset="-122"/>
                <a:cs typeface="Times New Roman" panose="02020603050405020304" pitchFamily="18" charset="0"/>
              </a:rPr>
              <a:t>，而</a:t>
            </a:r>
            <a:r>
              <a:rPr lang="en-US" altLang="zh-CN" sz="2400" dirty="0" smtClean="0">
                <a:latin typeface="宋体" panose="02010600030101010101" pitchFamily="2" charset="-122"/>
                <a:ea typeface="宋体" panose="02010600030101010101" pitchFamily="2" charset="-122"/>
              </a:rPr>
              <a:t>(</a:t>
            </a:r>
            <a:r>
              <a:rPr lang="en-US" altLang="zh-CN" sz="2400" dirty="0" smtClean="0">
                <a:latin typeface="Times New Roman" panose="02020603050405020304" pitchFamily="18" charset="0"/>
                <a:ea typeface="宋体" panose="02010600030101010101" pitchFamily="2" charset="-122"/>
                <a:cs typeface="Times New Roman" panose="02020603050405020304" pitchFamily="18" charset="0"/>
              </a:rPr>
              <a:t>2, 6)</a:t>
            </a:r>
            <a:r>
              <a:rPr lang="zh-CN" altLang="en-US" sz="2400" dirty="0" smtClean="0">
                <a:latin typeface="宋体" panose="02010600030101010101" pitchFamily="2" charset="-122"/>
                <a:ea typeface="宋体" panose="02010600030101010101" pitchFamily="2" charset="-122"/>
              </a:rPr>
              <a:t>与</a:t>
            </a:r>
            <a:r>
              <a:rPr lang="en-US" altLang="zh-CN" sz="2400" dirty="0" smtClean="0">
                <a:latin typeface="宋体" panose="02010600030101010101" pitchFamily="2" charset="-122"/>
                <a:ea typeface="宋体" panose="02010600030101010101" pitchFamily="2" charset="-122"/>
              </a:rPr>
              <a:t>(</a:t>
            </a:r>
            <a:r>
              <a:rPr lang="en-US" altLang="zh-CN" sz="2400" dirty="0" smtClean="0">
                <a:latin typeface="Times New Roman" panose="02020603050405020304" pitchFamily="18" charset="0"/>
                <a:ea typeface="宋体" panose="02010600030101010101" pitchFamily="2" charset="-122"/>
                <a:cs typeface="Times New Roman" panose="02020603050405020304" pitchFamily="18" charset="0"/>
              </a:rPr>
              <a:t>4, 5)</a:t>
            </a:r>
            <a:r>
              <a:rPr lang="zh-CN" altLang="en-US" sz="2400" dirty="0" smtClean="0">
                <a:latin typeface="宋体" panose="02010600030101010101" pitchFamily="2" charset="-122"/>
                <a:ea typeface="宋体" panose="02010600030101010101" pitchFamily="2" charset="-122"/>
              </a:rPr>
              <a:t>形成一个</a:t>
            </a:r>
            <a:r>
              <a:rPr lang="zh-CN" altLang="en-US" sz="2400" b="1" dirty="0" smtClean="0">
                <a:solidFill>
                  <a:srgbClr val="002060"/>
                </a:solidFill>
                <a:latin typeface="宋体" panose="02010600030101010101" pitchFamily="2" charset="-122"/>
                <a:ea typeface="宋体" panose="02010600030101010101" pitchFamily="2" charset="-122"/>
              </a:rPr>
              <a:t>嵌套</a:t>
            </a:r>
            <a:r>
              <a:rPr lang="zh-CN" altLang="en-US" sz="2400" dirty="0" smtClean="0">
                <a:latin typeface="Times New Roman" panose="02020603050405020304" pitchFamily="18" charset="0"/>
                <a:ea typeface="宋体" panose="02010600030101010101" pitchFamily="2" charset="-122"/>
                <a:cs typeface="Times New Roman" panose="02020603050405020304" pitchFamily="18" charset="0"/>
              </a:rPr>
              <a:t>，且该划分的</a:t>
            </a:r>
            <a:r>
              <a:rPr lang="zh-CN" altLang="en-US" sz="2400" b="1" dirty="0" smtClean="0">
                <a:solidFill>
                  <a:srgbClr val="002060"/>
                </a:solidFill>
                <a:latin typeface="Times New Roman" panose="02020603050405020304" pitchFamily="18" charset="0"/>
                <a:ea typeface="宋体" panose="02010600030101010101" pitchFamily="2" charset="-122"/>
                <a:cs typeface="Times New Roman" panose="02020603050405020304" pitchFamily="18" charset="0"/>
              </a:rPr>
              <a:t>交叉数和嵌套数均为</a:t>
            </a:r>
            <a:r>
              <a:rPr lang="en-US" altLang="zh-CN" sz="2400" b="1" dirty="0" smtClean="0">
                <a:solidFill>
                  <a:srgbClr val="002060"/>
                </a:solidFill>
                <a:latin typeface="Times New Roman" panose="02020603050405020304" pitchFamily="18" charset="0"/>
                <a:ea typeface="宋体" panose="02010600030101010101" pitchFamily="2" charset="-122"/>
                <a:cs typeface="Times New Roman" panose="02020603050405020304" pitchFamily="18" charset="0"/>
              </a:rPr>
              <a:t>2</a:t>
            </a:r>
            <a:r>
              <a:rPr lang="en-US" altLang="zh-CN" sz="2400" dirty="0" smtClean="0">
                <a:latin typeface="Times New Roman" panose="02020603050405020304" pitchFamily="18" charset="0"/>
                <a:ea typeface="宋体" panose="02010600030101010101" pitchFamily="2" charset="-122"/>
                <a:cs typeface="Times New Roman" panose="02020603050405020304" pitchFamily="18" charset="0"/>
              </a:rPr>
              <a:t>.</a:t>
            </a:r>
          </a:p>
          <a:p>
            <a:pPr algn="l">
              <a:lnSpc>
                <a:spcPct val="150000"/>
              </a:lnSpc>
              <a:buFont typeface="Wingdings" panose="05000000000000000000" pitchFamily="2" charset="2"/>
              <a:buChar char="Ø"/>
            </a:pP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内容占位符 4"/>
          <p:cNvPicPr>
            <a:picLocks noGrp="1" noChangeAspect="1"/>
          </p:cNvPicPr>
          <p:nvPr>
            <p:ph sz="half" idx="2"/>
          </p:nvPr>
        </p:nvPicPr>
        <p:blipFill>
          <a:blip r:embed="rId2" cstate="print">
            <a:lum contrast="-12000"/>
          </a:blip>
          <a:stretch>
            <a:fillRect/>
          </a:stretch>
        </p:blipFill>
        <p:spPr>
          <a:xfrm>
            <a:off x="2071670" y="3500438"/>
            <a:ext cx="4685397" cy="1797720"/>
          </a:xfrm>
        </p:spPr>
      </p:pic>
    </p:spTree>
    <p:extLst>
      <p:ext uri="{BB962C8B-B14F-4D97-AF65-F5344CB8AC3E}">
        <p14:creationId xmlns:p14="http://schemas.microsoft.com/office/powerpoint/2010/main" xmlns="" val="32366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文本框 6"/>
          <p:cNvSpPr txBox="1"/>
          <p:nvPr/>
        </p:nvSpPr>
        <p:spPr>
          <a:xfrm>
            <a:off x="642910" y="1571612"/>
            <a:ext cx="7640835" cy="3785652"/>
          </a:xfrm>
          <a:prstGeom prst="rect">
            <a:avLst/>
          </a:prstGeom>
          <a:noFill/>
        </p:spPr>
        <p:txBody>
          <a:bodyPr wrap="square" rtlCol="0">
            <a:spAutoFit/>
          </a:bodyPr>
          <a:lstStyle/>
          <a:p>
            <a:pPr marL="571500" indent="-571500">
              <a:lnSpc>
                <a:spcPct val="150000"/>
              </a:lnSpc>
              <a:buFont typeface="Wingdings" panose="05000000000000000000" pitchFamily="2" charset="2"/>
              <a:buChar char="Ø"/>
            </a:pPr>
            <a:r>
              <a:rPr lang="zh-CN" altLang="en-US" sz="4000" b="1" kern="0" dirty="0" smtClean="0">
                <a:solidFill>
                  <a:schemeClr val="tx2"/>
                </a:solidFill>
                <a:latin typeface="宋体" panose="02010600030101010101" pitchFamily="2" charset="-122"/>
                <a:ea typeface="宋体" panose="02010600030101010101" pitchFamily="2" charset="-122"/>
              </a:rPr>
              <a:t>集合划分</a:t>
            </a:r>
            <a:endParaRPr lang="en-US" altLang="zh-CN" sz="4000" b="1" kern="0" dirty="0" smtClean="0">
              <a:solidFill>
                <a:schemeClr val="tx2"/>
              </a:solidFill>
              <a:latin typeface="宋体" panose="02010600030101010101" pitchFamily="2" charset="-122"/>
              <a:ea typeface="宋体" panose="02010600030101010101" pitchFamily="2" charset="-122"/>
            </a:endParaRPr>
          </a:p>
          <a:p>
            <a:pPr marL="571500" indent="-571500">
              <a:lnSpc>
                <a:spcPct val="150000"/>
              </a:lnSpc>
              <a:buFont typeface="Wingdings" panose="05000000000000000000" pitchFamily="2" charset="2"/>
              <a:buChar char="Ø"/>
            </a:pPr>
            <a:r>
              <a:rPr lang="zh-CN" altLang="en-US" sz="4000" b="1" kern="0" dirty="0" smtClean="0">
                <a:solidFill>
                  <a:schemeClr val="tx2"/>
                </a:solidFill>
                <a:latin typeface="宋体" panose="02010600030101010101" pitchFamily="2" charset="-122"/>
                <a:ea typeface="宋体" panose="02010600030101010101" pitchFamily="2" charset="-122"/>
              </a:rPr>
              <a:t>稳定匹配问题</a:t>
            </a:r>
            <a:endParaRPr lang="en-US" altLang="zh-CN" sz="4000" b="1" dirty="0" smtClean="0">
              <a:solidFill>
                <a:schemeClr val="tx2"/>
              </a:solidFill>
              <a:latin typeface="宋体" panose="02010600030101010101" pitchFamily="2" charset="-122"/>
              <a:ea typeface="宋体" panose="02010600030101010101" pitchFamily="2" charset="-122"/>
            </a:endParaRPr>
          </a:p>
          <a:p>
            <a:pPr marL="571500" indent="-571500">
              <a:lnSpc>
                <a:spcPct val="150000"/>
              </a:lnSpc>
              <a:buFont typeface="Wingdings" panose="05000000000000000000" pitchFamily="2" charset="2"/>
              <a:buChar char="Ø"/>
            </a:pPr>
            <a:r>
              <a:rPr lang="en-US" altLang="zh-CN" sz="4000" b="1" dirty="0" smtClean="0">
                <a:solidFill>
                  <a:schemeClr val="tx2"/>
                </a:solidFill>
                <a:latin typeface="Times New Roman" pitchFamily="18" charset="0"/>
                <a:ea typeface="宋体" panose="02010600030101010101" pitchFamily="2" charset="-122"/>
                <a:cs typeface="Times New Roman" pitchFamily="18" charset="0"/>
              </a:rPr>
              <a:t>RSK</a:t>
            </a:r>
            <a:r>
              <a:rPr lang="zh-CN" altLang="en-US" sz="4000" b="1" dirty="0" smtClean="0">
                <a:solidFill>
                  <a:schemeClr val="tx2"/>
                </a:solidFill>
                <a:latin typeface="Times New Roman" pitchFamily="18" charset="0"/>
                <a:ea typeface="宋体" panose="02010600030101010101" pitchFamily="2" charset="-122"/>
                <a:cs typeface="Times New Roman" pitchFamily="18" charset="0"/>
              </a:rPr>
              <a:t>算法</a:t>
            </a:r>
            <a:endParaRPr lang="en-US" altLang="zh-CN" sz="4000" b="1" dirty="0" smtClean="0">
              <a:solidFill>
                <a:schemeClr val="tx2"/>
              </a:solidFill>
              <a:latin typeface="Times New Roman" pitchFamily="18" charset="0"/>
              <a:ea typeface="宋体" panose="02010600030101010101" pitchFamily="2" charset="-122"/>
              <a:cs typeface="Times New Roman" pitchFamily="18" charset="0"/>
            </a:endParaRPr>
          </a:p>
          <a:p>
            <a:pPr marL="571500" indent="-571500">
              <a:lnSpc>
                <a:spcPct val="150000"/>
              </a:lnSpc>
              <a:buFont typeface="Wingdings" panose="05000000000000000000" pitchFamily="2" charset="2"/>
              <a:buChar char="Ø"/>
            </a:pPr>
            <a:r>
              <a:rPr lang="zh-CN" altLang="en-US" sz="4000" b="1" dirty="0" smtClean="0">
                <a:solidFill>
                  <a:schemeClr val="tx2"/>
                </a:solidFill>
                <a:latin typeface="宋体" panose="02010600030101010101" pitchFamily="2" charset="-122"/>
                <a:ea typeface="宋体" panose="02010600030101010101" pitchFamily="2" charset="-122"/>
              </a:rPr>
              <a:t>计算生物学</a:t>
            </a:r>
            <a:endParaRPr lang="en-US" altLang="zh-CN" sz="4000" b="1" dirty="0" smtClean="0">
              <a:solidFill>
                <a:schemeClr val="tx2"/>
              </a:solidFill>
              <a:latin typeface="宋体" panose="02010600030101010101" pitchFamily="2" charset="-122"/>
              <a:ea typeface="宋体" panose="02010600030101010101" pitchFamily="2" charset="-122"/>
            </a:endParaRPr>
          </a:p>
        </p:txBody>
      </p:sp>
      <p:sp>
        <p:nvSpPr>
          <p:cNvPr id="8" name="文本框 7"/>
          <p:cNvSpPr txBox="1"/>
          <p:nvPr/>
        </p:nvSpPr>
        <p:spPr>
          <a:xfrm>
            <a:off x="0" y="260648"/>
            <a:ext cx="9144000" cy="830997"/>
          </a:xfrm>
          <a:prstGeom prst="rect">
            <a:avLst/>
          </a:prstGeom>
          <a:noFill/>
        </p:spPr>
        <p:txBody>
          <a:bodyPr wrap="square" rtlCol="0">
            <a:spAutoFit/>
          </a:bodyPr>
          <a:lstStyle/>
          <a:p>
            <a:r>
              <a:rPr lang="zh-CN" altLang="en-US" sz="4800" b="1" dirty="0" smtClean="0">
                <a:solidFill>
                  <a:schemeClr val="tx2"/>
                </a:solidFill>
                <a:latin typeface="宋体" panose="02010600030101010101" pitchFamily="2" charset="-122"/>
                <a:ea typeface="宋体" panose="02010600030101010101" pitchFamily="2" charset="-122"/>
              </a:rPr>
              <a:t>  提纲</a:t>
            </a:r>
            <a:endParaRPr lang="zh-CN" altLang="en-US" sz="4800" b="1" dirty="0">
              <a:solidFill>
                <a:schemeClr val="tx2"/>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xmlns="" val="25715049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142852"/>
            <a:ext cx="8229600" cy="1143000"/>
          </a:xfrm>
        </p:spPr>
        <p:txBody>
          <a:bodyPr>
            <a:normAutofit/>
          </a:bodyPr>
          <a:lstStyle/>
          <a:p>
            <a:pPr algn="ctr"/>
            <a:r>
              <a:rPr lang="zh-CN" altLang="en-US" sz="4400" b="1" dirty="0" smtClean="0">
                <a:solidFill>
                  <a:schemeClr val="tx2"/>
                </a:solidFill>
                <a:latin typeface="宋体" panose="02010600030101010101" pitchFamily="2" charset="-122"/>
                <a:ea typeface="宋体" panose="02010600030101010101" pitchFamily="2" charset="-122"/>
              </a:rPr>
              <a:t>交叉与嵌套</a:t>
            </a:r>
          </a:p>
        </p:txBody>
      </p:sp>
      <p:sp>
        <p:nvSpPr>
          <p:cNvPr id="3" name="内容占位符 2"/>
          <p:cNvSpPr>
            <a:spLocks noGrp="1"/>
          </p:cNvSpPr>
          <p:nvPr>
            <p:ph sz="half" idx="1"/>
          </p:nvPr>
        </p:nvSpPr>
        <p:spPr>
          <a:xfrm>
            <a:off x="685800" y="1981200"/>
            <a:ext cx="7958166" cy="4305320"/>
          </a:xfrm>
        </p:spPr>
        <p:txBody>
          <a:bodyPr/>
          <a:lstStyle/>
          <a:p>
            <a:r>
              <a:rPr lang="zh-CN" altLang="en-US" dirty="0" smtClean="0"/>
              <a:t>利用集合</a:t>
            </a:r>
            <a:r>
              <a:rPr lang="en-US" altLang="zh-CN" dirty="0" smtClean="0"/>
              <a:t>[n]</a:t>
            </a:r>
            <a:r>
              <a:rPr lang="zh-CN" altLang="en-US" dirty="0" smtClean="0"/>
              <a:t>的无交叉和无嵌套</a:t>
            </a:r>
            <a:endParaRPr lang="en-US" altLang="zh-CN" dirty="0" smtClean="0"/>
          </a:p>
          <a:p>
            <a:pPr>
              <a:buNone/>
            </a:pPr>
            <a:r>
              <a:rPr lang="zh-CN" altLang="en-US" dirty="0" smtClean="0"/>
              <a:t>     划分与</a:t>
            </a:r>
            <a:r>
              <a:rPr lang="en-US" altLang="zh-CN" dirty="0" err="1" smtClean="0"/>
              <a:t>Dyck</a:t>
            </a:r>
            <a:r>
              <a:rPr lang="zh-CN" altLang="en-US" dirty="0" smtClean="0"/>
              <a:t>路之间的双射，可</a:t>
            </a:r>
            <a:endParaRPr lang="en-US" altLang="zh-CN" dirty="0" smtClean="0"/>
          </a:p>
          <a:p>
            <a:pPr>
              <a:buNone/>
            </a:pPr>
            <a:r>
              <a:rPr lang="en-US" altLang="zh-CN" dirty="0" smtClean="0"/>
              <a:t>     </a:t>
            </a:r>
            <a:r>
              <a:rPr lang="zh-CN" altLang="en-US" dirty="0" smtClean="0"/>
              <a:t>以证明</a:t>
            </a:r>
            <a:r>
              <a:rPr lang="en-US" altLang="zh-CN" dirty="0" smtClean="0"/>
              <a:t>[n]</a:t>
            </a:r>
            <a:r>
              <a:rPr lang="zh-CN" altLang="en-US" dirty="0" smtClean="0"/>
              <a:t>的无交叉和无嵌套划</a:t>
            </a:r>
            <a:endParaRPr lang="en-US" altLang="zh-CN" dirty="0" smtClean="0"/>
          </a:p>
          <a:p>
            <a:pPr>
              <a:buNone/>
            </a:pPr>
            <a:r>
              <a:rPr lang="en-US" altLang="zh-CN" dirty="0" smtClean="0"/>
              <a:t>    </a:t>
            </a:r>
            <a:r>
              <a:rPr lang="zh-CN" altLang="en-US" dirty="0" smtClean="0"/>
              <a:t>分的个数为著名的</a:t>
            </a:r>
            <a:r>
              <a:rPr lang="en-US" altLang="zh-CN" b="1" dirty="0" smtClean="0">
                <a:solidFill>
                  <a:srgbClr val="C00000"/>
                </a:solidFill>
              </a:rPr>
              <a:t>Catalan</a:t>
            </a:r>
            <a:r>
              <a:rPr lang="zh-CN" altLang="en-US" b="1" dirty="0" smtClean="0">
                <a:solidFill>
                  <a:srgbClr val="C00000"/>
                </a:solidFill>
              </a:rPr>
              <a:t>数</a:t>
            </a:r>
            <a:r>
              <a:rPr lang="en-US" altLang="zh-CN" b="1" dirty="0" smtClean="0">
                <a:solidFill>
                  <a:srgbClr val="C00000"/>
                </a:solidFill>
              </a:rPr>
              <a:t/>
            </a:r>
            <a:br>
              <a:rPr lang="en-US" altLang="zh-CN" b="1" dirty="0" smtClean="0">
                <a:solidFill>
                  <a:srgbClr val="C00000"/>
                </a:solidFill>
              </a:rPr>
            </a:br>
            <a:r>
              <a:rPr lang="en-US" altLang="zh-CN" dirty="0" smtClean="0">
                <a:latin typeface="Times New Roman" pitchFamily="18" charset="0"/>
                <a:cs typeface="Times New Roman" pitchFamily="18" charset="0"/>
                <a:sym typeface="Wingdings" pitchFamily="2" charset="2"/>
              </a:rPr>
              <a:t> </a:t>
            </a:r>
            <a:r>
              <a:rPr lang="en-US" altLang="zh-CN" b="1" dirty="0" smtClean="0">
                <a:latin typeface="Times New Roman" pitchFamily="18" charset="0"/>
                <a:cs typeface="Times New Roman" pitchFamily="18" charset="0"/>
                <a:sym typeface="Wingdings" pitchFamily="2" charset="2"/>
                <a:hlinkClick r:id="rId2"/>
              </a:rPr>
              <a:t>(OEIS A000108)</a:t>
            </a:r>
            <a:r>
              <a:rPr lang="zh-CN" altLang="en-US" dirty="0" smtClean="0"/>
              <a:t>。</a:t>
            </a:r>
            <a:endParaRPr lang="en-US" altLang="zh-CN" dirty="0" smtClean="0"/>
          </a:p>
          <a:p>
            <a:endParaRPr lang="zh-CN" altLang="en-US" dirty="0"/>
          </a:p>
        </p:txBody>
      </p:sp>
      <p:sp>
        <p:nvSpPr>
          <p:cNvPr id="55603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556033"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000232" y="4357694"/>
            <a:ext cx="2734538" cy="857256"/>
          </a:xfrm>
          <a:prstGeom prst="rect">
            <a:avLst/>
          </a:prstGeom>
          <a:noFill/>
        </p:spPr>
      </p:pic>
      <p:pic>
        <p:nvPicPr>
          <p:cNvPr id="7" name="图片 6" descr="42nonc.png"/>
          <p:cNvPicPr>
            <a:picLocks noChangeAspect="1"/>
          </p:cNvPicPr>
          <p:nvPr/>
        </p:nvPicPr>
        <p:blipFill>
          <a:blip r:embed="rId4" cstate="print">
            <a:lum contrast="-12000"/>
          </a:blip>
          <a:stretch>
            <a:fillRect/>
          </a:stretch>
        </p:blipFill>
        <p:spPr>
          <a:xfrm>
            <a:off x="6143636" y="1500174"/>
            <a:ext cx="2286016" cy="4000528"/>
          </a:xfrm>
          <a:prstGeom prst="rect">
            <a:avLst/>
          </a:prstGeom>
        </p:spPr>
      </p:pic>
      <p:sp>
        <p:nvSpPr>
          <p:cNvPr id="8" name="TextBox 7"/>
          <p:cNvSpPr txBox="1"/>
          <p:nvPr/>
        </p:nvSpPr>
        <p:spPr>
          <a:xfrm>
            <a:off x="6215074" y="5572140"/>
            <a:ext cx="2428892" cy="369332"/>
          </a:xfrm>
          <a:prstGeom prst="rect">
            <a:avLst/>
          </a:prstGeom>
          <a:noFill/>
        </p:spPr>
        <p:txBody>
          <a:bodyPr wrap="square" rtlCol="0">
            <a:spAutoFit/>
          </a:bodyPr>
          <a:lstStyle/>
          <a:p>
            <a:r>
              <a:rPr lang="en-US" altLang="zh-CN" b="1" dirty="0" smtClean="0">
                <a:solidFill>
                  <a:srgbClr val="002060"/>
                </a:solidFill>
                <a:latin typeface="Times New Roman" pitchFamily="18" charset="0"/>
                <a:cs typeface="Times New Roman" pitchFamily="18" charset="0"/>
              </a:rPr>
              <a:t>[5]</a:t>
            </a:r>
            <a:r>
              <a:rPr lang="zh-CN" altLang="en-US" b="1" dirty="0" smtClean="0">
                <a:solidFill>
                  <a:srgbClr val="002060"/>
                </a:solidFill>
                <a:latin typeface="Times New Roman" pitchFamily="18" charset="0"/>
                <a:cs typeface="Times New Roman" pitchFamily="18" charset="0"/>
              </a:rPr>
              <a:t>的</a:t>
            </a:r>
            <a:r>
              <a:rPr lang="en-US" altLang="zh-CN" b="1" dirty="0" smtClean="0">
                <a:solidFill>
                  <a:srgbClr val="002060"/>
                </a:solidFill>
                <a:latin typeface="Times New Roman" pitchFamily="18" charset="0"/>
                <a:cs typeface="Times New Roman" pitchFamily="18" charset="0"/>
              </a:rPr>
              <a:t>42</a:t>
            </a:r>
            <a:r>
              <a:rPr lang="zh-CN" altLang="en-US" b="1" dirty="0" smtClean="0">
                <a:solidFill>
                  <a:srgbClr val="002060"/>
                </a:solidFill>
                <a:latin typeface="Times New Roman" pitchFamily="18" charset="0"/>
                <a:cs typeface="Times New Roman" pitchFamily="18" charset="0"/>
              </a:rPr>
              <a:t>个无交叉划分</a:t>
            </a:r>
            <a:endParaRPr lang="zh-CN" altLang="en-US" b="1" dirty="0">
              <a:solidFill>
                <a:srgbClr val="002060"/>
              </a:solidFill>
              <a:latin typeface="Times New Roman" pitchFamily="18" charset="0"/>
              <a:cs typeface="Times New Roman"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28662" y="3000372"/>
            <a:ext cx="7286676" cy="2643206"/>
          </a:xfrm>
        </p:spPr>
        <p:txBody>
          <a:bodyPr>
            <a:normAutofit fontScale="85000" lnSpcReduction="10000"/>
          </a:bodyPr>
          <a:lstStyle/>
          <a:p>
            <a:pPr algn="just">
              <a:lnSpc>
                <a:spcPct val="150000"/>
              </a:lnSpc>
              <a:buFont typeface="Wingdings" panose="05000000000000000000" pitchFamily="2" charset="2"/>
              <a:buChar char="Ø"/>
            </a:pP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在这篇论文中，</a:t>
            </a:r>
            <a:r>
              <a:rPr lang="zh-CN" altLang="en-US" dirty="0" smtClean="0">
                <a:latin typeface="宋体" panose="02010600030101010101" pitchFamily="2" charset="-122"/>
                <a:ea typeface="宋体" panose="02010600030101010101" pitchFamily="2" charset="-122"/>
                <a:cs typeface="Times New Roman" panose="02020603050405020304" pitchFamily="18" charset="0"/>
              </a:rPr>
              <a:t>陈永川等证明了下面的</a:t>
            </a:r>
            <a:r>
              <a:rPr lang="zh-CN" altLang="en-US" dirty="0" smtClean="0">
                <a:solidFill>
                  <a:srgbClr val="C00000"/>
                </a:solidFill>
                <a:latin typeface="宋体" panose="02010600030101010101" pitchFamily="2" charset="-122"/>
                <a:ea typeface="宋体" panose="02010600030101010101" pitchFamily="2" charset="-122"/>
              </a:rPr>
              <a:t>定理</a:t>
            </a:r>
            <a:r>
              <a:rPr lang="en-US" altLang="zh-CN" b="1" dirty="0" smtClean="0">
                <a:solidFill>
                  <a:schemeClr val="tx1"/>
                </a:solidFill>
                <a:latin typeface="宋体" panose="02010600030101010101" pitchFamily="2" charset="-122"/>
                <a:ea typeface="宋体" panose="02010600030101010101" pitchFamily="2" charset="-122"/>
              </a:rPr>
              <a:t>:</a:t>
            </a:r>
            <a:r>
              <a:rPr lang="zh-CN" altLang="en-US" dirty="0" smtClean="0">
                <a:solidFill>
                  <a:schemeClr val="tx1"/>
                </a:solidFill>
                <a:latin typeface="宋体" panose="02010600030101010101" pitchFamily="2" charset="-122"/>
                <a:ea typeface="宋体" panose="02010600030101010101" pitchFamily="2" charset="-122"/>
              </a:rPr>
              <a:t> </a:t>
            </a:r>
            <a:endParaRPr lang="en-US" altLang="zh-CN" dirty="0" smtClean="0">
              <a:solidFill>
                <a:schemeClr val="tx1"/>
              </a:solidFill>
              <a:latin typeface="宋体" panose="02010600030101010101" pitchFamily="2" charset="-122"/>
              <a:ea typeface="宋体" panose="02010600030101010101" pitchFamily="2" charset="-122"/>
            </a:endParaRPr>
          </a:p>
          <a:p>
            <a:pPr algn="just">
              <a:lnSpc>
                <a:spcPct val="150000"/>
              </a:lnSpc>
              <a:buNone/>
            </a:pPr>
            <a:r>
              <a:rPr lang="zh-CN" altLang="en-US" dirty="0" smtClean="0">
                <a:solidFill>
                  <a:schemeClr val="tx1"/>
                </a:solidFill>
                <a:latin typeface="Times New Roman" pitchFamily="18" charset="0"/>
                <a:ea typeface="宋体" panose="02010600030101010101" pitchFamily="2" charset="-122"/>
                <a:cs typeface="Times New Roman" pitchFamily="18" charset="0"/>
              </a:rPr>
              <a:t>     集合划分的交叉数和嵌套数的</a:t>
            </a:r>
            <a:r>
              <a:rPr lang="zh-CN" altLang="en-US" b="1" dirty="0" smtClean="0">
                <a:solidFill>
                  <a:srgbClr val="002060"/>
                </a:solidFill>
                <a:latin typeface="Times New Roman" pitchFamily="18" charset="0"/>
                <a:ea typeface="宋体" panose="02010600030101010101" pitchFamily="2" charset="-122"/>
                <a:cs typeface="Times New Roman" pitchFamily="18" charset="0"/>
              </a:rPr>
              <a:t>联合分布是对称的，</a:t>
            </a:r>
            <a:r>
              <a:rPr lang="zh-CN" altLang="en-US" dirty="0" smtClean="0">
                <a:solidFill>
                  <a:schemeClr val="tx1"/>
                </a:solidFill>
                <a:latin typeface="Times New Roman" pitchFamily="18" charset="0"/>
                <a:ea typeface="宋体" panose="02010600030101010101" pitchFamily="2" charset="-122"/>
                <a:cs typeface="Times New Roman" pitchFamily="18" charset="0"/>
              </a:rPr>
              <a:t>即</a:t>
            </a:r>
            <a:r>
              <a:rPr lang="en-US" altLang="zh-CN" dirty="0" smtClean="0">
                <a:solidFill>
                  <a:schemeClr val="tx1"/>
                </a:solidFill>
                <a:latin typeface="Times New Roman" pitchFamily="18" charset="0"/>
                <a:ea typeface="宋体" panose="02010600030101010101" pitchFamily="2" charset="-122"/>
                <a:cs typeface="Times New Roman" pitchFamily="18" charset="0"/>
              </a:rPr>
              <a:t>[</a:t>
            </a:r>
            <a:r>
              <a:rPr lang="en-US" altLang="zh-CN" i="1" dirty="0" smtClean="0">
                <a:solidFill>
                  <a:schemeClr val="tx1"/>
                </a:solidFill>
                <a:latin typeface="Times New Roman" pitchFamily="18" charset="0"/>
                <a:ea typeface="宋体" panose="02010600030101010101" pitchFamily="2" charset="-122"/>
                <a:cs typeface="Times New Roman" pitchFamily="18" charset="0"/>
              </a:rPr>
              <a:t>n</a:t>
            </a:r>
            <a:r>
              <a:rPr lang="en-US" altLang="zh-CN" dirty="0" smtClean="0">
                <a:solidFill>
                  <a:schemeClr val="tx1"/>
                </a:solidFill>
                <a:latin typeface="Times New Roman" pitchFamily="18" charset="0"/>
                <a:ea typeface="宋体" panose="02010600030101010101" pitchFamily="2" charset="-122"/>
                <a:cs typeface="Times New Roman" pitchFamily="18" charset="0"/>
              </a:rPr>
              <a:t>]</a:t>
            </a:r>
            <a:r>
              <a:rPr lang="zh-CN" altLang="en-US" dirty="0" smtClean="0">
                <a:solidFill>
                  <a:schemeClr val="tx1"/>
                </a:solidFill>
                <a:latin typeface="Times New Roman" pitchFamily="18" charset="0"/>
                <a:ea typeface="宋体" panose="02010600030101010101" pitchFamily="2" charset="-122"/>
                <a:cs typeface="Times New Roman" pitchFamily="18" charset="0"/>
              </a:rPr>
              <a:t>的交叉数为</a:t>
            </a:r>
            <a:r>
              <a:rPr lang="en-US" altLang="zh-CN" i="1" dirty="0" err="1" smtClean="0">
                <a:solidFill>
                  <a:schemeClr val="tx1"/>
                </a:solidFill>
                <a:latin typeface="Times New Roman" pitchFamily="18" charset="0"/>
                <a:ea typeface="宋体" panose="02010600030101010101" pitchFamily="2" charset="-122"/>
                <a:cs typeface="Times New Roman" pitchFamily="18" charset="0"/>
              </a:rPr>
              <a:t>i</a:t>
            </a:r>
            <a:r>
              <a:rPr lang="zh-CN" altLang="en-US" dirty="0" smtClean="0">
                <a:solidFill>
                  <a:schemeClr val="tx1"/>
                </a:solidFill>
                <a:latin typeface="Times New Roman" pitchFamily="18" charset="0"/>
                <a:ea typeface="宋体" panose="02010600030101010101" pitchFamily="2" charset="-122"/>
                <a:cs typeface="Times New Roman" pitchFamily="18" charset="0"/>
              </a:rPr>
              <a:t>，嵌套数为 </a:t>
            </a:r>
            <a:r>
              <a:rPr lang="en-US" altLang="zh-CN" i="1" dirty="0" smtClean="0">
                <a:solidFill>
                  <a:schemeClr val="tx1"/>
                </a:solidFill>
                <a:latin typeface="Times New Roman" pitchFamily="18" charset="0"/>
                <a:ea typeface="宋体" panose="02010600030101010101" pitchFamily="2" charset="-122"/>
                <a:cs typeface="Times New Roman" pitchFamily="18" charset="0"/>
              </a:rPr>
              <a:t>j</a:t>
            </a:r>
            <a:r>
              <a:rPr lang="zh-CN" altLang="en-US" dirty="0" smtClean="0">
                <a:solidFill>
                  <a:schemeClr val="tx1"/>
                </a:solidFill>
                <a:latin typeface="Times New Roman" pitchFamily="18" charset="0"/>
                <a:ea typeface="宋体" panose="02010600030101010101" pitchFamily="2" charset="-122"/>
                <a:cs typeface="Times New Roman" pitchFamily="18" charset="0"/>
              </a:rPr>
              <a:t>的划分的个数等于</a:t>
            </a:r>
            <a:r>
              <a:rPr lang="en-US" altLang="zh-CN" dirty="0" smtClean="0">
                <a:solidFill>
                  <a:schemeClr val="tx1"/>
                </a:solidFill>
                <a:latin typeface="Times New Roman" pitchFamily="18" charset="0"/>
                <a:ea typeface="宋体" panose="02010600030101010101" pitchFamily="2" charset="-122"/>
                <a:cs typeface="Times New Roman" pitchFamily="18" charset="0"/>
              </a:rPr>
              <a:t>[</a:t>
            </a:r>
            <a:r>
              <a:rPr lang="en-US" altLang="zh-CN" i="1" dirty="0" smtClean="0">
                <a:solidFill>
                  <a:schemeClr val="tx1"/>
                </a:solidFill>
                <a:latin typeface="Times New Roman" pitchFamily="18" charset="0"/>
                <a:ea typeface="宋体" panose="02010600030101010101" pitchFamily="2" charset="-122"/>
                <a:cs typeface="Times New Roman" pitchFamily="18" charset="0"/>
              </a:rPr>
              <a:t>n</a:t>
            </a:r>
            <a:r>
              <a:rPr lang="en-US" altLang="zh-CN" dirty="0" smtClean="0">
                <a:solidFill>
                  <a:schemeClr val="tx1"/>
                </a:solidFill>
                <a:latin typeface="Times New Roman" pitchFamily="18" charset="0"/>
                <a:ea typeface="宋体" panose="02010600030101010101" pitchFamily="2" charset="-122"/>
                <a:cs typeface="Times New Roman" pitchFamily="18" charset="0"/>
              </a:rPr>
              <a:t>]</a:t>
            </a:r>
            <a:r>
              <a:rPr lang="zh-CN" altLang="en-US" dirty="0" smtClean="0">
                <a:solidFill>
                  <a:schemeClr val="tx1"/>
                </a:solidFill>
                <a:latin typeface="Times New Roman" pitchFamily="18" charset="0"/>
                <a:ea typeface="宋体" panose="02010600030101010101" pitchFamily="2" charset="-122"/>
                <a:cs typeface="Times New Roman" pitchFamily="18" charset="0"/>
              </a:rPr>
              <a:t>的交叉数为 </a:t>
            </a:r>
            <a:r>
              <a:rPr lang="en-US" altLang="zh-CN" i="1" dirty="0" smtClean="0">
                <a:solidFill>
                  <a:schemeClr val="tx1"/>
                </a:solidFill>
                <a:latin typeface="Times New Roman" pitchFamily="18" charset="0"/>
                <a:ea typeface="宋体" panose="02010600030101010101" pitchFamily="2" charset="-122"/>
                <a:cs typeface="Times New Roman" pitchFamily="18" charset="0"/>
              </a:rPr>
              <a:t>j</a:t>
            </a:r>
            <a:r>
              <a:rPr lang="zh-CN" altLang="en-US" dirty="0" smtClean="0">
                <a:solidFill>
                  <a:schemeClr val="tx1"/>
                </a:solidFill>
                <a:latin typeface="Times New Roman" pitchFamily="18" charset="0"/>
                <a:ea typeface="宋体" panose="02010600030101010101" pitchFamily="2" charset="-122"/>
                <a:cs typeface="Times New Roman" pitchFamily="18" charset="0"/>
              </a:rPr>
              <a:t>，嵌套数为</a:t>
            </a:r>
            <a:r>
              <a:rPr lang="en-US" altLang="zh-CN" i="1" dirty="0" err="1" smtClean="0">
                <a:solidFill>
                  <a:schemeClr val="tx1"/>
                </a:solidFill>
                <a:latin typeface="Times New Roman" pitchFamily="18" charset="0"/>
                <a:ea typeface="宋体" panose="02010600030101010101" pitchFamily="2" charset="-122"/>
                <a:cs typeface="Times New Roman" pitchFamily="18" charset="0"/>
              </a:rPr>
              <a:t>i</a:t>
            </a:r>
            <a:r>
              <a:rPr lang="en-US" altLang="zh-CN" i="1" dirty="0" smtClean="0">
                <a:solidFill>
                  <a:schemeClr val="tx1"/>
                </a:solidFill>
                <a:latin typeface="Times New Roman" pitchFamily="18" charset="0"/>
                <a:ea typeface="宋体" panose="02010600030101010101" pitchFamily="2" charset="-122"/>
                <a:cs typeface="Times New Roman" pitchFamily="18" charset="0"/>
              </a:rPr>
              <a:t> </a:t>
            </a:r>
            <a:r>
              <a:rPr lang="zh-CN" altLang="en-US" dirty="0" smtClean="0">
                <a:solidFill>
                  <a:schemeClr val="tx1"/>
                </a:solidFill>
                <a:latin typeface="Times New Roman" pitchFamily="18" charset="0"/>
                <a:ea typeface="宋体" panose="02010600030101010101" pitchFamily="2" charset="-122"/>
                <a:cs typeface="Times New Roman" pitchFamily="18" charset="0"/>
              </a:rPr>
              <a:t>的划分的个数</a:t>
            </a:r>
            <a:r>
              <a:rPr lang="zh-CN" altLang="en-US" b="1" dirty="0" smtClean="0">
                <a:solidFill>
                  <a:srgbClr val="002060"/>
                </a:solidFill>
                <a:latin typeface="Times New Roman" pitchFamily="18" charset="0"/>
                <a:ea typeface="宋体" panose="02010600030101010101" pitchFamily="2" charset="-122"/>
                <a:cs typeface="Times New Roman" pitchFamily="18" charset="0"/>
              </a:rPr>
              <a:t>。</a:t>
            </a:r>
            <a:endParaRPr lang="en-US" altLang="zh-CN" dirty="0" smtClean="0">
              <a:solidFill>
                <a:schemeClr val="tx1"/>
              </a:solidFill>
              <a:latin typeface="Times New Roman" pitchFamily="18" charset="0"/>
              <a:ea typeface="宋体" panose="02010600030101010101" pitchFamily="2" charset="-122"/>
              <a:cs typeface="Times New Roman" pitchFamily="18" charset="0"/>
            </a:endParaRPr>
          </a:p>
        </p:txBody>
      </p:sp>
      <p:sp>
        <p:nvSpPr>
          <p:cNvPr id="5" name="标题 1"/>
          <p:cNvSpPr>
            <a:spLocks noGrp="1"/>
          </p:cNvSpPr>
          <p:nvPr>
            <p:ph type="title"/>
          </p:nvPr>
        </p:nvSpPr>
        <p:spPr>
          <a:xfrm>
            <a:off x="428596" y="214290"/>
            <a:ext cx="8229600" cy="1143000"/>
          </a:xfrm>
        </p:spPr>
        <p:txBody>
          <a:bodyPr>
            <a:normAutofit/>
          </a:bodyPr>
          <a:lstStyle/>
          <a:p>
            <a:pPr algn="ctr"/>
            <a:r>
              <a:rPr lang="zh-CN" altLang="en-US" sz="4400" b="1" dirty="0" smtClean="0">
                <a:solidFill>
                  <a:schemeClr val="tx2"/>
                </a:solidFill>
                <a:latin typeface="宋体" panose="02010600030101010101" pitchFamily="2" charset="-122"/>
                <a:ea typeface="宋体" panose="02010600030101010101" pitchFamily="2" charset="-122"/>
              </a:rPr>
              <a:t>交叉与嵌套</a:t>
            </a:r>
          </a:p>
        </p:txBody>
      </p:sp>
      <p:sp>
        <p:nvSpPr>
          <p:cNvPr id="7" name="TextBox 6"/>
          <p:cNvSpPr txBox="1"/>
          <p:nvPr/>
        </p:nvSpPr>
        <p:spPr>
          <a:xfrm>
            <a:off x="1071538" y="1571612"/>
            <a:ext cx="6858048" cy="1200329"/>
          </a:xfrm>
          <a:prstGeom prst="rect">
            <a:avLst/>
          </a:prstGeom>
          <a:solidFill>
            <a:schemeClr val="accent1">
              <a:lumMod val="20000"/>
              <a:lumOff val="80000"/>
            </a:schemeClr>
          </a:solidFill>
          <a:ln>
            <a:gradFill>
              <a:gsLst>
                <a:gs pos="0">
                  <a:schemeClr val="accent1">
                    <a:tint val="66000"/>
                    <a:satMod val="160000"/>
                    <a:alpha val="29000"/>
                  </a:schemeClr>
                </a:gs>
                <a:gs pos="50000">
                  <a:schemeClr val="accent1">
                    <a:tint val="44500"/>
                    <a:satMod val="160000"/>
                  </a:schemeClr>
                </a:gs>
                <a:gs pos="100000">
                  <a:schemeClr val="accent1">
                    <a:tint val="23500"/>
                    <a:satMod val="160000"/>
                  </a:schemeClr>
                </a:gs>
              </a:gsLst>
              <a:lin ang="5400000" scaled="0"/>
            </a:gradFill>
          </a:ln>
          <a:effectLst>
            <a:outerShdw blurRad="50800" dist="38100" dir="2700000" algn="tl" rotWithShape="0">
              <a:prstClr val="black">
                <a:alpha val="40000"/>
              </a:prstClr>
            </a:outerShdw>
          </a:effectLst>
        </p:spPr>
        <p:txBody>
          <a:bodyPr wrap="square" rtlCol="0">
            <a:spAutoFit/>
          </a:bodyPr>
          <a:lstStyle/>
          <a:p>
            <a:r>
              <a:rPr lang="en-US" altLang="zh-CN" dirty="0" smtClean="0">
                <a:latin typeface="Times New Roman" panose="02020603050405020304" pitchFamily="18" charset="0"/>
                <a:ea typeface="楷体_GB2312" pitchFamily="1" charset="-122"/>
                <a:cs typeface="Times New Roman" panose="02020603050405020304" pitchFamily="18" charset="0"/>
              </a:rPr>
              <a:t>W.Y.C. Chen,  E.Y.P. Deng, R.R.X Du, R.P. Stanley, and C.H.F. Yan, </a:t>
            </a:r>
          </a:p>
          <a:p>
            <a:r>
              <a:rPr lang="en-US" altLang="zh-CN" dirty="0" smtClean="0">
                <a:latin typeface="Times New Roman" panose="02020603050405020304" pitchFamily="18" charset="0"/>
                <a:ea typeface="楷体_GB2312" pitchFamily="1" charset="-122"/>
                <a:cs typeface="Times New Roman" panose="02020603050405020304" pitchFamily="18" charset="0"/>
              </a:rPr>
              <a:t>Crossings and </a:t>
            </a:r>
            <a:r>
              <a:rPr lang="en-US" altLang="zh-CN" dirty="0" err="1" smtClean="0">
                <a:latin typeface="Times New Roman" panose="02020603050405020304" pitchFamily="18" charset="0"/>
                <a:ea typeface="楷体_GB2312" pitchFamily="1" charset="-122"/>
                <a:cs typeface="Times New Roman" panose="02020603050405020304" pitchFamily="18" charset="0"/>
              </a:rPr>
              <a:t>nestings</a:t>
            </a:r>
            <a:r>
              <a:rPr lang="en-US" altLang="zh-CN" dirty="0" smtClean="0">
                <a:latin typeface="Times New Roman" panose="02020603050405020304" pitchFamily="18" charset="0"/>
                <a:ea typeface="楷体_GB2312" pitchFamily="1" charset="-122"/>
                <a:cs typeface="Times New Roman" panose="02020603050405020304" pitchFamily="18" charset="0"/>
              </a:rPr>
              <a:t> of </a:t>
            </a:r>
            <a:r>
              <a:rPr lang="en-US" altLang="zh-CN" dirty="0" err="1" smtClean="0">
                <a:latin typeface="Times New Roman" panose="02020603050405020304" pitchFamily="18" charset="0"/>
                <a:ea typeface="楷体_GB2312" pitchFamily="1" charset="-122"/>
                <a:cs typeface="Times New Roman" panose="02020603050405020304" pitchFamily="18" charset="0"/>
              </a:rPr>
              <a:t>matchings</a:t>
            </a:r>
            <a:r>
              <a:rPr lang="en-US" altLang="zh-CN" dirty="0" smtClean="0">
                <a:latin typeface="Times New Roman" panose="02020603050405020304" pitchFamily="18" charset="0"/>
                <a:ea typeface="楷体_GB2312" pitchFamily="1" charset="-122"/>
                <a:cs typeface="Times New Roman" panose="02020603050405020304" pitchFamily="18" charset="0"/>
              </a:rPr>
              <a:t> and partitions,  Trans. Amer. Math. </a:t>
            </a:r>
          </a:p>
          <a:p>
            <a:r>
              <a:rPr lang="en-US" altLang="zh-CN" dirty="0" smtClean="0">
                <a:latin typeface="Times New Roman" panose="02020603050405020304" pitchFamily="18" charset="0"/>
                <a:ea typeface="楷体_GB2312" pitchFamily="1" charset="-122"/>
                <a:cs typeface="Times New Roman" panose="02020603050405020304" pitchFamily="18" charset="0"/>
              </a:rPr>
              <a:t>Soc.,  359 (4) (2007) 1555--1575.</a:t>
            </a:r>
          </a:p>
          <a:p>
            <a:endParaRPr lang="zh-CN" altLang="en-US" dirty="0"/>
          </a:p>
        </p:txBody>
      </p:sp>
    </p:spTree>
    <p:extLst>
      <p:ext uri="{BB962C8B-B14F-4D97-AF65-F5344CB8AC3E}">
        <p14:creationId xmlns:p14="http://schemas.microsoft.com/office/powerpoint/2010/main" xmlns="" val="16904743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idx="4294967295"/>
          </p:nvPr>
        </p:nvSpPr>
        <p:spPr>
          <a:xfrm>
            <a:off x="0" y="500042"/>
            <a:ext cx="9144000" cy="819869"/>
          </a:xfrm>
        </p:spPr>
        <p:txBody>
          <a:bodyPr>
            <a:normAutofit/>
          </a:bodyPr>
          <a:lstStyle/>
          <a:p>
            <a:pPr algn="ctr">
              <a:defRPr/>
            </a:pPr>
            <a:r>
              <a:rPr lang="zh-CN" altLang="en-US" sz="4000" b="1" dirty="0" smtClean="0">
                <a:solidFill>
                  <a:schemeClr val="tx2">
                    <a:lumMod val="75000"/>
                  </a:schemeClr>
                </a:solidFill>
                <a:latin typeface="Times New Roman" panose="02020603050405020304" pitchFamily="18" charset="0"/>
                <a:ea typeface="宋体" panose="02010600030101010101" pitchFamily="2" charset="-122"/>
                <a:cs typeface="Times New Roman" panose="02020603050405020304" pitchFamily="18" charset="0"/>
              </a:rPr>
              <a:t>同行</a:t>
            </a:r>
            <a:r>
              <a:rPr lang="zh-CN" altLang="en-US" sz="4000" b="1" dirty="0" smtClean="0">
                <a:solidFill>
                  <a:schemeClr val="tx2">
                    <a:lumMod val="75000"/>
                  </a:schemeClr>
                </a:solidFill>
                <a:latin typeface="宋体" panose="02010600030101010101" pitchFamily="2" charset="-122"/>
                <a:ea typeface="宋体" panose="02010600030101010101" pitchFamily="2" charset="-122"/>
              </a:rPr>
              <a:t>评价</a:t>
            </a:r>
            <a:endParaRPr lang="zh-CN" altLang="en-US" sz="4000" b="1" dirty="0">
              <a:solidFill>
                <a:schemeClr val="tx2">
                  <a:lumMod val="75000"/>
                </a:schemeClr>
              </a:solidFill>
              <a:latin typeface="宋体" panose="02010600030101010101" pitchFamily="2" charset="-122"/>
              <a:ea typeface="宋体" panose="02010600030101010101" pitchFamily="2" charset="-122"/>
            </a:endParaRPr>
          </a:p>
        </p:txBody>
      </p:sp>
      <p:graphicFrame>
        <p:nvGraphicFramePr>
          <p:cNvPr id="54275" name="Object 29"/>
          <p:cNvGraphicFramePr>
            <a:graphicFrameLocks noChangeAspect="1"/>
          </p:cNvGraphicFramePr>
          <p:nvPr/>
        </p:nvGraphicFramePr>
        <p:xfrm>
          <a:off x="4597400" y="2298700"/>
          <a:ext cx="914400" cy="198438"/>
        </p:xfrm>
        <a:graphic>
          <a:graphicData uri="http://schemas.openxmlformats.org/presentationml/2006/ole">
            <p:oleObj spid="_x0000_s562181" name="Equation" r:id="rId4" imgW="435285" imgH="677109" progId="Equation.DSMT4">
              <p:embed/>
            </p:oleObj>
          </a:graphicData>
        </a:graphic>
      </p:graphicFrame>
      <p:sp>
        <p:nvSpPr>
          <p:cNvPr id="25604" name="Rectangle 7"/>
          <p:cNvSpPr>
            <a:spLocks noChangeArrowheads="1"/>
          </p:cNvSpPr>
          <p:nvPr/>
        </p:nvSpPr>
        <p:spPr bwMode="auto">
          <a:xfrm>
            <a:off x="285720" y="1500175"/>
            <a:ext cx="6264696" cy="60262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120000"/>
              </a:lnSpc>
              <a:spcBef>
                <a:spcPts val="1200"/>
              </a:spcBef>
              <a:defRPr/>
            </a:pPr>
            <a:r>
              <a:rPr lang="zh-CN" altLang="en-US" sz="2400" dirty="0">
                <a:latin typeface="宋体" panose="02010600030101010101" pitchFamily="2" charset="-122"/>
              </a:rPr>
              <a:t>这项工作</a:t>
            </a:r>
            <a:r>
              <a:rPr lang="zh-CN" altLang="en-US" sz="2400" dirty="0" smtClean="0">
                <a:latin typeface="宋体" panose="02010600030101010101" pitchFamily="2" charset="-122"/>
              </a:rPr>
              <a:t>受到了国际同行的高度评价：</a:t>
            </a:r>
            <a:endParaRPr lang="en-US" altLang="zh-CN" sz="2400" dirty="0" smtClean="0">
              <a:latin typeface="宋体" panose="02010600030101010101" pitchFamily="2" charset="-122"/>
            </a:endParaRPr>
          </a:p>
          <a:p>
            <a:pPr marL="342900" indent="-342900">
              <a:lnSpc>
                <a:spcPct val="120000"/>
              </a:lnSpc>
              <a:spcBef>
                <a:spcPts val="1200"/>
              </a:spcBef>
              <a:buFont typeface="Wingdings" panose="05000000000000000000" pitchFamily="2" charset="2"/>
              <a:buChar char="Ø"/>
              <a:defRPr/>
            </a:pPr>
            <a:r>
              <a:rPr lang="zh-CN" altLang="en-US" sz="2400" dirty="0" smtClean="0">
                <a:latin typeface="宋体" panose="02010600030101010101" pitchFamily="2" charset="-122"/>
              </a:rPr>
              <a:t>美国科学院院士</a:t>
            </a:r>
            <a:r>
              <a:rPr lang="en-US" altLang="zh-CN" sz="2400" b="1" dirty="0" smtClean="0">
                <a:solidFill>
                  <a:schemeClr val="tx2"/>
                </a:solidFill>
                <a:latin typeface="Times New Roman" panose="02020603050405020304" pitchFamily="18" charset="0"/>
                <a:cs typeface="Times New Roman" panose="02020603050405020304" pitchFamily="18" charset="0"/>
              </a:rPr>
              <a:t>R.P. Stanley</a:t>
            </a:r>
            <a:r>
              <a:rPr lang="zh-CN" altLang="en-US" sz="2400" b="1" dirty="0" smtClean="0">
                <a:solidFill>
                  <a:schemeClr val="tx2"/>
                </a:solidFill>
                <a:latin typeface="宋体" panose="02010600030101010101" pitchFamily="2" charset="-122"/>
              </a:rPr>
              <a:t>教授</a:t>
            </a:r>
            <a:r>
              <a:rPr lang="zh-CN" altLang="en-US" sz="2400" dirty="0" smtClean="0">
                <a:latin typeface="宋体" panose="02010600030101010101" pitchFamily="2" charset="-122"/>
              </a:rPr>
              <a:t>在</a:t>
            </a:r>
            <a:r>
              <a:rPr lang="en-US" altLang="zh-CN" sz="2400" dirty="0" smtClean="0">
                <a:latin typeface="宋体" panose="02010600030101010101" pitchFamily="2" charset="-122"/>
              </a:rPr>
              <a:t>2006</a:t>
            </a:r>
            <a:r>
              <a:rPr lang="zh-CN" altLang="en-US" sz="2400" dirty="0" smtClean="0">
                <a:latin typeface="宋体" panose="02010600030101010101" pitchFamily="2" charset="-122"/>
              </a:rPr>
              <a:t>年</a:t>
            </a:r>
            <a:r>
              <a:rPr lang="zh-CN" altLang="en-US" sz="2400" dirty="0" smtClean="0">
                <a:solidFill>
                  <a:srgbClr val="7030A0"/>
                </a:solidFill>
                <a:latin typeface="宋体" panose="02010600030101010101" pitchFamily="2" charset="-122"/>
              </a:rPr>
              <a:t>国际数学家大会一小时报告</a:t>
            </a:r>
            <a:r>
              <a:rPr lang="zh-CN" altLang="en-US" sz="2400" dirty="0" smtClean="0">
                <a:latin typeface="宋体" panose="02010600030101010101" pitchFamily="2" charset="-122"/>
              </a:rPr>
              <a:t>中用一节的篇幅专门介绍了该研究成果。</a:t>
            </a:r>
            <a:endParaRPr lang="en-US" altLang="zh-CN" sz="2400" dirty="0" smtClean="0">
              <a:latin typeface="宋体" panose="02010600030101010101" pitchFamily="2" charset="-122"/>
            </a:endParaRPr>
          </a:p>
          <a:p>
            <a:pPr marL="342900" indent="-342900">
              <a:lnSpc>
                <a:spcPct val="120000"/>
              </a:lnSpc>
              <a:spcBef>
                <a:spcPts val="1200"/>
              </a:spcBef>
              <a:buFont typeface="Wingdings" panose="05000000000000000000" pitchFamily="2" charset="2"/>
              <a:buChar char="Ø"/>
              <a:defRPr/>
            </a:pPr>
            <a:r>
              <a:rPr lang="zh-CN" altLang="en-US" sz="2400" dirty="0">
                <a:latin typeface="宋体" panose="02010600030101010101" pitchFamily="2" charset="-122"/>
              </a:rPr>
              <a:t>美国科学院院士</a:t>
            </a:r>
            <a:r>
              <a:rPr lang="en-US" altLang="zh-CN" sz="2400" b="1" dirty="0">
                <a:solidFill>
                  <a:schemeClr val="tx2"/>
                </a:solidFill>
                <a:latin typeface="Times New Roman" pitchFamily="18" charset="0"/>
                <a:cs typeface="Times New Roman" pitchFamily="18" charset="0"/>
              </a:rPr>
              <a:t>D.E. </a:t>
            </a:r>
            <a:r>
              <a:rPr lang="en-US" altLang="zh-CN" sz="2400" b="1" dirty="0" smtClean="0">
                <a:solidFill>
                  <a:schemeClr val="tx2"/>
                </a:solidFill>
                <a:latin typeface="Times New Roman" pitchFamily="18" charset="0"/>
                <a:cs typeface="Times New Roman" pitchFamily="18" charset="0"/>
              </a:rPr>
              <a:t>Knuth</a:t>
            </a:r>
            <a:r>
              <a:rPr lang="zh-CN" altLang="en-US" sz="2400" b="1" dirty="0" smtClean="0">
                <a:solidFill>
                  <a:schemeClr val="tx2"/>
                </a:solidFill>
                <a:latin typeface="宋体" panose="02010600030101010101" pitchFamily="2" charset="-122"/>
              </a:rPr>
              <a:t>教授</a:t>
            </a:r>
            <a:r>
              <a:rPr lang="zh-CN" altLang="en-US" sz="2400" dirty="0">
                <a:latin typeface="宋体" panose="02010600030101010101" pitchFamily="2" charset="-122"/>
              </a:rPr>
              <a:t>在其</a:t>
            </a:r>
            <a:r>
              <a:rPr lang="zh-CN" altLang="en-US" sz="2400" dirty="0" smtClean="0">
                <a:latin typeface="宋体" panose="02010600030101010101" pitchFamily="2" charset="-122"/>
              </a:rPr>
              <a:t>名著</a:t>
            </a:r>
            <a:r>
              <a:rPr lang="en-US" altLang="zh-CN" sz="2400" dirty="0" smtClean="0">
                <a:latin typeface="宋体" panose="02010600030101010101" pitchFamily="2" charset="-122"/>
              </a:rPr>
              <a:t>《</a:t>
            </a:r>
            <a:r>
              <a:rPr lang="zh-CN" altLang="en-US" sz="2400" dirty="0">
                <a:latin typeface="宋体" panose="02010600030101010101" pitchFamily="2" charset="-122"/>
              </a:rPr>
              <a:t>计算机程序设计艺术</a:t>
            </a:r>
            <a:r>
              <a:rPr lang="en-US" altLang="zh-CN" sz="2400" dirty="0">
                <a:latin typeface="宋体" panose="02010600030101010101" pitchFamily="2" charset="-122"/>
              </a:rPr>
              <a:t>》(</a:t>
            </a:r>
            <a:r>
              <a:rPr lang="en-US" altLang="zh-CN" sz="2400" dirty="0">
                <a:latin typeface="Times New Roman" pitchFamily="18" charset="0"/>
                <a:cs typeface="Times New Roman" pitchFamily="18" charset="0"/>
              </a:rPr>
              <a:t>The Art of Computer Programming)</a:t>
            </a:r>
            <a:r>
              <a:rPr lang="zh-CN" altLang="en-US" sz="2400" dirty="0">
                <a:latin typeface="Times New Roman" pitchFamily="18" charset="0"/>
                <a:cs typeface="Times New Roman" pitchFamily="18" charset="0"/>
              </a:rPr>
              <a:t>第四卷中评价这项工作“</a:t>
            </a:r>
            <a:r>
              <a:rPr lang="zh-CN" altLang="en-US" sz="2400" b="1" dirty="0">
                <a:solidFill>
                  <a:srgbClr val="C00000"/>
                </a:solidFill>
                <a:latin typeface="Times New Roman" pitchFamily="18" charset="0"/>
                <a:cs typeface="Times New Roman" pitchFamily="18" charset="0"/>
              </a:rPr>
              <a:t>重要且令人惊奇</a:t>
            </a:r>
            <a:r>
              <a:rPr lang="zh-CN" altLang="en-US" sz="2400" dirty="0">
                <a:latin typeface="Times New Roman" pitchFamily="18" charset="0"/>
                <a:cs typeface="Times New Roman" pitchFamily="18" charset="0"/>
              </a:rPr>
              <a:t>（</a:t>
            </a:r>
            <a:r>
              <a:rPr lang="en-US" altLang="zh-CN" sz="2400" dirty="0">
                <a:latin typeface="Times New Roman" pitchFamily="18" charset="0"/>
                <a:cs typeface="Times New Roman" pitchFamily="18" charset="0"/>
              </a:rPr>
              <a:t>significant and surprising</a:t>
            </a:r>
            <a:r>
              <a:rPr lang="zh-CN" altLang="en-US" sz="2400" dirty="0">
                <a:latin typeface="Times New Roman" pitchFamily="18" charset="0"/>
                <a:cs typeface="Times New Roman" pitchFamily="18" charset="0"/>
              </a:rPr>
              <a:t>）” 。此书是</a:t>
            </a:r>
            <a:r>
              <a:rPr lang="zh-CN" altLang="en-US" sz="2400" dirty="0">
                <a:latin typeface="宋体" panose="02010600030101010101" pitchFamily="2" charset="-122"/>
              </a:rPr>
              <a:t>计算机科学界最受高度敬重的参考书籍之一。 </a:t>
            </a:r>
            <a:endParaRPr lang="en-US" altLang="zh-CN" sz="2400" dirty="0">
              <a:latin typeface="宋体" panose="02010600030101010101" pitchFamily="2" charset="-122"/>
            </a:endParaRPr>
          </a:p>
          <a:p>
            <a:pPr marL="342900" indent="-342900">
              <a:lnSpc>
                <a:spcPct val="120000"/>
              </a:lnSpc>
              <a:spcBef>
                <a:spcPts val="1200"/>
              </a:spcBef>
              <a:buFont typeface="Wingdings" panose="05000000000000000000" pitchFamily="2" charset="2"/>
              <a:buChar char="Ø"/>
              <a:defRPr/>
            </a:pPr>
            <a:endParaRPr lang="en-US" altLang="zh-CN" sz="2400" dirty="0">
              <a:latin typeface="宋体" panose="02010600030101010101" pitchFamily="2" charset="-122"/>
            </a:endParaRPr>
          </a:p>
          <a:p>
            <a:pPr marL="342900" indent="-342900">
              <a:lnSpc>
                <a:spcPct val="120000"/>
              </a:lnSpc>
              <a:spcBef>
                <a:spcPts val="1200"/>
              </a:spcBef>
              <a:buClr>
                <a:srgbClr val="990000"/>
              </a:buClr>
              <a:buFont typeface="Wingdings" panose="05000000000000000000" pitchFamily="2" charset="2"/>
              <a:buChar char="Ø"/>
              <a:defRPr/>
            </a:pPr>
            <a:endParaRPr lang="en-US" altLang="zh-CN" sz="2400" dirty="0" smtClean="0">
              <a:latin typeface="楷体_GB2312" pitchFamily="49" charset="-122"/>
              <a:ea typeface="楷体_GB2312" pitchFamily="49" charset="-122"/>
            </a:endParaRPr>
          </a:p>
        </p:txBody>
      </p:sp>
      <p:pic>
        <p:nvPicPr>
          <p:cNvPr id="5" name="内容占位符 4" descr="TAOCP4-3.jpg"/>
          <p:cNvPicPr>
            <a:picLocks noChangeAspect="1"/>
          </p:cNvPicPr>
          <p:nvPr/>
        </p:nvPicPr>
        <p:blipFill>
          <a:blip r:embed="rId5" cstate="print">
            <a:extLst>
              <a:ext uri="{28A0092B-C50C-407E-A947-70E740481C1C}">
                <a14:useLocalDpi xmlns:a14="http://schemas.microsoft.com/office/drawing/2010/main" xmlns="" val="0"/>
              </a:ext>
            </a:extLst>
          </a:blip>
          <a:srcRect l="13229" r="13878"/>
          <a:stretch>
            <a:fillRect/>
          </a:stretch>
        </p:blipFill>
        <p:spPr bwMode="auto">
          <a:xfrm>
            <a:off x="6516217" y="1988840"/>
            <a:ext cx="2299851" cy="3155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7936879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9"/>
          <p:cNvSpPr txBox="1">
            <a:spLocks noChangeArrowheads="1"/>
          </p:cNvSpPr>
          <p:nvPr/>
        </p:nvSpPr>
        <p:spPr bwMode="auto">
          <a:xfrm>
            <a:off x="250825" y="1556792"/>
            <a:ext cx="8425631" cy="50167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just" eaLnBrk="1" hangingPunct="1">
              <a:spcAft>
                <a:spcPct val="50000"/>
              </a:spcAft>
            </a:pPr>
            <a:r>
              <a:rPr lang="en-US" altLang="zh-CN" b="1" dirty="0">
                <a:latin typeface="Times New Roman" pitchFamily="18" charset="0"/>
                <a:ea typeface="新宋体" pitchFamily="49" charset="-122"/>
                <a:cs typeface="Times New Roman" pitchFamily="18" charset="0"/>
              </a:rPr>
              <a:t>Knuth</a:t>
            </a:r>
            <a:r>
              <a:rPr lang="zh-CN" altLang="en-US" dirty="0">
                <a:latin typeface="宋体" panose="02010600030101010101" pitchFamily="2" charset="-122"/>
                <a:ea typeface="宋体" panose="02010600030101010101" pitchFamily="2" charset="-122"/>
                <a:cs typeface="Times New Roman" pitchFamily="18" charset="0"/>
              </a:rPr>
              <a:t>在</a:t>
            </a:r>
            <a:r>
              <a:rPr lang="en-US" altLang="zh-CN" dirty="0">
                <a:latin typeface="Times New Roman" pitchFamily="18" charset="0"/>
                <a:ea typeface="新宋体" pitchFamily="49" charset="-122"/>
                <a:cs typeface="Times New Roman" pitchFamily="18" charset="0"/>
              </a:rPr>
              <a:t>Stanford</a:t>
            </a:r>
            <a:r>
              <a:rPr lang="zh-CN" altLang="en-US" dirty="0">
                <a:latin typeface="宋体" panose="02010600030101010101" pitchFamily="2" charset="-122"/>
                <a:ea typeface="宋体" panose="02010600030101010101" pitchFamily="2" charset="-122"/>
                <a:cs typeface="Times New Roman" pitchFamily="18" charset="0"/>
              </a:rPr>
              <a:t>大学的系列学术报告中专门介绍这项工作时提到：</a:t>
            </a:r>
          </a:p>
          <a:p>
            <a:pPr marL="342900" indent="-342900" algn="just" eaLnBrk="1" hangingPunct="1">
              <a:spcAft>
                <a:spcPct val="50000"/>
              </a:spcAft>
              <a:buFont typeface="Wingdings" panose="05000000000000000000" pitchFamily="2" charset="2"/>
              <a:buChar char="Ø"/>
            </a:pPr>
            <a:r>
              <a:rPr lang="zh-CN" altLang="en-US" dirty="0">
                <a:ea typeface="新宋体" pitchFamily="49" charset="-122"/>
                <a:cs typeface="Times New Roman" pitchFamily="18" charset="0"/>
              </a:rPr>
              <a:t> </a:t>
            </a:r>
            <a:r>
              <a:rPr lang="zh-CN" altLang="en-US" dirty="0">
                <a:latin typeface="Times New Roman" pitchFamily="18" charset="0"/>
                <a:ea typeface="新宋体" pitchFamily="49" charset="-122"/>
                <a:cs typeface="Times New Roman" pitchFamily="18" charset="0"/>
              </a:rPr>
              <a:t>我报告的题目是：“整数分拆与集合划分：一个</a:t>
            </a:r>
            <a:r>
              <a:rPr lang="zh-CN" altLang="en-US" b="1" dirty="0">
                <a:solidFill>
                  <a:srgbClr val="FF0000"/>
                </a:solidFill>
                <a:latin typeface="Times New Roman" pitchFamily="18" charset="0"/>
                <a:ea typeface="新宋体" pitchFamily="49" charset="-122"/>
                <a:cs typeface="Times New Roman" pitchFamily="18" charset="0"/>
              </a:rPr>
              <a:t>奇妙的</a:t>
            </a:r>
            <a:r>
              <a:rPr lang="zh-CN" altLang="en-US" b="1" dirty="0" smtClean="0">
                <a:solidFill>
                  <a:srgbClr val="FF0000"/>
                </a:solidFill>
                <a:latin typeface="Times New Roman" pitchFamily="18" charset="0"/>
                <a:ea typeface="新宋体" pitchFamily="49" charset="-122"/>
                <a:cs typeface="Times New Roman" pitchFamily="18" charset="0"/>
              </a:rPr>
              <a:t>联系</a:t>
            </a:r>
            <a:r>
              <a:rPr lang="zh-CN" altLang="en-US" dirty="0" smtClean="0">
                <a:latin typeface="Times New Roman" pitchFamily="18" charset="0"/>
                <a:ea typeface="新宋体" pitchFamily="49" charset="-122"/>
                <a:cs typeface="Times New Roman" pitchFamily="18" charset="0"/>
              </a:rPr>
              <a:t>”</a:t>
            </a:r>
            <a:r>
              <a:rPr lang="en-US" altLang="zh-CN" dirty="0" smtClean="0">
                <a:latin typeface="Times New Roman" pitchFamily="18" charset="0"/>
                <a:ea typeface="新宋体" pitchFamily="49" charset="-122"/>
                <a:cs typeface="Times New Roman" pitchFamily="18" charset="0"/>
              </a:rPr>
              <a:t>(Integer Partitions and </a:t>
            </a:r>
            <a:r>
              <a:rPr lang="en-US" altLang="zh-CN" dirty="0">
                <a:latin typeface="Times New Roman" pitchFamily="18" charset="0"/>
                <a:ea typeface="新宋体" pitchFamily="49" charset="-122"/>
                <a:cs typeface="Times New Roman" pitchFamily="18" charset="0"/>
              </a:rPr>
              <a:t>Set Partitions: </a:t>
            </a:r>
            <a:r>
              <a:rPr lang="en-US" altLang="zh-CN" dirty="0">
                <a:solidFill>
                  <a:srgbClr val="FF0000"/>
                </a:solidFill>
                <a:latin typeface="Times New Roman" pitchFamily="18" charset="0"/>
                <a:ea typeface="新宋体" pitchFamily="49" charset="-122"/>
                <a:cs typeface="Times New Roman" pitchFamily="18" charset="0"/>
              </a:rPr>
              <a:t>A Marvelous </a:t>
            </a:r>
            <a:r>
              <a:rPr lang="en-US" altLang="zh-CN" dirty="0" smtClean="0">
                <a:solidFill>
                  <a:srgbClr val="FF0000"/>
                </a:solidFill>
                <a:latin typeface="Times New Roman" pitchFamily="18" charset="0"/>
                <a:ea typeface="新宋体" pitchFamily="49" charset="-122"/>
                <a:cs typeface="Times New Roman" pitchFamily="18" charset="0"/>
              </a:rPr>
              <a:t>Connection</a:t>
            </a:r>
            <a:r>
              <a:rPr lang="en-US" altLang="zh-CN" dirty="0" smtClean="0">
                <a:latin typeface="Times New Roman" pitchFamily="18" charset="0"/>
                <a:ea typeface="新宋体" pitchFamily="49" charset="-122"/>
                <a:cs typeface="Times New Roman" pitchFamily="18" charset="0"/>
              </a:rPr>
              <a:t>)</a:t>
            </a:r>
            <a:r>
              <a:rPr lang="zh-CN" altLang="en-US" dirty="0" smtClean="0">
                <a:latin typeface="Times New Roman" pitchFamily="18" charset="0"/>
                <a:ea typeface="新宋体" pitchFamily="49" charset="-122"/>
                <a:cs typeface="Times New Roman" pitchFamily="18" charset="0"/>
              </a:rPr>
              <a:t>。</a:t>
            </a:r>
            <a:r>
              <a:rPr lang="zh-CN" altLang="en-US" dirty="0">
                <a:latin typeface="Times New Roman" pitchFamily="18" charset="0"/>
                <a:ea typeface="新宋体" pitchFamily="49" charset="-122"/>
                <a:cs typeface="Times New Roman" pitchFamily="18" charset="0"/>
              </a:rPr>
              <a:t>当</a:t>
            </a:r>
            <a:r>
              <a:rPr lang="zh-CN" altLang="en-US" dirty="0" smtClean="0">
                <a:latin typeface="Times New Roman" pitchFamily="18" charset="0"/>
                <a:ea typeface="新宋体" pitchFamily="49" charset="-122"/>
                <a:cs typeface="Times New Roman" pitchFamily="18" charset="0"/>
              </a:rPr>
              <a:t>我看到</a:t>
            </a:r>
            <a:r>
              <a:rPr lang="zh-CN" altLang="en-US" dirty="0">
                <a:latin typeface="Times New Roman" pitchFamily="18" charset="0"/>
                <a:ea typeface="新宋体" pitchFamily="49" charset="-122"/>
                <a:cs typeface="Times New Roman" pitchFamily="18" charset="0"/>
              </a:rPr>
              <a:t>这个预印本时我感到很</a:t>
            </a:r>
            <a:r>
              <a:rPr lang="zh-CN" altLang="en-US" dirty="0" smtClean="0">
                <a:latin typeface="Times New Roman" pitchFamily="18" charset="0"/>
                <a:ea typeface="新宋体" pitchFamily="49" charset="-122"/>
                <a:cs typeface="Times New Roman" pitchFamily="18" charset="0"/>
              </a:rPr>
              <a:t>兴奋</a:t>
            </a:r>
            <a:r>
              <a:rPr lang="zh-CN" altLang="en-US" dirty="0">
                <a:latin typeface="Times New Roman" pitchFamily="18" charset="0"/>
                <a:ea typeface="新宋体" pitchFamily="49" charset="-122"/>
                <a:cs typeface="Times New Roman" pitchFamily="18" charset="0"/>
              </a:rPr>
              <a:t>。</a:t>
            </a:r>
            <a:r>
              <a:rPr lang="en-US" altLang="zh-CN" dirty="0" smtClean="0">
                <a:latin typeface="Times New Roman" pitchFamily="18" charset="0"/>
                <a:ea typeface="新宋体" pitchFamily="49" charset="-122"/>
                <a:cs typeface="Times New Roman" pitchFamily="18" charset="0"/>
              </a:rPr>
              <a:t>( </a:t>
            </a:r>
            <a:r>
              <a:rPr lang="en-US" altLang="zh-CN" dirty="0">
                <a:latin typeface="Times New Roman" pitchFamily="18" charset="0"/>
                <a:ea typeface="新宋体" pitchFamily="49" charset="-122"/>
                <a:cs typeface="Times New Roman" pitchFamily="18" charset="0"/>
              </a:rPr>
              <a:t>I got </a:t>
            </a:r>
            <a:r>
              <a:rPr lang="en-US" altLang="zh-CN" dirty="0">
                <a:solidFill>
                  <a:srgbClr val="FF0000"/>
                </a:solidFill>
                <a:latin typeface="Times New Roman" pitchFamily="18" charset="0"/>
                <a:ea typeface="新宋体" pitchFamily="49" charset="-122"/>
                <a:cs typeface="Times New Roman" pitchFamily="18" charset="0"/>
              </a:rPr>
              <a:t>excited </a:t>
            </a:r>
            <a:r>
              <a:rPr lang="en-US" altLang="zh-CN" dirty="0">
                <a:latin typeface="Times New Roman" pitchFamily="18" charset="0"/>
                <a:ea typeface="新宋体" pitchFamily="49" charset="-122"/>
                <a:cs typeface="Times New Roman" pitchFamily="18" charset="0"/>
              </a:rPr>
              <a:t>when I saw this </a:t>
            </a:r>
            <a:r>
              <a:rPr lang="en-US" altLang="zh-CN" dirty="0" smtClean="0">
                <a:latin typeface="Times New Roman" pitchFamily="18" charset="0"/>
                <a:ea typeface="新宋体" pitchFamily="49" charset="-122"/>
                <a:cs typeface="Times New Roman" pitchFamily="18" charset="0"/>
              </a:rPr>
              <a:t>preprint.)</a:t>
            </a:r>
            <a:endParaRPr lang="en-US" altLang="zh-CN" dirty="0">
              <a:latin typeface="Times New Roman" pitchFamily="18" charset="0"/>
              <a:ea typeface="新宋体" pitchFamily="49" charset="-122"/>
              <a:cs typeface="Times New Roman" pitchFamily="18" charset="0"/>
            </a:endParaRPr>
          </a:p>
          <a:p>
            <a:pPr marL="342900" indent="-342900" algn="just" eaLnBrk="1" hangingPunct="1">
              <a:spcAft>
                <a:spcPct val="50000"/>
              </a:spcAft>
              <a:buFont typeface="Wingdings" panose="05000000000000000000" pitchFamily="2" charset="2"/>
              <a:buChar char="Ø"/>
            </a:pPr>
            <a:r>
              <a:rPr lang="zh-CN" altLang="en-US" dirty="0" smtClean="0">
                <a:latin typeface="Times New Roman" pitchFamily="18" charset="0"/>
                <a:ea typeface="新宋体" pitchFamily="49" charset="-122"/>
                <a:cs typeface="Times New Roman" pitchFamily="18" charset="0"/>
              </a:rPr>
              <a:t>我</a:t>
            </a:r>
            <a:r>
              <a:rPr lang="zh-CN" altLang="en-US" dirty="0">
                <a:latin typeface="Times New Roman" pitchFamily="18" charset="0"/>
                <a:ea typeface="新宋体" pitchFamily="49" charset="-122"/>
                <a:cs typeface="Times New Roman" pitchFamily="18" charset="0"/>
              </a:rPr>
              <a:t>没想到，能在自己的有生之年看到</a:t>
            </a:r>
            <a:r>
              <a:rPr lang="zh-CN" altLang="en-US" dirty="0" smtClean="0">
                <a:latin typeface="Times New Roman" pitchFamily="18" charset="0"/>
                <a:ea typeface="新宋体" pitchFamily="49" charset="-122"/>
                <a:cs typeface="Times New Roman" pitchFamily="18" charset="0"/>
              </a:rPr>
              <a:t>关于整数分</a:t>
            </a:r>
            <a:r>
              <a:rPr lang="zh-CN" altLang="en-US" dirty="0">
                <a:latin typeface="Times New Roman" pitchFamily="18" charset="0"/>
                <a:ea typeface="新宋体" pitchFamily="49" charset="-122"/>
                <a:cs typeface="Times New Roman" pitchFamily="18" charset="0"/>
              </a:rPr>
              <a:t>拆和集合划分</a:t>
            </a:r>
            <a:r>
              <a:rPr lang="zh-CN" altLang="en-US" dirty="0" smtClean="0">
                <a:latin typeface="Times New Roman" pitchFamily="18" charset="0"/>
                <a:ea typeface="新宋体" pitchFamily="49" charset="-122"/>
                <a:cs typeface="Times New Roman" pitchFamily="18" charset="0"/>
              </a:rPr>
              <a:t>的</a:t>
            </a:r>
            <a:r>
              <a:rPr lang="zh-CN" altLang="en-US" dirty="0" smtClean="0">
                <a:solidFill>
                  <a:srgbClr val="FF0000"/>
                </a:solidFill>
                <a:latin typeface="Times New Roman" pitchFamily="18" charset="0"/>
                <a:ea typeface="新宋体" pitchFamily="49" charset="-122"/>
                <a:cs typeface="Times New Roman" pitchFamily="18" charset="0"/>
              </a:rPr>
              <a:t>伟大的新发现</a:t>
            </a:r>
            <a:r>
              <a:rPr lang="zh-CN" altLang="en-US" dirty="0" smtClean="0">
                <a:latin typeface="Times New Roman" pitchFamily="18" charset="0"/>
                <a:ea typeface="新宋体" pitchFamily="49" charset="-122"/>
                <a:cs typeface="Times New Roman" pitchFamily="18" charset="0"/>
              </a:rPr>
              <a:t>，</a:t>
            </a:r>
            <a:r>
              <a:rPr lang="zh-CN" altLang="en-US" dirty="0">
                <a:latin typeface="Times New Roman" pitchFamily="18" charset="0"/>
                <a:ea typeface="新宋体" pitchFamily="49" charset="-122"/>
                <a:cs typeface="Times New Roman" pitchFamily="18" charset="0"/>
              </a:rPr>
              <a:t>因为这些课题已经被研究了几十年</a:t>
            </a:r>
            <a:r>
              <a:rPr lang="zh-CN" altLang="en-US" dirty="0" smtClean="0">
                <a:latin typeface="Times New Roman" pitchFamily="18" charset="0"/>
                <a:ea typeface="新宋体" pitchFamily="49" charset="-122"/>
                <a:cs typeface="Times New Roman" pitchFamily="18" charset="0"/>
              </a:rPr>
              <a:t>。</a:t>
            </a:r>
            <a:r>
              <a:rPr lang="en-US" altLang="zh-CN" dirty="0">
                <a:latin typeface="Times New Roman" pitchFamily="18" charset="0"/>
                <a:ea typeface="新宋体" pitchFamily="49" charset="-122"/>
                <a:cs typeface="Times New Roman" pitchFamily="18" charset="0"/>
              </a:rPr>
              <a:t>(</a:t>
            </a:r>
            <a:r>
              <a:rPr lang="en-US" altLang="zh-CN" dirty="0" smtClean="0">
                <a:latin typeface="Times New Roman" pitchFamily="18" charset="0"/>
                <a:ea typeface="新宋体" pitchFamily="49" charset="-122"/>
                <a:cs typeface="Times New Roman" pitchFamily="18" charset="0"/>
              </a:rPr>
              <a:t>I </a:t>
            </a:r>
            <a:r>
              <a:rPr lang="en-US" altLang="zh-CN" dirty="0">
                <a:latin typeface="Times New Roman" pitchFamily="18" charset="0"/>
                <a:ea typeface="新宋体" pitchFamily="49" charset="-122"/>
                <a:cs typeface="Times New Roman" pitchFamily="18" charset="0"/>
              </a:rPr>
              <a:t>don’t think I may live that many more years in my life … that  you can find </a:t>
            </a:r>
            <a:r>
              <a:rPr lang="en-US" altLang="zh-CN" dirty="0">
                <a:solidFill>
                  <a:srgbClr val="FF0000"/>
                </a:solidFill>
                <a:latin typeface="Times New Roman" pitchFamily="18" charset="0"/>
                <a:ea typeface="新宋体" pitchFamily="49" charset="-122"/>
                <a:cs typeface="Times New Roman" pitchFamily="18" charset="0"/>
              </a:rPr>
              <a:t>great new things </a:t>
            </a:r>
            <a:r>
              <a:rPr lang="en-US" altLang="zh-CN" dirty="0">
                <a:latin typeface="Times New Roman" pitchFamily="18" charset="0"/>
                <a:ea typeface="新宋体" pitchFamily="49" charset="-122"/>
                <a:cs typeface="Times New Roman" pitchFamily="18" charset="0"/>
              </a:rPr>
              <a:t>out about integer partitions or set partitions, these things have been studied for ages</a:t>
            </a:r>
            <a:r>
              <a:rPr lang="en-US" altLang="zh-CN" dirty="0" smtClean="0">
                <a:latin typeface="Times New Roman" pitchFamily="18" charset="0"/>
                <a:ea typeface="新宋体" pitchFamily="49" charset="-122"/>
                <a:cs typeface="Times New Roman" pitchFamily="18" charset="0"/>
              </a:rPr>
              <a:t>.</a:t>
            </a:r>
            <a:r>
              <a:rPr lang="en-US" altLang="zh-CN" dirty="0">
                <a:latin typeface="Times New Roman" pitchFamily="18" charset="0"/>
                <a:ea typeface="新宋体" pitchFamily="49" charset="-122"/>
                <a:cs typeface="Times New Roman" pitchFamily="18" charset="0"/>
              </a:rPr>
              <a:t>)</a:t>
            </a:r>
            <a:endParaRPr lang="zh-CN" altLang="en-US" dirty="0">
              <a:latin typeface="Times New Roman" pitchFamily="18" charset="0"/>
              <a:ea typeface="新宋体" pitchFamily="49" charset="-122"/>
              <a:cs typeface="Times New Roman" pitchFamily="18" charset="0"/>
            </a:endParaRPr>
          </a:p>
          <a:p>
            <a:pPr eaLnBrk="1" hangingPunct="1">
              <a:spcAft>
                <a:spcPct val="50000"/>
              </a:spcAft>
            </a:pPr>
            <a:r>
              <a:rPr lang="zh-CN" altLang="en-US" sz="2000" dirty="0" smtClean="0">
                <a:ea typeface="新宋体" pitchFamily="49" charset="-122"/>
                <a:cs typeface="Times New Roman" pitchFamily="18" charset="0"/>
              </a:rPr>
              <a:t>                </a:t>
            </a:r>
            <a:r>
              <a:rPr lang="en-US" altLang="zh-CN" sz="2000" dirty="0" smtClean="0">
                <a:solidFill>
                  <a:srgbClr val="22639E"/>
                </a:solidFill>
                <a:ea typeface="新宋体" pitchFamily="49" charset="-122"/>
                <a:cs typeface="Times New Roman" pitchFamily="18" charset="0"/>
                <a:hlinkClick r:id="rId2"/>
              </a:rPr>
              <a:t>http</a:t>
            </a:r>
            <a:r>
              <a:rPr lang="en-US" altLang="zh-CN" sz="2000" dirty="0">
                <a:solidFill>
                  <a:srgbClr val="22639E"/>
                </a:solidFill>
                <a:ea typeface="新宋体" pitchFamily="49" charset="-122"/>
                <a:cs typeface="Times New Roman" pitchFamily="18" charset="0"/>
                <a:hlinkClick r:id="rId2"/>
              </a:rPr>
              <a:t>://www-cs-faculty.stanford.edu/~</a:t>
            </a:r>
            <a:r>
              <a:rPr lang="en-US" altLang="zh-CN" sz="2000" dirty="0" smtClean="0">
                <a:solidFill>
                  <a:srgbClr val="22639E"/>
                </a:solidFill>
                <a:ea typeface="新宋体" pitchFamily="49" charset="-122"/>
                <a:cs typeface="Times New Roman" pitchFamily="18" charset="0"/>
                <a:hlinkClick r:id="rId2"/>
              </a:rPr>
              <a:t>uno/musings.html</a:t>
            </a:r>
            <a:r>
              <a:rPr lang="zh-CN" altLang="en-US" sz="2000" dirty="0">
                <a:ea typeface="新宋体" pitchFamily="49" charset="-122"/>
                <a:cs typeface="Times New Roman" pitchFamily="18" charset="0"/>
              </a:rPr>
              <a:t> </a:t>
            </a:r>
            <a:endParaRPr lang="en-US" altLang="zh-CN" sz="2000" dirty="0">
              <a:ea typeface="新宋体" pitchFamily="49" charset="-122"/>
              <a:cs typeface="Times New Roman" pitchFamily="18" charset="0"/>
            </a:endParaRPr>
          </a:p>
        </p:txBody>
      </p:sp>
      <p:sp>
        <p:nvSpPr>
          <p:cNvPr id="19459" name="Rectangle 8"/>
          <p:cNvSpPr txBox="1">
            <a:spLocks noChangeArrowheads="1"/>
          </p:cNvSpPr>
          <p:nvPr/>
        </p:nvSpPr>
        <p:spPr bwMode="auto">
          <a:xfrm>
            <a:off x="0" y="116632"/>
            <a:ext cx="9144000" cy="844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zh-CN" altLang="en-US" sz="4000" b="1" dirty="0">
                <a:solidFill>
                  <a:schemeClr val="tx2">
                    <a:lumMod val="75000"/>
                  </a:schemeClr>
                </a:solidFill>
                <a:latin typeface="Times New Roman" panose="02020603050405020304" pitchFamily="18" charset="0"/>
                <a:ea typeface="宋体" panose="02010600030101010101" pitchFamily="2" charset="-122"/>
                <a:cs typeface="Times New Roman" panose="02020603050405020304" pitchFamily="18" charset="0"/>
              </a:rPr>
              <a:t>同行</a:t>
            </a:r>
            <a:r>
              <a:rPr lang="zh-CN" altLang="en-US" sz="4000" b="1" dirty="0">
                <a:solidFill>
                  <a:schemeClr val="tx2">
                    <a:lumMod val="75000"/>
                  </a:schemeClr>
                </a:solidFill>
                <a:latin typeface="宋体" panose="02010600030101010101" pitchFamily="2" charset="-122"/>
                <a:ea typeface="宋体" panose="02010600030101010101" pitchFamily="2" charset="-122"/>
              </a:rPr>
              <a:t>评价</a:t>
            </a:r>
            <a:endParaRPr lang="zh-CN" altLang="en-US" sz="4000" b="1" dirty="0">
              <a:solidFill>
                <a:schemeClr val="tx2"/>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xmlns="" val="3883625773"/>
      </p:ext>
    </p:extLst>
  </p:cSld>
  <p:clrMapOvr>
    <a:masterClrMapping/>
  </p:clrMapOvr>
  <p:transition spd="slow" advTm="19052"/>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7158" y="0"/>
            <a:ext cx="8229600" cy="1143000"/>
          </a:xfrm>
        </p:spPr>
        <p:txBody>
          <a:bodyPr>
            <a:normAutofit/>
          </a:bodyPr>
          <a:lstStyle/>
          <a:p>
            <a:pPr algn="ctr"/>
            <a:r>
              <a:rPr lang="en-US" altLang="zh-CN" sz="4400" b="1" dirty="0" smtClean="0">
                <a:solidFill>
                  <a:srgbClr val="002060"/>
                </a:solidFill>
                <a:latin typeface="Times New Roman" pitchFamily="18" charset="0"/>
                <a:cs typeface="Times New Roman" pitchFamily="18" charset="0"/>
              </a:rPr>
              <a:t>Log concave</a:t>
            </a:r>
            <a:r>
              <a:rPr lang="zh-CN" altLang="en-US" sz="4400" b="1" dirty="0" smtClean="0">
                <a:solidFill>
                  <a:srgbClr val="002060"/>
                </a:solidFill>
                <a:latin typeface="Times New Roman" pitchFamily="18" charset="0"/>
                <a:cs typeface="Times New Roman" pitchFamily="18" charset="0"/>
              </a:rPr>
              <a:t>猜想</a:t>
            </a:r>
            <a:endParaRPr lang="zh-CN" altLang="en-US" sz="4400" b="1" dirty="0">
              <a:solidFill>
                <a:srgbClr val="002060"/>
              </a:solidFill>
              <a:latin typeface="Times New Roman" pitchFamily="18" charset="0"/>
              <a:cs typeface="Times New Roman" pitchFamily="18" charset="0"/>
            </a:endParaRPr>
          </a:p>
        </p:txBody>
      </p:sp>
      <p:sp>
        <p:nvSpPr>
          <p:cNvPr id="3" name="内容占位符 2"/>
          <p:cNvSpPr>
            <a:spLocks noGrp="1"/>
          </p:cNvSpPr>
          <p:nvPr>
            <p:ph idx="1"/>
          </p:nvPr>
        </p:nvSpPr>
        <p:spPr>
          <a:xfrm>
            <a:off x="357158" y="1285860"/>
            <a:ext cx="8229600" cy="4525963"/>
          </a:xfrm>
        </p:spPr>
        <p:txBody>
          <a:bodyPr>
            <a:normAutofit/>
          </a:bodyPr>
          <a:lstStyle/>
          <a:p>
            <a:r>
              <a:rPr lang="zh-CN" altLang="en-US" sz="2000" dirty="0" smtClean="0"/>
              <a:t>一个序列</a:t>
            </a:r>
            <a:r>
              <a:rPr lang="en-US" altLang="zh-CN" sz="2000" dirty="0" smtClean="0">
                <a:latin typeface="Times New Roman" pitchFamily="18" charset="0"/>
                <a:cs typeface="Times New Roman" pitchFamily="18" charset="0"/>
              </a:rPr>
              <a:t>{</a:t>
            </a:r>
            <a:r>
              <a:rPr lang="en-US" altLang="zh-CN" sz="2000" i="1" dirty="0" err="1" smtClean="0">
                <a:latin typeface="Times New Roman" pitchFamily="18" charset="0"/>
                <a:cs typeface="Times New Roman" pitchFamily="18" charset="0"/>
              </a:rPr>
              <a:t>a</a:t>
            </a:r>
            <a:r>
              <a:rPr lang="en-US" altLang="zh-CN" sz="2000" i="1" baseline="-25000" dirty="0" err="1" smtClean="0">
                <a:latin typeface="Times New Roman" pitchFamily="18" charset="0"/>
                <a:cs typeface="Times New Roman" pitchFamily="18" charset="0"/>
              </a:rPr>
              <a:t>k</a:t>
            </a:r>
            <a:r>
              <a:rPr lang="en-US" altLang="zh-CN" sz="2000" dirty="0" smtClean="0">
                <a:latin typeface="Times New Roman" pitchFamily="18" charset="0"/>
                <a:cs typeface="Times New Roman" pitchFamily="18" charset="0"/>
              </a:rPr>
              <a:t>}</a:t>
            </a:r>
            <a:r>
              <a:rPr lang="en-US" altLang="zh-CN" sz="2000" i="1" baseline="-25000" dirty="0" smtClean="0">
                <a:latin typeface="Times New Roman" pitchFamily="18" charset="0"/>
                <a:cs typeface="Times New Roman" pitchFamily="18" charset="0"/>
              </a:rPr>
              <a:t>k</a:t>
            </a:r>
            <a:r>
              <a:rPr lang="en-US" altLang="zh-CN" sz="2000" baseline="-25000" dirty="0" smtClean="0">
                <a:latin typeface="Times New Roman" pitchFamily="18" charset="0"/>
                <a:cs typeface="Times New Roman" pitchFamily="18" charset="0"/>
              </a:rPr>
              <a:t>≥0</a:t>
            </a:r>
            <a:r>
              <a:rPr lang="zh-CN" altLang="en-US" sz="2000" dirty="0" smtClean="0">
                <a:latin typeface="Times New Roman" pitchFamily="18" charset="0"/>
                <a:cs typeface="Times New Roman" pitchFamily="18" charset="0"/>
              </a:rPr>
              <a:t>是</a:t>
            </a:r>
            <a:r>
              <a:rPr lang="en-US" altLang="zh-CN" sz="2000" dirty="0" smtClean="0">
                <a:latin typeface="Times New Roman" pitchFamily="18" charset="0"/>
                <a:cs typeface="Times New Roman" pitchFamily="18" charset="0"/>
              </a:rPr>
              <a:t>log concave</a:t>
            </a:r>
            <a:r>
              <a:rPr lang="zh-CN" altLang="en-US" sz="2000" dirty="0" smtClean="0">
                <a:latin typeface="Times New Roman" pitchFamily="18" charset="0"/>
                <a:cs typeface="Times New Roman" pitchFamily="18" charset="0"/>
              </a:rPr>
              <a:t>的</a:t>
            </a:r>
            <a:r>
              <a:rPr lang="zh-CN" altLang="en-US" sz="2000" dirty="0" smtClean="0"/>
              <a:t>，如果对</a:t>
            </a:r>
            <a:r>
              <a:rPr lang="en-US" altLang="zh-CN" sz="2000" i="1" dirty="0" smtClean="0">
                <a:latin typeface="Times New Roman" pitchFamily="18" charset="0"/>
                <a:cs typeface="Times New Roman" pitchFamily="18" charset="0"/>
              </a:rPr>
              <a:t>k</a:t>
            </a:r>
            <a:r>
              <a:rPr lang="en-US" altLang="zh-CN" sz="2000" dirty="0" smtClean="0">
                <a:latin typeface="Bookman Old Style"/>
              </a:rPr>
              <a:t>≥1</a:t>
            </a:r>
            <a:r>
              <a:rPr lang="zh-CN" altLang="en-US" sz="2000" dirty="0" smtClean="0"/>
              <a:t>满足</a:t>
            </a:r>
            <a:endParaRPr lang="en-US" altLang="zh-CN" sz="2000" dirty="0" smtClean="0"/>
          </a:p>
          <a:p>
            <a:endParaRPr lang="en-US" altLang="zh-CN" sz="2000" dirty="0" smtClean="0"/>
          </a:p>
          <a:p>
            <a:endParaRPr lang="en-US" altLang="zh-CN" sz="2000" dirty="0" smtClean="0"/>
          </a:p>
          <a:p>
            <a:endParaRPr lang="en-US" altLang="zh-CN" sz="2000" dirty="0" smtClean="0"/>
          </a:p>
          <a:p>
            <a:r>
              <a:rPr lang="zh-CN" altLang="en-US" sz="2000" dirty="0" smtClean="0"/>
              <a:t>令</a:t>
            </a:r>
            <a:r>
              <a:rPr lang="en-US" altLang="zh-CN" sz="2000" i="1" dirty="0" smtClean="0">
                <a:latin typeface="Times New Roman" pitchFamily="18" charset="0"/>
                <a:cs typeface="Times New Roman" pitchFamily="18" charset="0"/>
              </a:rPr>
              <a:t>M</a:t>
            </a:r>
            <a:r>
              <a:rPr lang="en-US" altLang="zh-CN" sz="2000" i="1" baseline="-25000" dirty="0" smtClean="0">
                <a:latin typeface="Times New Roman" pitchFamily="18" charset="0"/>
                <a:cs typeface="Times New Roman" pitchFamily="18" charset="0"/>
              </a:rPr>
              <a:t>2n,k</a:t>
            </a:r>
            <a:r>
              <a:rPr lang="zh-CN" altLang="en-US" sz="2000" dirty="0" smtClean="0">
                <a:latin typeface="Times New Roman" pitchFamily="18" charset="0"/>
                <a:cs typeface="Times New Roman" pitchFamily="18" charset="0"/>
              </a:rPr>
              <a:t>表示</a:t>
            </a:r>
            <a:r>
              <a:rPr lang="en-US" altLang="zh-CN" sz="2000" dirty="0" smtClean="0">
                <a:latin typeface="Times New Roman" pitchFamily="18" charset="0"/>
                <a:cs typeface="Times New Roman" pitchFamily="18" charset="0"/>
              </a:rPr>
              <a:t>[2</a:t>
            </a:r>
            <a:r>
              <a:rPr lang="en-US" altLang="zh-CN" sz="2000" i="1" dirty="0" smtClean="0">
                <a:latin typeface="Times New Roman" pitchFamily="18" charset="0"/>
                <a:cs typeface="Times New Roman" pitchFamily="18" charset="0"/>
              </a:rPr>
              <a:t>n</a:t>
            </a:r>
            <a:r>
              <a:rPr lang="en-US" altLang="zh-CN" sz="2000" dirty="0" smtClean="0">
                <a:latin typeface="Times New Roman" pitchFamily="18" charset="0"/>
                <a:cs typeface="Times New Roman" pitchFamily="18" charset="0"/>
              </a:rPr>
              <a:t>]</a:t>
            </a:r>
            <a:r>
              <a:rPr lang="zh-CN" altLang="en-US" sz="2000" dirty="0" smtClean="0">
                <a:latin typeface="Times New Roman" pitchFamily="18" charset="0"/>
                <a:cs typeface="Times New Roman" pitchFamily="18" charset="0"/>
              </a:rPr>
              <a:t>的交叉数为</a:t>
            </a:r>
            <a:r>
              <a:rPr lang="en-US" altLang="zh-CN" sz="2000" i="1" dirty="0" smtClean="0">
                <a:latin typeface="Times New Roman" pitchFamily="18" charset="0"/>
                <a:cs typeface="Times New Roman" pitchFamily="18" charset="0"/>
              </a:rPr>
              <a:t>k</a:t>
            </a:r>
            <a:r>
              <a:rPr lang="zh-CN" altLang="en-US" sz="2000" dirty="0" smtClean="0"/>
              <a:t>的完美匹配的个数，令</a:t>
            </a:r>
            <a:endParaRPr lang="en-US" altLang="zh-CN" sz="2000" dirty="0" smtClean="0"/>
          </a:p>
          <a:p>
            <a:endParaRPr lang="en-US" altLang="zh-CN" sz="2400" dirty="0" smtClean="0">
              <a:latin typeface="Times New Roman" pitchFamily="18" charset="0"/>
              <a:cs typeface="Times New Roman" pitchFamily="18" charset="0"/>
            </a:endParaRPr>
          </a:p>
          <a:p>
            <a:endParaRPr lang="en-US" altLang="zh-CN" sz="2400" dirty="0" smtClean="0">
              <a:latin typeface="Times New Roman" pitchFamily="18" charset="0"/>
              <a:cs typeface="Times New Roman" pitchFamily="18" charset="0"/>
            </a:endParaRPr>
          </a:p>
          <a:p>
            <a:r>
              <a:rPr lang="en-US" altLang="zh-CN" sz="2000" dirty="0" smtClean="0">
                <a:latin typeface="Times New Roman" pitchFamily="18" charset="0"/>
                <a:cs typeface="Times New Roman" pitchFamily="18" charset="0"/>
              </a:rPr>
              <a:t>2008</a:t>
            </a:r>
            <a:r>
              <a:rPr lang="zh-CN" altLang="en-US" sz="2000" dirty="0" smtClean="0">
                <a:latin typeface="Times New Roman" pitchFamily="18" charset="0"/>
                <a:cs typeface="Times New Roman" pitchFamily="18" charset="0"/>
              </a:rPr>
              <a:t>年，陈永川在</a:t>
            </a:r>
            <a:r>
              <a:rPr lang="en-US" altLang="zh-CN"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 </a:t>
            </a:r>
            <a:r>
              <a:rPr lang="en-US" sz="2000" dirty="0" smtClean="0">
                <a:solidFill>
                  <a:srgbClr val="FF0000"/>
                </a:solidFill>
                <a:latin typeface="Times New Roman" pitchFamily="18" charset="0"/>
                <a:cs typeface="Times New Roman" pitchFamily="18" charset="0"/>
              </a:rPr>
              <a:t>Log-concavity and </a:t>
            </a:r>
            <a:r>
              <a:rPr lang="en-US" sz="2000" i="1" dirty="0" smtClean="0">
                <a:solidFill>
                  <a:srgbClr val="FF0000"/>
                </a:solidFill>
                <a:latin typeface="Times New Roman" pitchFamily="18" charset="0"/>
                <a:cs typeface="Times New Roman" pitchFamily="18" charset="0"/>
              </a:rPr>
              <a:t>q</a:t>
            </a:r>
            <a:r>
              <a:rPr lang="en-US" sz="2000" dirty="0" smtClean="0">
                <a:solidFill>
                  <a:srgbClr val="FF0000"/>
                </a:solidFill>
                <a:latin typeface="Times New Roman" pitchFamily="18" charset="0"/>
                <a:cs typeface="Times New Roman" pitchFamily="18" charset="0"/>
              </a:rPr>
              <a:t>-Log-convexity Conjectures on the Longest Increasing Subsequences of Permutations </a:t>
            </a:r>
            <a:r>
              <a:rPr lang="en-US" altLang="zh-CN" sz="2000" dirty="0" smtClean="0">
                <a:latin typeface="Times New Roman" pitchFamily="18" charset="0"/>
                <a:cs typeface="Times New Roman" pitchFamily="18" charset="0"/>
              </a:rPr>
              <a:t>》</a:t>
            </a:r>
            <a:r>
              <a:rPr lang="zh-CN" altLang="en-US" sz="2000" dirty="0" smtClean="0">
                <a:latin typeface="Times New Roman" pitchFamily="18" charset="0"/>
                <a:cs typeface="Times New Roman" pitchFamily="18" charset="0"/>
              </a:rPr>
              <a:t>中</a:t>
            </a:r>
            <a:r>
              <a:rPr lang="zh-CN" altLang="en-US" sz="2000" dirty="0" smtClean="0"/>
              <a:t>，提出了关于</a:t>
            </a:r>
            <a:r>
              <a:rPr lang="en-US" altLang="zh-CN" sz="2000" i="1" dirty="0" smtClean="0">
                <a:latin typeface="Times New Roman" pitchFamily="18" charset="0"/>
                <a:cs typeface="Times New Roman" pitchFamily="18" charset="0"/>
              </a:rPr>
              <a:t>M</a:t>
            </a:r>
            <a:r>
              <a:rPr lang="en-US" altLang="zh-CN" sz="2000" i="1" baseline="-25000" dirty="0" smtClean="0">
                <a:latin typeface="Times New Roman" pitchFamily="18" charset="0"/>
                <a:cs typeface="Times New Roman" pitchFamily="18" charset="0"/>
              </a:rPr>
              <a:t>2n,k</a:t>
            </a:r>
            <a:r>
              <a:rPr lang="zh-CN" altLang="en-US" sz="2000" dirty="0" smtClean="0">
                <a:latin typeface="Times New Roman" pitchFamily="18" charset="0"/>
                <a:cs typeface="Times New Roman" pitchFamily="18" charset="0"/>
              </a:rPr>
              <a:t>及其生成函数的猜想：</a:t>
            </a:r>
            <a:endParaRPr lang="en-US" altLang="zh-CN" sz="2000" dirty="0" smtClean="0"/>
          </a:p>
        </p:txBody>
      </p:sp>
      <p:sp>
        <p:nvSpPr>
          <p:cNvPr id="65843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658433"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428993" y="1857364"/>
            <a:ext cx="1826540" cy="357190"/>
          </a:xfrm>
          <a:prstGeom prst="rect">
            <a:avLst/>
          </a:prstGeom>
          <a:noFill/>
        </p:spPr>
      </p:pic>
      <p:sp>
        <p:nvSpPr>
          <p:cNvPr id="658435" name="Rectangle 3"/>
          <p:cNvSpPr>
            <a:spLocks noChangeArrowheads="1"/>
          </p:cNvSpPr>
          <p:nvPr/>
        </p:nvSpPr>
        <p:spPr bwMode="auto">
          <a:xfrm>
            <a:off x="0" y="8763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658437"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658436" name="Picture 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286116" y="2883040"/>
            <a:ext cx="2214578" cy="617398"/>
          </a:xfrm>
          <a:prstGeom prst="rect">
            <a:avLst/>
          </a:prstGeom>
          <a:noFill/>
        </p:spPr>
      </p:pic>
      <p:sp>
        <p:nvSpPr>
          <p:cNvPr id="658438" name="Rectangle 6"/>
          <p:cNvSpPr>
            <a:spLocks noChangeArrowheads="1"/>
          </p:cNvSpPr>
          <p:nvPr/>
        </p:nvSpPr>
        <p:spPr bwMode="auto">
          <a:xfrm>
            <a:off x="0" y="13335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pic>
        <p:nvPicPr>
          <p:cNvPr id="10" name="图片 9" descr="conj1.png"/>
          <p:cNvPicPr>
            <a:picLocks noChangeAspect="1"/>
          </p:cNvPicPr>
          <p:nvPr/>
        </p:nvPicPr>
        <p:blipFill>
          <a:blip r:embed="rId4" cstate="print">
            <a:lum contrast="-12000"/>
          </a:blip>
          <a:stretch>
            <a:fillRect/>
          </a:stretch>
        </p:blipFill>
        <p:spPr>
          <a:xfrm>
            <a:off x="1714480" y="4572008"/>
            <a:ext cx="4071966" cy="704340"/>
          </a:xfrm>
          <a:prstGeom prst="rect">
            <a:avLst/>
          </a:prstGeom>
        </p:spPr>
      </p:pic>
      <p:pic>
        <p:nvPicPr>
          <p:cNvPr id="11" name="图片 10" descr="conj2.png"/>
          <p:cNvPicPr>
            <a:picLocks noChangeAspect="1"/>
          </p:cNvPicPr>
          <p:nvPr/>
        </p:nvPicPr>
        <p:blipFill>
          <a:blip r:embed="rId5" cstate="print">
            <a:lum contrast="-12000"/>
          </a:blip>
          <a:stretch>
            <a:fillRect/>
          </a:stretch>
        </p:blipFill>
        <p:spPr>
          <a:xfrm>
            <a:off x="1614758" y="5357826"/>
            <a:ext cx="5940938" cy="121444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571472" y="1428736"/>
            <a:ext cx="7640835" cy="3785652"/>
          </a:xfrm>
          <a:prstGeom prst="rect">
            <a:avLst/>
          </a:prstGeom>
          <a:noFill/>
        </p:spPr>
        <p:txBody>
          <a:bodyPr wrap="square" rtlCol="0">
            <a:spAutoFit/>
          </a:bodyPr>
          <a:lstStyle/>
          <a:p>
            <a:pPr marL="571500" indent="-571500">
              <a:lnSpc>
                <a:spcPct val="150000"/>
              </a:lnSpc>
              <a:buFont typeface="Wingdings" panose="05000000000000000000" pitchFamily="2" charset="2"/>
              <a:buChar char="Ø"/>
            </a:pPr>
            <a:r>
              <a:rPr lang="zh-CN" altLang="en-US" sz="4000" b="1" dirty="0" smtClean="0">
                <a:solidFill>
                  <a:schemeClr val="bg2">
                    <a:lumMod val="90000"/>
                  </a:schemeClr>
                </a:solidFill>
                <a:latin typeface="宋体" panose="02010600030101010101" pitchFamily="2" charset="-122"/>
                <a:ea typeface="宋体" panose="02010600030101010101" pitchFamily="2" charset="-122"/>
                <a:cs typeface="Times New Roman" panose="02020603050405020304" pitchFamily="18" charset="0"/>
              </a:rPr>
              <a:t>集合划分</a:t>
            </a:r>
            <a:endParaRPr lang="en-US" altLang="zh-CN" sz="4000" b="1" dirty="0" smtClean="0">
              <a:solidFill>
                <a:schemeClr val="bg2">
                  <a:lumMod val="90000"/>
                </a:schemeClr>
              </a:solidFill>
              <a:latin typeface="宋体" panose="02010600030101010101" pitchFamily="2" charset="-122"/>
              <a:ea typeface="宋体" panose="02010600030101010101" pitchFamily="2" charset="-122"/>
              <a:cs typeface="Times New Roman" panose="02020603050405020304" pitchFamily="18" charset="0"/>
            </a:endParaRPr>
          </a:p>
          <a:p>
            <a:pPr marL="571500" indent="-571500">
              <a:lnSpc>
                <a:spcPct val="150000"/>
              </a:lnSpc>
              <a:buFont typeface="Wingdings" panose="05000000000000000000" pitchFamily="2" charset="2"/>
              <a:buChar char="Ø"/>
            </a:pPr>
            <a:r>
              <a:rPr lang="zh-CN" altLang="en-US" sz="4000" b="1" kern="0" dirty="0" smtClean="0">
                <a:solidFill>
                  <a:srgbClr val="C00000"/>
                </a:solidFill>
                <a:latin typeface="宋体" panose="02010600030101010101" pitchFamily="2" charset="-122"/>
                <a:ea typeface="宋体" panose="02010600030101010101" pitchFamily="2" charset="-122"/>
              </a:rPr>
              <a:t>稳定匹配问题</a:t>
            </a:r>
            <a:endParaRPr lang="en-US" altLang="zh-CN" sz="4000" b="1" dirty="0" smtClean="0">
              <a:solidFill>
                <a:srgbClr val="C00000"/>
              </a:solidFill>
              <a:latin typeface="宋体" panose="02010600030101010101" pitchFamily="2" charset="-122"/>
              <a:ea typeface="宋体" panose="02010600030101010101" pitchFamily="2" charset="-122"/>
            </a:endParaRPr>
          </a:p>
          <a:p>
            <a:pPr marL="571500" indent="-571500">
              <a:lnSpc>
                <a:spcPct val="150000"/>
              </a:lnSpc>
              <a:buFont typeface="Wingdings" panose="05000000000000000000" pitchFamily="2" charset="2"/>
              <a:buChar char="Ø"/>
            </a:pPr>
            <a:r>
              <a:rPr lang="en-US" altLang="zh-CN" sz="4000" b="1" dirty="0" smtClean="0">
                <a:solidFill>
                  <a:schemeClr val="bg2">
                    <a:lumMod val="90000"/>
                  </a:schemeClr>
                </a:solidFill>
                <a:latin typeface="宋体" panose="02010600030101010101" pitchFamily="2" charset="-122"/>
                <a:ea typeface="宋体" panose="02010600030101010101" pitchFamily="2" charset="-122"/>
                <a:cs typeface="Times New Roman" panose="02020603050405020304" pitchFamily="18" charset="0"/>
              </a:rPr>
              <a:t>RSK</a:t>
            </a:r>
            <a:r>
              <a:rPr lang="zh-CN" altLang="en-US" sz="4000" b="1" dirty="0" smtClean="0">
                <a:solidFill>
                  <a:schemeClr val="bg2">
                    <a:lumMod val="90000"/>
                  </a:schemeClr>
                </a:solidFill>
                <a:latin typeface="宋体" panose="02010600030101010101" pitchFamily="2" charset="-122"/>
                <a:ea typeface="宋体" panose="02010600030101010101" pitchFamily="2" charset="-122"/>
              </a:rPr>
              <a:t>算法</a:t>
            </a:r>
            <a:endParaRPr lang="en-US" altLang="zh-CN" sz="4000" b="1" dirty="0" smtClean="0">
              <a:solidFill>
                <a:schemeClr val="bg2">
                  <a:lumMod val="90000"/>
                </a:schemeClr>
              </a:solidFill>
              <a:latin typeface="宋体" panose="02010600030101010101" pitchFamily="2" charset="-122"/>
              <a:ea typeface="宋体" panose="02010600030101010101" pitchFamily="2" charset="-122"/>
            </a:endParaRPr>
          </a:p>
          <a:p>
            <a:pPr marL="571500" indent="-571500">
              <a:lnSpc>
                <a:spcPct val="150000"/>
              </a:lnSpc>
              <a:buFont typeface="Wingdings" panose="05000000000000000000" pitchFamily="2" charset="2"/>
              <a:buChar char="Ø"/>
            </a:pPr>
            <a:r>
              <a:rPr lang="zh-CN" altLang="en-US" sz="4000" b="1" dirty="0" smtClean="0">
                <a:solidFill>
                  <a:schemeClr val="bg2">
                    <a:lumMod val="90000"/>
                  </a:schemeClr>
                </a:solidFill>
                <a:latin typeface="宋体" panose="02010600030101010101" pitchFamily="2" charset="-122"/>
                <a:ea typeface="宋体" panose="02010600030101010101" pitchFamily="2" charset="-122"/>
              </a:rPr>
              <a:t>计算生物学</a:t>
            </a:r>
            <a:endParaRPr lang="en-US" altLang="zh-CN" sz="4000" b="1" dirty="0" smtClean="0">
              <a:solidFill>
                <a:schemeClr val="bg2">
                  <a:lumMod val="90000"/>
                </a:schemeClr>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xmlns="" val="32712920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zh-CN" altLang="en-US" sz="4400" b="1" dirty="0" smtClean="0">
                <a:solidFill>
                  <a:schemeClr val="tx2"/>
                </a:solidFill>
                <a:latin typeface="Times New Roman" pitchFamily="18" charset="0"/>
                <a:ea typeface="宋体" panose="02010600030101010101" pitchFamily="2" charset="-122"/>
                <a:cs typeface="Times New Roman" pitchFamily="18" charset="0"/>
              </a:rPr>
              <a:t>匹 配</a:t>
            </a:r>
          </a:p>
        </p:txBody>
      </p:sp>
      <p:sp>
        <p:nvSpPr>
          <p:cNvPr id="3" name="内容占位符 2"/>
          <p:cNvSpPr>
            <a:spLocks noGrp="1"/>
          </p:cNvSpPr>
          <p:nvPr>
            <p:ph sz="half" idx="1"/>
          </p:nvPr>
        </p:nvSpPr>
        <p:spPr>
          <a:xfrm>
            <a:off x="685800" y="1981200"/>
            <a:ext cx="7458100" cy="4114800"/>
          </a:xfrm>
        </p:spPr>
        <p:txBody>
          <a:bodyPr/>
          <a:lstStyle/>
          <a:p>
            <a:r>
              <a:rPr lang="zh-CN" altLang="en-US" b="1" dirty="0" smtClean="0">
                <a:solidFill>
                  <a:srgbClr val="C00000"/>
                </a:solidFill>
              </a:rPr>
              <a:t>匹配 </a:t>
            </a:r>
            <a:r>
              <a:rPr lang="en-US" altLang="zh-CN" b="1" dirty="0" smtClean="0">
                <a:solidFill>
                  <a:srgbClr val="C00000"/>
                </a:solidFill>
              </a:rPr>
              <a:t>(matching): </a:t>
            </a:r>
            <a:r>
              <a:rPr lang="zh-CN" altLang="en-US" dirty="0" smtClean="0">
                <a:solidFill>
                  <a:schemeClr val="tx1"/>
                </a:solidFill>
              </a:rPr>
              <a:t>匹配可以看作</a:t>
            </a:r>
            <a:r>
              <a:rPr lang="zh-CN" altLang="en-US" b="1" dirty="0" smtClean="0">
                <a:solidFill>
                  <a:srgbClr val="0070C0"/>
                </a:solidFill>
              </a:rPr>
              <a:t>每个块恰好有两个元素</a:t>
            </a:r>
            <a:r>
              <a:rPr lang="zh-CN" altLang="en-US" dirty="0" smtClean="0">
                <a:solidFill>
                  <a:schemeClr val="tx1"/>
                </a:solidFill>
              </a:rPr>
              <a:t>的集合划分。</a:t>
            </a:r>
            <a:endParaRPr lang="en-US" altLang="zh-CN" dirty="0" smtClean="0">
              <a:solidFill>
                <a:schemeClr val="tx1"/>
              </a:solidFill>
            </a:endParaRPr>
          </a:p>
          <a:p>
            <a:endParaRPr lang="en-US" altLang="zh-CN" dirty="0" smtClean="0">
              <a:solidFill>
                <a:schemeClr val="tx1"/>
              </a:solidFill>
            </a:endParaRPr>
          </a:p>
          <a:p>
            <a:r>
              <a:rPr lang="zh-CN" altLang="en-US" dirty="0" smtClean="0">
                <a:solidFill>
                  <a:schemeClr val="tx1"/>
                </a:solidFill>
              </a:rPr>
              <a:t>在图论上，设图</a:t>
            </a:r>
            <a:r>
              <a:rPr lang="en-GB" altLang="zh-CN" i="1" dirty="0" smtClean="0"/>
              <a:t> </a:t>
            </a:r>
            <a:r>
              <a:rPr lang="en-GB" altLang="zh-CN" i="1" dirty="0" smtClean="0">
                <a:latin typeface="Times New Roman" pitchFamily="18" charset="0"/>
                <a:cs typeface="Times New Roman" pitchFamily="18" charset="0"/>
              </a:rPr>
              <a:t>G = (V,E)</a:t>
            </a:r>
            <a:r>
              <a:rPr lang="zh-CN" altLang="en-US" i="1" dirty="0" smtClean="0">
                <a:latin typeface="Times New Roman" pitchFamily="18" charset="0"/>
                <a:cs typeface="Times New Roman" pitchFamily="18" charset="0"/>
              </a:rPr>
              <a:t>，</a:t>
            </a:r>
            <a:r>
              <a:rPr lang="en-GB" altLang="zh-CN" i="1" dirty="0" smtClean="0">
                <a:latin typeface="Times New Roman" pitchFamily="18" charset="0"/>
                <a:cs typeface="Times New Roman" pitchFamily="18" charset="0"/>
              </a:rPr>
              <a:t>M</a:t>
            </a:r>
            <a:r>
              <a:rPr lang="zh-CN" altLang="en-US" dirty="0" smtClean="0">
                <a:latin typeface="Times New Roman" pitchFamily="18" charset="0"/>
                <a:cs typeface="Times New Roman" pitchFamily="18" charset="0"/>
              </a:rPr>
              <a:t>是边集</a:t>
            </a:r>
            <a:r>
              <a:rPr lang="en-GB" altLang="zh-CN" dirty="0" smtClean="0">
                <a:latin typeface="Times New Roman" pitchFamily="18" charset="0"/>
                <a:cs typeface="Times New Roman" pitchFamily="18" charset="0"/>
              </a:rPr>
              <a:t> </a:t>
            </a:r>
            <a:r>
              <a:rPr lang="en-GB" altLang="zh-CN" i="1" dirty="0" smtClean="0">
                <a:latin typeface="Times New Roman" pitchFamily="18" charset="0"/>
                <a:cs typeface="Times New Roman" pitchFamily="18" charset="0"/>
              </a:rPr>
              <a:t>E</a:t>
            </a:r>
            <a:r>
              <a:rPr lang="zh-CN" altLang="en-US" dirty="0" smtClean="0">
                <a:latin typeface="Times New Roman" pitchFamily="18" charset="0"/>
                <a:cs typeface="Times New Roman" pitchFamily="18" charset="0"/>
              </a:rPr>
              <a:t>的子集，且</a:t>
            </a:r>
            <a:r>
              <a:rPr lang="en-US" altLang="zh-CN" i="1" dirty="0" smtClean="0">
                <a:latin typeface="Times New Roman" pitchFamily="18" charset="0"/>
                <a:cs typeface="Times New Roman" pitchFamily="18" charset="0"/>
              </a:rPr>
              <a:t>M</a:t>
            </a:r>
            <a:r>
              <a:rPr lang="zh-CN" altLang="en-US" dirty="0" smtClean="0">
                <a:latin typeface="Times New Roman" pitchFamily="18" charset="0"/>
                <a:cs typeface="Times New Roman" pitchFamily="18" charset="0"/>
              </a:rPr>
              <a:t>中的任意两条边在</a:t>
            </a:r>
            <a:r>
              <a:rPr lang="en-US" altLang="zh-CN" i="1" dirty="0" smtClean="0">
                <a:latin typeface="Times New Roman" pitchFamily="18" charset="0"/>
                <a:cs typeface="Times New Roman" pitchFamily="18" charset="0"/>
              </a:rPr>
              <a:t>G</a:t>
            </a:r>
            <a:r>
              <a:rPr lang="zh-CN" altLang="en-US" dirty="0" smtClean="0">
                <a:latin typeface="Times New Roman" pitchFamily="18" charset="0"/>
                <a:cs typeface="Times New Roman" pitchFamily="18" charset="0"/>
              </a:rPr>
              <a:t>中互不相邻，则称</a:t>
            </a:r>
            <a:r>
              <a:rPr lang="en-US" altLang="zh-CN" i="1" dirty="0" smtClean="0">
                <a:latin typeface="Times New Roman" pitchFamily="18" charset="0"/>
                <a:cs typeface="Times New Roman" pitchFamily="18" charset="0"/>
              </a:rPr>
              <a:t>M</a:t>
            </a:r>
            <a:r>
              <a:rPr lang="zh-CN" altLang="en-US" dirty="0" smtClean="0">
                <a:latin typeface="Times New Roman" pitchFamily="18" charset="0"/>
                <a:cs typeface="Times New Roman" pitchFamily="18" charset="0"/>
              </a:rPr>
              <a:t>为</a:t>
            </a:r>
            <a:r>
              <a:rPr lang="en-US" altLang="zh-CN" i="1" dirty="0" smtClean="0">
                <a:latin typeface="Times New Roman" pitchFamily="18" charset="0"/>
                <a:cs typeface="Times New Roman" pitchFamily="18" charset="0"/>
              </a:rPr>
              <a:t>G</a:t>
            </a:r>
            <a:r>
              <a:rPr lang="zh-CN" altLang="en-US" dirty="0" smtClean="0">
                <a:latin typeface="Times New Roman" pitchFamily="18" charset="0"/>
                <a:cs typeface="Times New Roman" pitchFamily="18" charset="0"/>
              </a:rPr>
              <a:t>的匹配。</a:t>
            </a:r>
            <a:r>
              <a:rPr lang="zh-CN" altLang="en-US" dirty="0" smtClean="0"/>
              <a:t>这样的子集</a:t>
            </a:r>
            <a:r>
              <a:rPr lang="en-US" altLang="zh-CN" i="1" dirty="0" smtClean="0">
                <a:latin typeface="Times New Roman" pitchFamily="18" charset="0"/>
                <a:cs typeface="Times New Roman" pitchFamily="18" charset="0"/>
              </a:rPr>
              <a:t>M</a:t>
            </a:r>
            <a:r>
              <a:rPr lang="zh-CN" altLang="en-US" dirty="0" smtClean="0"/>
              <a:t>中边数最多的子集称为图的</a:t>
            </a:r>
            <a:r>
              <a:rPr lang="zh-CN" altLang="en-US" b="1" dirty="0" smtClean="0">
                <a:solidFill>
                  <a:srgbClr val="3333FF"/>
                </a:solidFill>
              </a:rPr>
              <a:t>最大匹配</a:t>
            </a:r>
            <a:r>
              <a:rPr lang="zh-CN" altLang="en-US" dirty="0" smtClean="0"/>
              <a:t>（</a:t>
            </a:r>
            <a:r>
              <a:rPr lang="en-US" altLang="zh-CN" dirty="0" smtClean="0"/>
              <a:t>maximal matching)</a:t>
            </a:r>
            <a:r>
              <a:rPr lang="zh-CN" altLang="en-US" dirty="0" smtClean="0"/>
              <a:t>。</a:t>
            </a:r>
            <a:r>
              <a:rPr lang="zh-CN" altLang="en-US" dirty="0" smtClean="0">
                <a:latin typeface="Times New Roman" pitchFamily="18" charset="0"/>
                <a:cs typeface="Times New Roman" pitchFamily="18" charset="0"/>
              </a:rPr>
              <a:t>若</a:t>
            </a:r>
            <a:r>
              <a:rPr lang="en-US" altLang="zh-CN" i="1" dirty="0" smtClean="0">
                <a:latin typeface="Times New Roman" pitchFamily="18" charset="0"/>
                <a:cs typeface="Times New Roman" pitchFamily="18" charset="0"/>
              </a:rPr>
              <a:t>M</a:t>
            </a:r>
            <a:r>
              <a:rPr lang="zh-CN" altLang="en-US" dirty="0" smtClean="0">
                <a:latin typeface="Times New Roman" pitchFamily="18" charset="0"/>
                <a:cs typeface="Times New Roman" pitchFamily="18" charset="0"/>
              </a:rPr>
              <a:t>覆盖了</a:t>
            </a:r>
            <a:r>
              <a:rPr lang="en-US" altLang="zh-CN" i="1" dirty="0" smtClean="0">
                <a:latin typeface="Times New Roman" pitchFamily="18" charset="0"/>
                <a:cs typeface="Times New Roman" pitchFamily="18" charset="0"/>
              </a:rPr>
              <a:t>G</a:t>
            </a:r>
            <a:r>
              <a:rPr lang="zh-CN" altLang="en-US" dirty="0" smtClean="0">
                <a:latin typeface="Times New Roman" pitchFamily="18" charset="0"/>
                <a:cs typeface="Times New Roman" pitchFamily="18" charset="0"/>
              </a:rPr>
              <a:t>的所有点，则称</a:t>
            </a:r>
            <a:r>
              <a:rPr lang="en-US" altLang="zh-CN" i="1" dirty="0" smtClean="0">
                <a:latin typeface="Times New Roman" pitchFamily="18" charset="0"/>
                <a:cs typeface="Times New Roman" pitchFamily="18" charset="0"/>
              </a:rPr>
              <a:t>M</a:t>
            </a:r>
            <a:r>
              <a:rPr lang="zh-CN" altLang="en-US" dirty="0" smtClean="0">
                <a:latin typeface="Times New Roman" pitchFamily="18" charset="0"/>
                <a:cs typeface="Times New Roman" pitchFamily="18" charset="0"/>
              </a:rPr>
              <a:t>为</a:t>
            </a:r>
            <a:r>
              <a:rPr lang="en-US" altLang="zh-CN" i="1" dirty="0" smtClean="0">
                <a:latin typeface="Times New Roman" pitchFamily="18" charset="0"/>
                <a:cs typeface="Times New Roman" pitchFamily="18" charset="0"/>
              </a:rPr>
              <a:t>G</a:t>
            </a:r>
            <a:r>
              <a:rPr lang="zh-CN" altLang="en-US" dirty="0" smtClean="0">
                <a:latin typeface="Times New Roman" pitchFamily="18" charset="0"/>
                <a:cs typeface="Times New Roman" pitchFamily="18" charset="0"/>
              </a:rPr>
              <a:t>的</a:t>
            </a:r>
            <a:r>
              <a:rPr lang="zh-CN" altLang="en-US" b="1" dirty="0" smtClean="0">
                <a:solidFill>
                  <a:srgbClr val="3333FF"/>
                </a:solidFill>
              </a:rPr>
              <a:t>完美匹配 </a:t>
            </a:r>
            <a:r>
              <a:rPr lang="en-US" altLang="zh-CN" dirty="0" smtClean="0">
                <a:latin typeface="Times New Roman" pitchFamily="18" charset="0"/>
                <a:cs typeface="Times New Roman" pitchFamily="18" charset="0"/>
              </a:rPr>
              <a:t>(perfect matching)</a:t>
            </a:r>
            <a:r>
              <a:rPr lang="zh-CN" altLang="en-US" dirty="0" smtClean="0">
                <a:latin typeface="Times New Roman" pitchFamily="18" charset="0"/>
                <a:cs typeface="Times New Roman" pitchFamily="18" charset="0"/>
              </a:rPr>
              <a:t>。</a:t>
            </a:r>
            <a:endParaRPr lang="zh-CN" altLang="en-US" dirty="0" smtClean="0">
              <a:solidFill>
                <a:schemeClr val="tx1"/>
              </a:solidFill>
            </a:endParaRPr>
          </a:p>
          <a:p>
            <a:endParaRPr lang="zh-CN" altLang="en-US" b="1" dirty="0">
              <a:solidFill>
                <a:srgbClr val="C0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Rectangle 3"/>
          <p:cNvSpPr>
            <a:spLocks noGrp="1" noChangeArrowheads="1"/>
          </p:cNvSpPr>
          <p:nvPr>
            <p:ph type="subTitle" idx="4294967295"/>
          </p:nvPr>
        </p:nvSpPr>
        <p:spPr>
          <a:xfrm>
            <a:off x="685687" y="4869160"/>
            <a:ext cx="2232025" cy="1008062"/>
          </a:xfrm>
        </p:spPr>
        <p:txBody>
          <a:bodyPr>
            <a:noAutofit/>
          </a:bodyPr>
          <a:lstStyle/>
          <a:p>
            <a:pPr marL="0" indent="0" algn="ctr">
              <a:lnSpc>
                <a:spcPct val="130000"/>
              </a:lnSpc>
              <a:spcBef>
                <a:spcPct val="0"/>
              </a:spcBef>
              <a:buClr>
                <a:schemeClr val="folHlink"/>
              </a:buClr>
              <a:buNone/>
            </a:pPr>
            <a:r>
              <a:rPr lang="en-US" altLang="zh-CN" sz="2200" b="1" kern="1200" dirty="0">
                <a:solidFill>
                  <a:schemeClr val="tx2"/>
                </a:solidFill>
                <a:latin typeface="Times New Roman" panose="02020603050405020304" pitchFamily="18" charset="0"/>
                <a:ea typeface="微软雅黑"/>
                <a:cs typeface="Times New Roman" panose="02020603050405020304" pitchFamily="18" charset="0"/>
              </a:rPr>
              <a:t>Philip Hall </a:t>
            </a:r>
          </a:p>
          <a:p>
            <a:pPr marL="0" indent="0" algn="ctr">
              <a:lnSpc>
                <a:spcPct val="130000"/>
              </a:lnSpc>
              <a:spcBef>
                <a:spcPct val="0"/>
              </a:spcBef>
              <a:buClr>
                <a:schemeClr val="folHlink"/>
              </a:buClr>
              <a:buNone/>
            </a:pPr>
            <a:r>
              <a:rPr lang="en-US" altLang="zh-CN" sz="2000" dirty="0" smtClean="0">
                <a:solidFill>
                  <a:schemeClr val="tx2"/>
                </a:solidFill>
                <a:latin typeface="Times New Roman" panose="02020603050405020304" pitchFamily="18" charset="0"/>
                <a:ea typeface="微软雅黑"/>
                <a:cs typeface="Times New Roman" panose="02020603050405020304" pitchFamily="18" charset="0"/>
              </a:rPr>
              <a:t>(1904-1982)</a:t>
            </a:r>
            <a:endParaRPr lang="zh-CN" altLang="en-US" sz="2000" dirty="0" smtClean="0">
              <a:solidFill>
                <a:schemeClr val="tx2"/>
              </a:solidFill>
              <a:latin typeface="Times New Roman" panose="02020603050405020304" pitchFamily="18" charset="0"/>
              <a:ea typeface="微软雅黑"/>
              <a:cs typeface="Times New Roman" panose="02020603050405020304" pitchFamily="18" charset="0"/>
            </a:endParaRPr>
          </a:p>
        </p:txBody>
      </p:sp>
      <p:pic>
        <p:nvPicPr>
          <p:cNvPr id="185347" name="图片 4" descr="Hall.jpg"/>
          <p:cNvPicPr>
            <a:picLocks noChangeAspect="1"/>
          </p:cNvPicPr>
          <p:nvPr/>
        </p:nvPicPr>
        <p:blipFill>
          <a:blip r:embed="rId2" cstate="print"/>
          <a:srcRect/>
          <a:stretch>
            <a:fillRect/>
          </a:stretch>
        </p:blipFill>
        <p:spPr bwMode="auto">
          <a:xfrm>
            <a:off x="754212" y="1844824"/>
            <a:ext cx="2233612" cy="2714625"/>
          </a:xfrm>
          <a:prstGeom prst="rect">
            <a:avLst/>
          </a:prstGeom>
          <a:noFill/>
          <a:ln w="9525">
            <a:noFill/>
            <a:miter lim="800000"/>
            <a:headEnd/>
            <a:tailEnd/>
          </a:ln>
        </p:spPr>
      </p:pic>
      <p:sp>
        <p:nvSpPr>
          <p:cNvPr id="6" name="Rectangle 3"/>
          <p:cNvSpPr txBox="1">
            <a:spLocks noChangeArrowheads="1"/>
          </p:cNvSpPr>
          <p:nvPr/>
        </p:nvSpPr>
        <p:spPr>
          <a:xfrm>
            <a:off x="3779912" y="1700808"/>
            <a:ext cx="4608512" cy="4832573"/>
          </a:xfrm>
          <a:prstGeom prst="rect">
            <a:avLst/>
          </a:prstGeom>
        </p:spPr>
        <p:txBody>
          <a:bodyPr/>
          <a:lstStyle/>
          <a:p>
            <a:pPr marL="342900" indent="-342900" algn="just" fontAlgn="auto">
              <a:lnSpc>
                <a:spcPct val="130000"/>
              </a:lnSpc>
              <a:spcBef>
                <a:spcPts val="0"/>
              </a:spcBef>
              <a:spcAft>
                <a:spcPts val="1800"/>
              </a:spcAft>
              <a:buClr>
                <a:schemeClr val="tx1"/>
              </a:buClr>
              <a:buFont typeface="Wingdings" panose="05000000000000000000" pitchFamily="2" charset="2"/>
              <a:buChar char="Ø"/>
              <a:defRPr/>
            </a:pPr>
            <a:r>
              <a:rPr lang="zh-CN" altLang="en-US" sz="2400" b="1" dirty="0" smtClean="0">
                <a:solidFill>
                  <a:schemeClr val="accent2"/>
                </a:solidFill>
                <a:latin typeface="宋体" panose="02010600030101010101" pitchFamily="2" charset="-122"/>
                <a:ea typeface="宋体" panose="02010600030101010101" pitchFamily="2" charset="-122"/>
              </a:rPr>
              <a:t>“</a:t>
            </a:r>
            <a:r>
              <a:rPr lang="zh-CN" altLang="en-US" sz="2400" b="1" kern="0" dirty="0" smtClean="0">
                <a:solidFill>
                  <a:schemeClr val="accent2"/>
                </a:solidFill>
                <a:latin typeface="宋体" panose="02010600030101010101" pitchFamily="2" charset="-122"/>
                <a:ea typeface="宋体" panose="02010600030101010101" pitchFamily="2" charset="-122"/>
              </a:rPr>
              <a:t>婚姻定理</a:t>
            </a:r>
            <a:r>
              <a:rPr lang="zh-CN" altLang="en-US" sz="2400" b="1" dirty="0" smtClean="0">
                <a:solidFill>
                  <a:schemeClr val="accent2"/>
                </a:solidFill>
                <a:latin typeface="宋体" panose="02010600030101010101" pitchFamily="2" charset="-122"/>
                <a:ea typeface="宋体" panose="02010600030101010101" pitchFamily="2" charset="-122"/>
              </a:rPr>
              <a:t>”</a:t>
            </a:r>
            <a:r>
              <a:rPr lang="zh-CN" altLang="en-US" sz="2400" kern="0" dirty="0" smtClean="0">
                <a:solidFill>
                  <a:sysClr val="windowText" lastClr="000000"/>
                </a:solidFill>
                <a:latin typeface="宋体" panose="02010600030101010101" pitchFamily="2" charset="-122"/>
                <a:ea typeface="宋体" panose="02010600030101010101" pitchFamily="2" charset="-122"/>
              </a:rPr>
              <a:t>是</a:t>
            </a:r>
            <a:r>
              <a:rPr lang="zh-CN" altLang="en-US" sz="2400" kern="0" dirty="0">
                <a:solidFill>
                  <a:sysClr val="windowText" lastClr="000000"/>
                </a:solidFill>
                <a:latin typeface="宋体" panose="02010600030101010101" pitchFamily="2" charset="-122"/>
                <a:ea typeface="宋体" panose="02010600030101010101" pitchFamily="2" charset="-122"/>
              </a:rPr>
              <a:t>由英国数学家</a:t>
            </a:r>
            <a:r>
              <a:rPr lang="en-US" altLang="zh-CN" sz="2400" b="1" kern="0" dirty="0">
                <a:solidFill>
                  <a:schemeClr val="tx2"/>
                </a:solidFill>
                <a:latin typeface="Times New Roman" pitchFamily="18" charset="0"/>
                <a:ea typeface="宋体" panose="02010600030101010101" pitchFamily="2" charset="-122"/>
                <a:cs typeface="Times New Roman" pitchFamily="18" charset="0"/>
              </a:rPr>
              <a:t>Philip Hall</a:t>
            </a:r>
            <a:r>
              <a:rPr lang="zh-CN" altLang="en-US" sz="2400" kern="0" dirty="0">
                <a:solidFill>
                  <a:sysClr val="windowText" lastClr="000000"/>
                </a:solidFill>
                <a:latin typeface="宋体" panose="02010600030101010101" pitchFamily="2" charset="-122"/>
                <a:ea typeface="宋体" panose="02010600030101010101" pitchFamily="2" charset="-122"/>
              </a:rPr>
              <a:t>于</a:t>
            </a:r>
            <a:r>
              <a:rPr lang="en-US" altLang="zh-CN" sz="2400" kern="0" dirty="0">
                <a:solidFill>
                  <a:sysClr val="windowText" lastClr="000000"/>
                </a:solidFill>
                <a:latin typeface="宋体" panose="02010600030101010101" pitchFamily="2" charset="-122"/>
                <a:ea typeface="宋体" panose="02010600030101010101" pitchFamily="2" charset="-122"/>
              </a:rPr>
              <a:t>1935</a:t>
            </a:r>
            <a:r>
              <a:rPr lang="zh-CN" altLang="en-US" sz="2400" kern="0" dirty="0">
                <a:solidFill>
                  <a:sysClr val="windowText" lastClr="000000"/>
                </a:solidFill>
                <a:latin typeface="宋体" panose="02010600030101010101" pitchFamily="2" charset="-122"/>
                <a:ea typeface="宋体" panose="02010600030101010101" pitchFamily="2" charset="-122"/>
              </a:rPr>
              <a:t>年证明的，它打开了匹配理论的大门，具有广泛的应用</a:t>
            </a:r>
            <a:r>
              <a:rPr lang="zh-CN" altLang="en-US" sz="2400" kern="0" dirty="0" smtClean="0">
                <a:solidFill>
                  <a:sysClr val="windowText" lastClr="000000"/>
                </a:solidFill>
                <a:latin typeface="宋体" panose="02010600030101010101" pitchFamily="2" charset="-122"/>
                <a:ea typeface="宋体" panose="02010600030101010101" pitchFamily="2" charset="-122"/>
              </a:rPr>
              <a:t>。</a:t>
            </a:r>
            <a:endParaRPr lang="en-US" altLang="zh-CN" sz="2400" kern="0" dirty="0">
              <a:solidFill>
                <a:sysClr val="windowText" lastClr="000000"/>
              </a:solidFill>
              <a:latin typeface="宋体" panose="02010600030101010101" pitchFamily="2" charset="-122"/>
              <a:ea typeface="宋体" panose="02010600030101010101" pitchFamily="2" charset="-122"/>
            </a:endParaRPr>
          </a:p>
          <a:p>
            <a:pPr marL="342900" indent="-342900" algn="just" fontAlgn="auto">
              <a:lnSpc>
                <a:spcPct val="130000"/>
              </a:lnSpc>
              <a:spcBef>
                <a:spcPts val="0"/>
              </a:spcBef>
              <a:spcAft>
                <a:spcPts val="0"/>
              </a:spcAft>
              <a:buFont typeface="Wingdings" panose="05000000000000000000" pitchFamily="2" charset="2"/>
              <a:buChar char="Ø"/>
              <a:defRPr/>
            </a:pPr>
            <a:r>
              <a:rPr lang="en-US" altLang="zh-CN" sz="2400" kern="0" dirty="0" smtClean="0">
                <a:solidFill>
                  <a:sysClr val="windowText" lastClr="000000"/>
                </a:solidFill>
                <a:latin typeface="宋体" panose="02010600030101010101" pitchFamily="2" charset="-122"/>
                <a:ea typeface="宋体" panose="02010600030101010101" pitchFamily="2" charset="-122"/>
                <a:cs typeface="Times New Roman" panose="02020603050405020304" pitchFamily="18" charset="0"/>
              </a:rPr>
              <a:t>Hall</a:t>
            </a:r>
            <a:r>
              <a:rPr lang="zh-CN" altLang="en-US" sz="2400" kern="0" dirty="0">
                <a:solidFill>
                  <a:sysClr val="windowText" lastClr="000000"/>
                </a:solidFill>
                <a:latin typeface="宋体" panose="02010600030101010101" pitchFamily="2" charset="-122"/>
                <a:ea typeface="宋体" panose="02010600030101010101" pitchFamily="2" charset="-122"/>
              </a:rPr>
              <a:t>在组合数学中的另一项工作是</a:t>
            </a:r>
            <a:r>
              <a:rPr lang="en-US" altLang="zh-CN" sz="2400" b="1" kern="0" dirty="0" smtClean="0">
                <a:solidFill>
                  <a:srgbClr val="C00000"/>
                </a:solidFill>
                <a:latin typeface="Times New Roman" pitchFamily="18" charset="0"/>
                <a:ea typeface="宋体" panose="02010600030101010101" pitchFamily="2" charset="-122"/>
                <a:cs typeface="Times New Roman" pitchFamily="18" charset="0"/>
              </a:rPr>
              <a:t>Hall-</a:t>
            </a:r>
            <a:r>
              <a:rPr lang="en-US" altLang="zh-CN" sz="2400" b="1" kern="0" dirty="0" err="1" smtClean="0">
                <a:solidFill>
                  <a:srgbClr val="C00000"/>
                </a:solidFill>
                <a:latin typeface="Times New Roman" pitchFamily="18" charset="0"/>
                <a:ea typeface="宋体" panose="02010600030101010101" pitchFamily="2" charset="-122"/>
                <a:cs typeface="Times New Roman" pitchFamily="18" charset="0"/>
              </a:rPr>
              <a:t>Littlewood</a:t>
            </a:r>
            <a:r>
              <a:rPr lang="zh-CN" altLang="en-US" sz="2400" b="1" kern="0" dirty="0">
                <a:solidFill>
                  <a:srgbClr val="C00000"/>
                </a:solidFill>
                <a:latin typeface="Times New Roman" pitchFamily="18" charset="0"/>
                <a:ea typeface="宋体" panose="02010600030101010101" pitchFamily="2" charset="-122"/>
                <a:cs typeface="Times New Roman" pitchFamily="18" charset="0"/>
              </a:rPr>
              <a:t>多项式</a:t>
            </a:r>
            <a:r>
              <a:rPr lang="zh-CN" altLang="en-US" sz="2400" kern="0" dirty="0">
                <a:solidFill>
                  <a:sysClr val="windowText" lastClr="000000"/>
                </a:solidFill>
                <a:latin typeface="宋体" panose="02010600030101010101" pitchFamily="2" charset="-122"/>
                <a:ea typeface="宋体" panose="02010600030101010101" pitchFamily="2" charset="-122"/>
              </a:rPr>
              <a:t>，是对称函数理论中的一类重要多项式，与群论有密切的关系。</a:t>
            </a:r>
          </a:p>
        </p:txBody>
      </p:sp>
      <p:sp>
        <p:nvSpPr>
          <p:cNvPr id="2" name="文本框 1"/>
          <p:cNvSpPr txBox="1"/>
          <p:nvPr/>
        </p:nvSpPr>
        <p:spPr>
          <a:xfrm>
            <a:off x="611560" y="476672"/>
            <a:ext cx="7776864" cy="707886"/>
          </a:xfrm>
          <a:prstGeom prst="rect">
            <a:avLst/>
          </a:prstGeom>
          <a:noFill/>
        </p:spPr>
        <p:txBody>
          <a:bodyPr wrap="square" rtlCol="0">
            <a:spAutoFit/>
          </a:bodyPr>
          <a:lstStyle/>
          <a:p>
            <a:pPr algn="ctr"/>
            <a:r>
              <a:rPr lang="en-US" altLang="zh-CN" sz="4000" b="1" dirty="0" smtClean="0">
                <a:solidFill>
                  <a:srgbClr val="002060"/>
                </a:solidFill>
                <a:latin typeface="Times New Roman" panose="02020603050405020304" pitchFamily="18" charset="0"/>
                <a:cs typeface="Times New Roman" panose="02020603050405020304" pitchFamily="18" charset="0"/>
              </a:rPr>
              <a:t>Philip Hall </a:t>
            </a:r>
            <a:endParaRPr lang="zh-CN" altLang="en-US" sz="4000"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4285386349"/>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600201"/>
            <a:ext cx="8075240" cy="4493096"/>
          </a:xfrm>
        </p:spPr>
        <p:txBody>
          <a:bodyPr>
            <a:normAutofit fontScale="85000" lnSpcReduction="10000"/>
          </a:bodyPr>
          <a:lstStyle/>
          <a:p>
            <a:pPr marL="0" indent="0">
              <a:lnSpc>
                <a:spcPct val="150000"/>
              </a:lnSpc>
              <a:buNone/>
            </a:pPr>
            <a:r>
              <a:rPr lang="en-US" altLang="zh-CN" dirty="0" smtClean="0">
                <a:solidFill>
                  <a:schemeClr val="tx2"/>
                </a:solidFill>
                <a:latin typeface="宋体" panose="02010600030101010101" pitchFamily="2" charset="-122"/>
                <a:ea typeface="宋体" panose="02010600030101010101" pitchFamily="2" charset="-122"/>
              </a:rPr>
              <a:t>Hall</a:t>
            </a:r>
            <a:r>
              <a:rPr lang="zh-CN" altLang="en-US" dirty="0" smtClean="0">
                <a:latin typeface="宋体" panose="02010600030101010101" pitchFamily="2" charset="-122"/>
                <a:ea typeface="宋体" panose="02010600030101010101" pitchFamily="2" charset="-122"/>
              </a:rPr>
              <a:t>在中</a:t>
            </a:r>
            <a:r>
              <a:rPr lang="zh-CN" altLang="en-US" dirty="0">
                <a:latin typeface="宋体" panose="02010600030101010101" pitchFamily="2" charset="-122"/>
                <a:ea typeface="宋体" panose="02010600030101010101" pitchFamily="2" charset="-122"/>
              </a:rPr>
              <a:t>学时就读基督医学院，因在数学方面的杰出表现曾获得</a:t>
            </a:r>
            <a:r>
              <a:rPr lang="zh-CN" altLang="en-US" dirty="0">
                <a:solidFill>
                  <a:srgbClr val="FF0000"/>
                </a:solidFill>
                <a:latin typeface="宋体" panose="02010600030101010101" pitchFamily="2" charset="-122"/>
                <a:ea typeface="宋体" panose="02010600030101010101" pitchFamily="2" charset="-122"/>
              </a:rPr>
              <a:t>汤普森金奖</a:t>
            </a:r>
            <a:r>
              <a:rPr lang="zh-CN" altLang="en-US" dirty="0">
                <a:latin typeface="宋体" panose="02010600030101010101" pitchFamily="2" charset="-122"/>
                <a:ea typeface="宋体" panose="02010600030101010101" pitchFamily="2" charset="-122"/>
              </a:rPr>
              <a:t>。而后进入剑桥大学国王学院学习</a:t>
            </a:r>
            <a:r>
              <a:rPr lang="zh-CN" altLang="en-US" dirty="0" smtClean="0">
                <a:latin typeface="宋体" panose="02010600030101010101" pitchFamily="2" charset="-122"/>
                <a:ea typeface="宋体" panose="02010600030101010101" pitchFamily="2" charset="-122"/>
              </a:rPr>
              <a:t>。</a:t>
            </a:r>
            <a:endParaRPr lang="en-US" altLang="zh-CN" dirty="0" smtClean="0">
              <a:latin typeface="宋体" panose="02010600030101010101" pitchFamily="2" charset="-122"/>
              <a:ea typeface="宋体" panose="02010600030101010101" pitchFamily="2" charset="-122"/>
            </a:endParaRPr>
          </a:p>
          <a:p>
            <a:pPr marL="0" indent="0">
              <a:lnSpc>
                <a:spcPct val="150000"/>
              </a:lnSpc>
              <a:buNone/>
            </a:pPr>
            <a:endParaRPr lang="en-US" altLang="zh-CN" dirty="0" smtClean="0">
              <a:latin typeface="宋体" panose="02010600030101010101" pitchFamily="2" charset="-122"/>
              <a:ea typeface="宋体" panose="02010600030101010101" pitchFamily="2" charset="-122"/>
            </a:endParaRPr>
          </a:p>
          <a:p>
            <a:pPr>
              <a:lnSpc>
                <a:spcPct val="150000"/>
              </a:lnSpc>
              <a:buFont typeface="Wingdings" panose="05000000000000000000" pitchFamily="2" charset="2"/>
              <a:buChar char="Ø"/>
            </a:pPr>
            <a:r>
              <a:rPr lang="en-US" altLang="zh-CN" dirty="0" smtClean="0">
                <a:latin typeface="宋体" panose="02010600030101010101" pitchFamily="2" charset="-122"/>
                <a:ea typeface="宋体" panose="02010600030101010101" pitchFamily="2" charset="-122"/>
              </a:rPr>
              <a:t>1951</a:t>
            </a:r>
            <a:r>
              <a:rPr lang="zh-CN" altLang="en-US" dirty="0" smtClean="0">
                <a:latin typeface="宋体" panose="02010600030101010101" pitchFamily="2" charset="-122"/>
                <a:ea typeface="宋体" panose="02010600030101010101" pitchFamily="2" charset="-122"/>
              </a:rPr>
              <a:t>年获选</a:t>
            </a:r>
            <a:r>
              <a:rPr lang="zh-CN" altLang="en-US" dirty="0">
                <a:latin typeface="宋体" panose="02010600030101010101" pitchFamily="2" charset="-122"/>
                <a:ea typeface="宋体" panose="02010600030101010101" pitchFamily="2" charset="-122"/>
              </a:rPr>
              <a:t>皇家学会会士</a:t>
            </a:r>
            <a:r>
              <a:rPr lang="zh-CN" altLang="en-US" dirty="0" smtClean="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a:lnSpc>
                <a:spcPct val="150000"/>
              </a:lnSpc>
              <a:buFont typeface="Wingdings" panose="05000000000000000000" pitchFamily="2" charset="2"/>
              <a:buChar char="Ø"/>
            </a:pPr>
            <a:r>
              <a:rPr lang="en-US" altLang="zh-CN" dirty="0" smtClean="0">
                <a:latin typeface="宋体" panose="02010600030101010101" pitchFamily="2" charset="-122"/>
                <a:ea typeface="宋体" panose="02010600030101010101" pitchFamily="2" charset="-122"/>
              </a:rPr>
              <a:t>1961</a:t>
            </a:r>
            <a:r>
              <a:rPr lang="zh-CN" altLang="en-US" dirty="0">
                <a:latin typeface="宋体" panose="02010600030101010101" pitchFamily="2" charset="-122"/>
                <a:ea typeface="宋体" panose="02010600030101010101" pitchFamily="2" charset="-122"/>
              </a:rPr>
              <a:t>年</a:t>
            </a:r>
            <a:r>
              <a:rPr lang="zh-CN" altLang="en-US" dirty="0" smtClean="0">
                <a:latin typeface="宋体" panose="02010600030101010101" pitchFamily="2" charset="-122"/>
                <a:ea typeface="宋体" panose="02010600030101010101" pitchFamily="2" charset="-122"/>
              </a:rPr>
              <a:t>获得</a:t>
            </a:r>
            <a:r>
              <a:rPr lang="en-US" altLang="zh-CN" dirty="0" smtClean="0">
                <a:latin typeface="宋体" panose="02010600030101010101" pitchFamily="2" charset="-122"/>
                <a:ea typeface="宋体" panose="02010600030101010101" pitchFamily="2" charset="-122"/>
              </a:rPr>
              <a:t>Sylvester</a:t>
            </a:r>
            <a:r>
              <a:rPr lang="zh-CN" altLang="en-US" dirty="0" smtClean="0">
                <a:latin typeface="宋体" panose="02010600030101010101" pitchFamily="2" charset="-122"/>
                <a:ea typeface="宋体" panose="02010600030101010101" pitchFamily="2" charset="-122"/>
              </a:rPr>
              <a:t>奖。</a:t>
            </a:r>
            <a:endParaRPr lang="en-US" altLang="zh-CN" dirty="0" smtClean="0">
              <a:latin typeface="宋体" panose="02010600030101010101" pitchFamily="2" charset="-122"/>
              <a:ea typeface="宋体" panose="02010600030101010101" pitchFamily="2" charset="-122"/>
            </a:endParaRPr>
          </a:p>
          <a:p>
            <a:pPr>
              <a:lnSpc>
                <a:spcPct val="150000"/>
              </a:lnSpc>
              <a:buFont typeface="Wingdings" panose="05000000000000000000" pitchFamily="2" charset="2"/>
              <a:buChar char="Ø"/>
            </a:pPr>
            <a:r>
              <a:rPr lang="en-US" altLang="zh-CN" dirty="0" smtClean="0">
                <a:latin typeface="宋体" panose="02010600030101010101" pitchFamily="2" charset="-122"/>
                <a:ea typeface="宋体" panose="02010600030101010101" pitchFamily="2" charset="-122"/>
              </a:rPr>
              <a:t>1955</a:t>
            </a:r>
            <a:r>
              <a:rPr lang="zh-CN" altLang="en-US" dirty="0">
                <a:latin typeface="宋体" panose="02010600030101010101" pitchFamily="2" charset="-122"/>
                <a:ea typeface="宋体" panose="02010600030101010101" pitchFamily="2" charset="-122"/>
              </a:rPr>
              <a:t>年至</a:t>
            </a:r>
            <a:r>
              <a:rPr lang="en-US" altLang="zh-CN" dirty="0">
                <a:latin typeface="宋体" panose="02010600030101010101" pitchFamily="2" charset="-122"/>
                <a:ea typeface="宋体" panose="02010600030101010101" pitchFamily="2" charset="-122"/>
              </a:rPr>
              <a:t>1957</a:t>
            </a:r>
            <a:r>
              <a:rPr lang="zh-CN" altLang="en-US" dirty="0">
                <a:latin typeface="宋体" panose="02010600030101010101" pitchFamily="2" charset="-122"/>
                <a:ea typeface="宋体" panose="02010600030101010101" pitchFamily="2" charset="-122"/>
              </a:rPr>
              <a:t>年担任伦敦数学学会主席</a:t>
            </a:r>
            <a:r>
              <a:rPr lang="zh-CN" altLang="en-US" dirty="0" smtClean="0">
                <a:latin typeface="宋体" panose="02010600030101010101" pitchFamily="2" charset="-122"/>
                <a:ea typeface="宋体" panose="02010600030101010101" pitchFamily="2" charset="-122"/>
              </a:rPr>
              <a:t>。</a:t>
            </a:r>
            <a:endParaRPr lang="en-US" altLang="zh-CN" dirty="0" smtClean="0">
              <a:latin typeface="宋体" panose="02010600030101010101" pitchFamily="2" charset="-122"/>
              <a:ea typeface="宋体" panose="02010600030101010101" pitchFamily="2" charset="-122"/>
            </a:endParaRPr>
          </a:p>
          <a:p>
            <a:pPr>
              <a:lnSpc>
                <a:spcPct val="150000"/>
              </a:lnSpc>
              <a:buFont typeface="Wingdings" panose="05000000000000000000" pitchFamily="2" charset="2"/>
              <a:buChar char="Ø"/>
            </a:pPr>
            <a:r>
              <a:rPr lang="en-US" altLang="zh-CN" dirty="0" smtClean="0">
                <a:latin typeface="宋体" panose="02010600030101010101" pitchFamily="2" charset="-122"/>
                <a:ea typeface="宋体" panose="02010600030101010101" pitchFamily="2" charset="-122"/>
              </a:rPr>
              <a:t>1958</a:t>
            </a:r>
            <a:r>
              <a:rPr lang="zh-CN" altLang="en-US" dirty="0">
                <a:latin typeface="宋体" panose="02010600030101010101" pitchFamily="2" charset="-122"/>
                <a:ea typeface="宋体" panose="02010600030101010101" pitchFamily="2" charset="-122"/>
              </a:rPr>
              <a:t>年获得由伦敦数学学会颁发的</a:t>
            </a:r>
            <a:r>
              <a:rPr lang="en-US" altLang="zh-CN" dirty="0" smtClean="0">
                <a:latin typeface="宋体" panose="02010600030101010101" pitchFamily="2" charset="-122"/>
                <a:ea typeface="宋体" panose="02010600030101010101" pitchFamily="2" charset="-122"/>
              </a:rPr>
              <a:t>Berwick</a:t>
            </a:r>
            <a:r>
              <a:rPr lang="zh-CN" altLang="en-US" dirty="0" smtClean="0">
                <a:latin typeface="宋体" panose="02010600030101010101" pitchFamily="2" charset="-122"/>
                <a:ea typeface="宋体" panose="02010600030101010101" pitchFamily="2" charset="-122"/>
              </a:rPr>
              <a:t>奖。</a:t>
            </a:r>
            <a:endParaRPr lang="en-US" altLang="zh-CN" dirty="0">
              <a:latin typeface="宋体" panose="02010600030101010101" pitchFamily="2" charset="-122"/>
              <a:ea typeface="宋体" panose="02010600030101010101" pitchFamily="2" charset="-122"/>
            </a:endParaRPr>
          </a:p>
          <a:p>
            <a:pPr>
              <a:lnSpc>
                <a:spcPct val="150000"/>
              </a:lnSpc>
              <a:buFont typeface="Wingdings" panose="05000000000000000000" pitchFamily="2" charset="2"/>
              <a:buChar char="Ø"/>
            </a:pPr>
            <a:r>
              <a:rPr lang="en-US" altLang="zh-CN" dirty="0" smtClean="0">
                <a:latin typeface="宋体" panose="02010600030101010101" pitchFamily="2" charset="-122"/>
                <a:ea typeface="宋体" panose="02010600030101010101" pitchFamily="2" charset="-122"/>
              </a:rPr>
              <a:t>1965</a:t>
            </a:r>
            <a:r>
              <a:rPr lang="zh-CN" altLang="en-US" dirty="0">
                <a:latin typeface="宋体" panose="02010600030101010101" pitchFamily="2" charset="-122"/>
                <a:ea typeface="宋体" panose="02010600030101010101" pitchFamily="2" charset="-122"/>
              </a:rPr>
              <a:t>年获得由伦敦数学学会颁发</a:t>
            </a:r>
            <a:r>
              <a:rPr lang="zh-CN" altLang="en-US" dirty="0" smtClean="0">
                <a:latin typeface="宋体" panose="02010600030101010101" pitchFamily="2" charset="-122"/>
                <a:ea typeface="宋体" panose="02010600030101010101" pitchFamily="2" charset="-122"/>
              </a:rPr>
              <a:t>的</a:t>
            </a:r>
            <a:r>
              <a:rPr lang="en-US" altLang="zh-CN" dirty="0" smtClean="0">
                <a:latin typeface="宋体" panose="02010600030101010101" pitchFamily="2" charset="-122"/>
                <a:ea typeface="宋体" panose="02010600030101010101" pitchFamily="2" charset="-122"/>
              </a:rPr>
              <a:t>De Morgan</a:t>
            </a:r>
            <a:r>
              <a:rPr lang="zh-CN" altLang="en-US" dirty="0" smtClean="0">
                <a:latin typeface="宋体" panose="02010600030101010101" pitchFamily="2" charset="-122"/>
                <a:ea typeface="宋体" panose="02010600030101010101" pitchFamily="2" charset="-122"/>
              </a:rPr>
              <a:t>奖。</a:t>
            </a:r>
            <a:endParaRPr lang="zh-CN" altLang="en-US" dirty="0">
              <a:latin typeface="宋体" panose="02010600030101010101" pitchFamily="2" charset="-122"/>
              <a:ea typeface="宋体" panose="02010600030101010101" pitchFamily="2" charset="-122"/>
            </a:endParaRPr>
          </a:p>
        </p:txBody>
      </p:sp>
      <p:sp>
        <p:nvSpPr>
          <p:cNvPr id="4" name="标题 3"/>
          <p:cNvSpPr>
            <a:spLocks noGrp="1"/>
          </p:cNvSpPr>
          <p:nvPr>
            <p:ph type="title"/>
          </p:nvPr>
        </p:nvSpPr>
        <p:spPr>
          <a:xfrm>
            <a:off x="0" y="-27384"/>
            <a:ext cx="9144000" cy="1143000"/>
          </a:xfrm>
        </p:spPr>
        <p:txBody>
          <a:bodyPr>
            <a:normAutofit/>
          </a:bodyPr>
          <a:lstStyle/>
          <a:p>
            <a:pPr algn="ctr"/>
            <a:r>
              <a:rPr lang="en-US" altLang="zh-CN" sz="4000" b="1" dirty="0">
                <a:solidFill>
                  <a:srgbClr val="002060"/>
                </a:solidFill>
                <a:latin typeface="Times New Roman" panose="02020603050405020304" pitchFamily="18" charset="0"/>
                <a:cs typeface="Times New Roman" panose="02020603050405020304" pitchFamily="18" charset="0"/>
              </a:rPr>
              <a:t>Philip Hall </a:t>
            </a:r>
            <a:endParaRPr lang="zh-CN" altLang="en-US" sz="4000" b="1" dirty="0"/>
          </a:p>
        </p:txBody>
      </p:sp>
    </p:spTree>
    <p:extLst>
      <p:ext uri="{BB962C8B-B14F-4D97-AF65-F5344CB8AC3E}">
        <p14:creationId xmlns:p14="http://schemas.microsoft.com/office/powerpoint/2010/main" xmlns="" val="1257821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5192" y="692696"/>
            <a:ext cx="8229600" cy="1143000"/>
          </a:xfrm>
        </p:spPr>
        <p:txBody>
          <a:bodyPr>
            <a:noAutofit/>
          </a:bodyPr>
          <a:lstStyle/>
          <a:p>
            <a:pPr algn="ctr"/>
            <a:r>
              <a:rPr lang="zh-CN" altLang="en-US" sz="4000" b="1" dirty="0">
                <a:solidFill>
                  <a:schemeClr val="tx2"/>
                </a:solidFill>
                <a:latin typeface="宋体" panose="02010600030101010101" pitchFamily="2" charset="-122"/>
                <a:ea typeface="宋体" panose="02010600030101010101" pitchFamily="2" charset="-122"/>
              </a:rPr>
              <a:t> </a:t>
            </a:r>
            <a:r>
              <a:rPr lang="en-US" altLang="zh-CN" sz="4000" b="1" dirty="0" smtClean="0">
                <a:solidFill>
                  <a:schemeClr val="tx2"/>
                </a:solidFill>
                <a:latin typeface="宋体" panose="02010600030101010101" pitchFamily="2" charset="-122"/>
                <a:ea typeface="宋体" panose="02010600030101010101" pitchFamily="2" charset="-122"/>
              </a:rPr>
              <a:t/>
            </a:r>
            <a:br>
              <a:rPr lang="en-US" altLang="zh-CN" sz="4000" b="1" dirty="0" smtClean="0">
                <a:solidFill>
                  <a:schemeClr val="tx2"/>
                </a:solidFill>
                <a:latin typeface="宋体" panose="02010600030101010101" pitchFamily="2" charset="-122"/>
                <a:ea typeface="宋体" panose="02010600030101010101" pitchFamily="2" charset="-122"/>
              </a:rPr>
            </a:br>
            <a:r>
              <a:rPr lang="en-US" altLang="zh-CN" sz="4000" b="1" dirty="0">
                <a:solidFill>
                  <a:schemeClr val="tx2"/>
                </a:solidFill>
                <a:latin typeface="宋体" panose="02010600030101010101" pitchFamily="2" charset="-122"/>
                <a:ea typeface="宋体" panose="02010600030101010101" pitchFamily="2" charset="-122"/>
              </a:rPr>
              <a:t/>
            </a:r>
            <a:br>
              <a:rPr lang="en-US" altLang="zh-CN" sz="4000" b="1" dirty="0">
                <a:solidFill>
                  <a:schemeClr val="tx2"/>
                </a:solidFill>
                <a:latin typeface="宋体" panose="02010600030101010101" pitchFamily="2" charset="-122"/>
                <a:ea typeface="宋体" panose="02010600030101010101" pitchFamily="2" charset="-122"/>
              </a:rPr>
            </a:br>
            <a:r>
              <a:rPr lang="en-US" altLang="zh-CN" sz="4000" b="1" dirty="0" smtClean="0">
                <a:solidFill>
                  <a:schemeClr val="tx2"/>
                </a:solidFill>
                <a:latin typeface="宋体" panose="02010600030101010101" pitchFamily="2" charset="-122"/>
                <a:ea typeface="宋体" panose="02010600030101010101" pitchFamily="2" charset="-122"/>
              </a:rPr>
              <a:t/>
            </a:r>
            <a:br>
              <a:rPr lang="en-US" altLang="zh-CN" sz="4000" b="1" dirty="0" smtClean="0">
                <a:solidFill>
                  <a:schemeClr val="tx2"/>
                </a:solidFill>
                <a:latin typeface="宋体" panose="02010600030101010101" pitchFamily="2" charset="-122"/>
                <a:ea typeface="宋体" panose="02010600030101010101" pitchFamily="2" charset="-122"/>
              </a:rPr>
            </a:br>
            <a:r>
              <a:rPr lang="zh-CN" altLang="en-US" sz="4400" b="1" dirty="0" smtClean="0">
                <a:solidFill>
                  <a:schemeClr val="tx2"/>
                </a:solidFill>
                <a:latin typeface="宋体" panose="02010600030101010101" pitchFamily="2" charset="-122"/>
                <a:ea typeface="宋体" panose="02010600030101010101" pitchFamily="2" charset="-122"/>
              </a:rPr>
              <a:t>婚姻</a:t>
            </a:r>
            <a:r>
              <a:rPr lang="zh-CN" altLang="en-US" sz="4400" b="1" dirty="0">
                <a:solidFill>
                  <a:schemeClr val="tx2"/>
                </a:solidFill>
                <a:latin typeface="宋体" panose="02010600030101010101" pitchFamily="2" charset="-122"/>
                <a:ea typeface="宋体" panose="02010600030101010101" pitchFamily="2" charset="-122"/>
              </a:rPr>
              <a:t>匹配定理</a:t>
            </a:r>
            <a:r>
              <a:rPr lang="zh-CN" altLang="en-US" sz="4000" b="1" dirty="0">
                <a:solidFill>
                  <a:schemeClr val="tx2"/>
                </a:solidFill>
              </a:rPr>
              <a:t/>
            </a:r>
            <a:br>
              <a:rPr lang="zh-CN" altLang="en-US" sz="4000" b="1" dirty="0">
                <a:solidFill>
                  <a:schemeClr val="tx2"/>
                </a:solidFill>
              </a:rPr>
            </a:br>
            <a:endParaRPr lang="zh-CN" altLang="en-US" sz="4000" b="1" dirty="0">
              <a:solidFill>
                <a:schemeClr val="tx2"/>
              </a:solidFill>
            </a:endParaRPr>
          </a:p>
        </p:txBody>
      </p:sp>
      <p:sp>
        <p:nvSpPr>
          <p:cNvPr id="3" name="内容占位符 2"/>
          <p:cNvSpPr>
            <a:spLocks noGrp="1"/>
          </p:cNvSpPr>
          <p:nvPr>
            <p:ph sz="half" idx="1"/>
          </p:nvPr>
        </p:nvSpPr>
        <p:spPr>
          <a:xfrm>
            <a:off x="467544" y="2276872"/>
            <a:ext cx="3816424" cy="3384376"/>
          </a:xfrm>
          <a:gradFill flip="none" rotWithShape="1">
            <a:gsLst>
              <a:gs pos="0">
                <a:srgbClr val="CCECFF">
                  <a:shade val="30000"/>
                  <a:satMod val="115000"/>
                </a:srgbClr>
              </a:gs>
              <a:gs pos="50000">
                <a:srgbClr val="CCECFF">
                  <a:shade val="67500"/>
                  <a:satMod val="115000"/>
                </a:srgbClr>
              </a:gs>
              <a:gs pos="100000">
                <a:srgbClr val="CCECFF">
                  <a:shade val="100000"/>
                  <a:satMod val="115000"/>
                </a:srgbClr>
              </a:gs>
            </a:gsLst>
            <a:path path="circle">
              <a:fillToRect l="100000" t="100000"/>
            </a:path>
            <a:tileRect r="-100000" b="-100000"/>
          </a:gradFill>
          <a:ln w="3175">
            <a:solidFill>
              <a:schemeClr val="tx1"/>
            </a:solidFill>
          </a:ln>
          <a:effectLst>
            <a:outerShdw blurRad="50800" dist="38100" dir="2700000" algn="tl" rotWithShape="0">
              <a:prstClr val="black">
                <a:alpha val="40000"/>
              </a:prstClr>
            </a:outerShdw>
          </a:effectLst>
        </p:spPr>
        <p:txBody>
          <a:bodyPr>
            <a:normAutofit fontScale="92500"/>
          </a:bodyPr>
          <a:lstStyle/>
          <a:p>
            <a:pPr marL="0" indent="0" algn="just">
              <a:lnSpc>
                <a:spcPct val="150000"/>
              </a:lnSpc>
              <a:buNone/>
            </a:pPr>
            <a:r>
              <a:rPr lang="en-US" altLang="zh-CN" b="1" dirty="0" smtClean="0">
                <a:solidFill>
                  <a:srgbClr val="3333FF"/>
                </a:solidFill>
                <a:latin typeface="Times New Roman" panose="02020603050405020304" pitchFamily="18" charset="0"/>
                <a:ea typeface="宋体" panose="02010600030101010101" pitchFamily="2" charset="-122"/>
                <a:cs typeface="Times New Roman" panose="02020603050405020304" pitchFamily="18" charset="0"/>
              </a:rPr>
              <a:t>Hall</a:t>
            </a:r>
            <a:r>
              <a:rPr lang="zh-CN" altLang="en-US" b="1" dirty="0" smtClean="0">
                <a:solidFill>
                  <a:srgbClr val="3333FF"/>
                </a:solidFill>
                <a:latin typeface="宋体" panose="02010600030101010101" pitchFamily="2" charset="-122"/>
                <a:ea typeface="宋体" panose="02010600030101010101" pitchFamily="2" charset="-122"/>
              </a:rPr>
              <a:t>匹配定理</a:t>
            </a:r>
            <a:r>
              <a:rPr lang="zh-CN" altLang="en-US" dirty="0" smtClean="0">
                <a:latin typeface="宋体" panose="02010600030101010101" pitchFamily="2" charset="-122"/>
                <a:ea typeface="宋体" panose="02010600030101010101" pitchFamily="2" charset="-122"/>
              </a:rPr>
              <a:t>：对于一个二部图</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G(</a:t>
            </a:r>
            <a:r>
              <a:rPr lang="en-US" altLang="zh-CN" i="1" dirty="0" smtClean="0">
                <a:latin typeface="Times New Roman" panose="02020603050405020304" pitchFamily="18" charset="0"/>
                <a:ea typeface="宋体" panose="02010600030101010101" pitchFamily="2" charset="-122"/>
                <a:cs typeface="Times New Roman" panose="02020603050405020304" pitchFamily="18" charset="0"/>
              </a:rPr>
              <a:t>S</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i="1" dirty="0" smtClean="0">
                <a:latin typeface="Times New Roman" panose="02020603050405020304" pitchFamily="18" charset="0"/>
                <a:ea typeface="宋体" panose="02010600030101010101" pitchFamily="2" charset="-122"/>
                <a:cs typeface="Times New Roman" panose="02020603050405020304" pitchFamily="18" charset="0"/>
              </a:rPr>
              <a:t>T</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smtClean="0">
                <a:latin typeface="宋体" panose="02010600030101010101" pitchFamily="2" charset="-122"/>
                <a:ea typeface="宋体" panose="02010600030101010101" pitchFamily="2" charset="-122"/>
              </a:rPr>
              <a:t>，若与</a:t>
            </a:r>
            <a:r>
              <a:rPr lang="en-US" altLang="zh-CN" i="1" dirty="0" smtClean="0">
                <a:latin typeface="Times New Roman" panose="02020603050405020304" pitchFamily="18" charset="0"/>
                <a:ea typeface="宋体" panose="02010600030101010101" pitchFamily="2" charset="-122"/>
                <a:cs typeface="Times New Roman" panose="02020603050405020304" pitchFamily="18" charset="0"/>
              </a:rPr>
              <a:t>S</a:t>
            </a:r>
            <a:r>
              <a:rPr lang="zh-CN" altLang="en-US" dirty="0" smtClean="0">
                <a:latin typeface="宋体" panose="02010600030101010101" pitchFamily="2" charset="-122"/>
                <a:ea typeface="宋体" panose="02010600030101010101" pitchFamily="2" charset="-122"/>
              </a:rPr>
              <a:t>中任何一个子集</a:t>
            </a:r>
            <a:r>
              <a:rPr lang="en-US" altLang="zh-CN" i="1" dirty="0" smtClean="0">
                <a:latin typeface="Times New Roman" panose="02020603050405020304" pitchFamily="18" charset="0"/>
                <a:ea typeface="宋体" panose="02010600030101010101" pitchFamily="2" charset="-122"/>
                <a:cs typeface="Times New Roman" panose="02020603050405020304" pitchFamily="18" charset="0"/>
              </a:rPr>
              <a:t>X</a:t>
            </a:r>
            <a:r>
              <a:rPr lang="zh-CN" altLang="en-US" dirty="0" smtClean="0">
                <a:latin typeface="宋体" panose="02010600030101010101" pitchFamily="2" charset="-122"/>
                <a:ea typeface="宋体" panose="02010600030101010101" pitchFamily="2" charset="-122"/>
              </a:rPr>
              <a:t>相连的</a:t>
            </a:r>
            <a:r>
              <a:rPr lang="en-US" altLang="zh-CN" i="1" dirty="0" smtClean="0">
                <a:latin typeface="Times New Roman" panose="02020603050405020304" pitchFamily="18" charset="0"/>
                <a:ea typeface="宋体" panose="02010600030101010101" pitchFamily="2" charset="-122"/>
                <a:cs typeface="Times New Roman" panose="02020603050405020304" pitchFamily="18" charset="0"/>
              </a:rPr>
              <a:t>T</a:t>
            </a:r>
            <a:r>
              <a:rPr lang="zh-CN" altLang="en-US" dirty="0" smtClean="0">
                <a:latin typeface="宋体" panose="02010600030101010101" pitchFamily="2" charset="-122"/>
                <a:ea typeface="宋体" panose="02010600030101010101" pitchFamily="2" charset="-122"/>
              </a:rPr>
              <a:t>中的顶点数都不少于</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i="1" dirty="0" smtClean="0">
                <a:latin typeface="Times New Roman" panose="02020603050405020304" pitchFamily="18" charset="0"/>
                <a:ea typeface="宋体" panose="02010600030101010101" pitchFamily="2" charset="-122"/>
                <a:cs typeface="Times New Roman" panose="02020603050405020304" pitchFamily="18" charset="0"/>
              </a:rPr>
              <a:t>X</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smtClean="0">
                <a:latin typeface="宋体" panose="02010600030101010101" pitchFamily="2" charset="-122"/>
                <a:ea typeface="宋体" panose="02010600030101010101" pitchFamily="2" charset="-122"/>
              </a:rPr>
              <a:t>，则图中存在</a:t>
            </a:r>
            <a:r>
              <a:rPr lang="en-US" altLang="zh-CN" i="1" dirty="0" smtClean="0">
                <a:latin typeface="Times New Roman" panose="02020603050405020304" pitchFamily="18" charset="0"/>
                <a:ea typeface="宋体" panose="02010600030101010101" pitchFamily="2" charset="-122"/>
                <a:cs typeface="Times New Roman" panose="02020603050405020304" pitchFamily="18" charset="0"/>
              </a:rPr>
              <a:t>S</a:t>
            </a:r>
            <a:r>
              <a:rPr lang="zh-CN" altLang="en-US" dirty="0" smtClean="0">
                <a:latin typeface="宋体" panose="02010600030101010101" pitchFamily="2" charset="-122"/>
                <a:ea typeface="宋体" panose="02010600030101010101" pitchFamily="2" charset="-122"/>
              </a:rPr>
              <a:t>的</a:t>
            </a:r>
            <a:r>
              <a:rPr lang="zh-CN" altLang="en-US" b="1" dirty="0" smtClean="0">
                <a:latin typeface="宋体" panose="02010600030101010101" pitchFamily="2" charset="-122"/>
                <a:ea typeface="宋体" panose="02010600030101010101" pitchFamily="2" charset="-122"/>
              </a:rPr>
              <a:t>完美匹配</a:t>
            </a:r>
            <a:r>
              <a:rPr lang="zh-CN" altLang="en-US" dirty="0" smtClean="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p:txBody>
      </p:sp>
      <p:pic>
        <p:nvPicPr>
          <p:cNvPr id="5" name="内容占位符 4"/>
          <p:cNvPicPr>
            <a:picLocks noGrp="1" noChangeAspect="1"/>
          </p:cNvPicPr>
          <p:nvPr>
            <p:ph sz="half" idx="2"/>
          </p:nvPr>
        </p:nvPicPr>
        <p:blipFill>
          <a:blip r:embed="rId2" cstate="print">
            <a:extLst>
              <a:ext uri="{28A0092B-C50C-407E-A947-70E740481C1C}">
                <a14:useLocalDpi xmlns:a14="http://schemas.microsoft.com/office/drawing/2010/main" xmlns="" val="0"/>
              </a:ext>
            </a:extLst>
          </a:blip>
          <a:stretch>
            <a:fillRect/>
          </a:stretch>
        </p:blipFill>
        <p:spPr>
          <a:xfrm>
            <a:off x="4514593" y="2341239"/>
            <a:ext cx="4161863" cy="3215243"/>
          </a:xfrm>
        </p:spPr>
      </p:pic>
    </p:spTree>
    <p:extLst>
      <p:ext uri="{BB962C8B-B14F-4D97-AF65-F5344CB8AC3E}">
        <p14:creationId xmlns:p14="http://schemas.microsoft.com/office/powerpoint/2010/main" xmlns="" val="5382539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683568" y="1571612"/>
            <a:ext cx="7640835" cy="3785652"/>
          </a:xfrm>
          <a:prstGeom prst="rect">
            <a:avLst/>
          </a:prstGeom>
          <a:noFill/>
        </p:spPr>
        <p:txBody>
          <a:bodyPr wrap="square" rtlCol="0">
            <a:spAutoFit/>
          </a:bodyPr>
          <a:lstStyle/>
          <a:p>
            <a:pPr marL="571500" indent="-571500">
              <a:lnSpc>
                <a:spcPct val="150000"/>
              </a:lnSpc>
              <a:buFont typeface="Wingdings" panose="05000000000000000000" pitchFamily="2" charset="2"/>
              <a:buChar char="Ø"/>
            </a:pPr>
            <a:r>
              <a:rPr lang="zh-CN" altLang="en-US" sz="4000" b="1" kern="0" dirty="0" smtClean="0">
                <a:solidFill>
                  <a:srgbClr val="C00000"/>
                </a:solidFill>
                <a:latin typeface="宋体" panose="02010600030101010101" pitchFamily="2" charset="-122"/>
                <a:ea typeface="宋体" panose="02010600030101010101" pitchFamily="2" charset="-122"/>
              </a:rPr>
              <a:t>集合划分</a:t>
            </a:r>
            <a:endParaRPr lang="en-US" altLang="zh-CN" sz="4000" b="1" kern="0" dirty="0" smtClean="0">
              <a:solidFill>
                <a:srgbClr val="C00000"/>
              </a:solidFill>
              <a:latin typeface="宋体" panose="02010600030101010101" pitchFamily="2" charset="-122"/>
              <a:ea typeface="宋体" panose="02010600030101010101" pitchFamily="2" charset="-122"/>
            </a:endParaRPr>
          </a:p>
          <a:p>
            <a:pPr marL="571500" indent="-571500">
              <a:lnSpc>
                <a:spcPct val="150000"/>
              </a:lnSpc>
              <a:buFont typeface="Wingdings" panose="05000000000000000000" pitchFamily="2" charset="2"/>
              <a:buChar char="Ø"/>
            </a:pPr>
            <a:r>
              <a:rPr lang="zh-CN" altLang="en-US" sz="4000" b="1" kern="0" dirty="0" smtClean="0">
                <a:solidFill>
                  <a:schemeClr val="bg2">
                    <a:lumMod val="90000"/>
                  </a:schemeClr>
                </a:solidFill>
                <a:latin typeface="宋体" panose="02010600030101010101" pitchFamily="2" charset="-122"/>
                <a:ea typeface="宋体" panose="02010600030101010101" pitchFamily="2" charset="-122"/>
              </a:rPr>
              <a:t>稳定匹配问题</a:t>
            </a:r>
            <a:endParaRPr lang="en-US" altLang="zh-CN" sz="4000" b="1" dirty="0" smtClean="0">
              <a:solidFill>
                <a:schemeClr val="bg2">
                  <a:lumMod val="90000"/>
                </a:schemeClr>
              </a:solidFill>
              <a:latin typeface="宋体" panose="02010600030101010101" pitchFamily="2" charset="-122"/>
              <a:ea typeface="宋体" panose="02010600030101010101" pitchFamily="2" charset="-122"/>
            </a:endParaRPr>
          </a:p>
          <a:p>
            <a:pPr marL="571500" indent="-571500">
              <a:lnSpc>
                <a:spcPct val="150000"/>
              </a:lnSpc>
              <a:buFont typeface="Wingdings" panose="05000000000000000000" pitchFamily="2" charset="2"/>
              <a:buChar char="Ø"/>
            </a:pPr>
            <a:r>
              <a:rPr lang="en-US" altLang="zh-CN" sz="4000" b="1" dirty="0" smtClean="0">
                <a:solidFill>
                  <a:schemeClr val="bg2">
                    <a:lumMod val="90000"/>
                  </a:schemeClr>
                </a:solidFill>
                <a:latin typeface="Times New Roman" pitchFamily="18" charset="0"/>
                <a:ea typeface="宋体" panose="02010600030101010101" pitchFamily="2" charset="-122"/>
                <a:cs typeface="Times New Roman" pitchFamily="18" charset="0"/>
              </a:rPr>
              <a:t>RSK</a:t>
            </a:r>
            <a:r>
              <a:rPr lang="zh-CN" altLang="en-US" sz="4000" b="1" dirty="0" smtClean="0">
                <a:solidFill>
                  <a:schemeClr val="bg2">
                    <a:lumMod val="90000"/>
                  </a:schemeClr>
                </a:solidFill>
                <a:latin typeface="Times New Roman" pitchFamily="18" charset="0"/>
                <a:ea typeface="宋体" panose="02010600030101010101" pitchFamily="2" charset="-122"/>
                <a:cs typeface="Times New Roman" pitchFamily="18" charset="0"/>
              </a:rPr>
              <a:t>算法</a:t>
            </a:r>
            <a:endParaRPr lang="en-US" altLang="zh-CN" sz="4000" b="1" dirty="0" smtClean="0">
              <a:solidFill>
                <a:schemeClr val="bg2">
                  <a:lumMod val="90000"/>
                </a:schemeClr>
              </a:solidFill>
              <a:latin typeface="Times New Roman" pitchFamily="18" charset="0"/>
              <a:ea typeface="宋体" panose="02010600030101010101" pitchFamily="2" charset="-122"/>
              <a:cs typeface="Times New Roman" pitchFamily="18" charset="0"/>
            </a:endParaRPr>
          </a:p>
          <a:p>
            <a:pPr marL="571500" indent="-571500">
              <a:lnSpc>
                <a:spcPct val="150000"/>
              </a:lnSpc>
              <a:buFont typeface="Wingdings" panose="05000000000000000000" pitchFamily="2" charset="2"/>
              <a:buChar char="Ø"/>
            </a:pPr>
            <a:r>
              <a:rPr lang="zh-CN" altLang="en-US" sz="4000" b="1" dirty="0" smtClean="0">
                <a:solidFill>
                  <a:schemeClr val="bg2">
                    <a:lumMod val="90000"/>
                  </a:schemeClr>
                </a:solidFill>
                <a:latin typeface="宋体" panose="02010600030101010101" pitchFamily="2" charset="-122"/>
                <a:ea typeface="宋体" panose="02010600030101010101" pitchFamily="2" charset="-122"/>
              </a:rPr>
              <a:t>计算生物学</a:t>
            </a:r>
            <a:endParaRPr lang="en-US" altLang="zh-CN" sz="4000" b="1" dirty="0" smtClean="0">
              <a:solidFill>
                <a:schemeClr val="bg2">
                  <a:lumMod val="90000"/>
                </a:schemeClr>
              </a:solidFill>
              <a:latin typeface="宋体" panose="02010600030101010101" pitchFamily="2" charset="-122"/>
              <a:ea typeface="宋体" panose="02010600030101010101" pitchFamily="2" charset="-122"/>
            </a:endParaRPr>
          </a:p>
        </p:txBody>
      </p:sp>
      <p:sp>
        <p:nvSpPr>
          <p:cNvPr id="3" name="文本框 7"/>
          <p:cNvSpPr txBox="1"/>
          <p:nvPr/>
        </p:nvSpPr>
        <p:spPr>
          <a:xfrm>
            <a:off x="0" y="260648"/>
            <a:ext cx="9144000" cy="830997"/>
          </a:xfrm>
          <a:prstGeom prst="rect">
            <a:avLst/>
          </a:prstGeom>
          <a:noFill/>
        </p:spPr>
        <p:txBody>
          <a:bodyPr wrap="square" rtlCol="0">
            <a:spAutoFit/>
          </a:bodyPr>
          <a:lstStyle/>
          <a:p>
            <a:r>
              <a:rPr lang="zh-CN" altLang="en-US" sz="4800" b="1" dirty="0" smtClean="0">
                <a:solidFill>
                  <a:schemeClr val="tx2"/>
                </a:solidFill>
                <a:latin typeface="宋体" panose="02010600030101010101" pitchFamily="2" charset="-122"/>
                <a:ea typeface="宋体" panose="02010600030101010101" pitchFamily="2" charset="-122"/>
              </a:rPr>
              <a:t>  </a:t>
            </a:r>
            <a:endParaRPr lang="zh-CN" altLang="en-US" sz="4800" b="1" dirty="0">
              <a:solidFill>
                <a:schemeClr val="tx2"/>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xmlns="" val="235381690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60648"/>
            <a:ext cx="8229600" cy="1143000"/>
          </a:xfrm>
        </p:spPr>
        <p:txBody>
          <a:bodyPr>
            <a:normAutofit/>
          </a:bodyPr>
          <a:lstStyle/>
          <a:p>
            <a:pPr algn="ctr"/>
            <a:r>
              <a:rPr lang="zh-CN" altLang="en-US" sz="4000" b="1" dirty="0" smtClean="0">
                <a:solidFill>
                  <a:schemeClr val="tx2"/>
                </a:solidFill>
                <a:latin typeface="宋体" panose="02010600030101010101" pitchFamily="2" charset="-122"/>
                <a:ea typeface="宋体" panose="02010600030101010101" pitchFamily="2" charset="-122"/>
              </a:rPr>
              <a:t>匈牙利算法</a:t>
            </a:r>
          </a:p>
        </p:txBody>
      </p:sp>
      <p:sp>
        <p:nvSpPr>
          <p:cNvPr id="3" name="内容占位符 2"/>
          <p:cNvSpPr>
            <a:spLocks noGrp="1"/>
          </p:cNvSpPr>
          <p:nvPr>
            <p:ph sz="half" idx="1"/>
          </p:nvPr>
        </p:nvSpPr>
        <p:spPr>
          <a:xfrm>
            <a:off x="611560" y="1772816"/>
            <a:ext cx="5112568" cy="4752528"/>
          </a:xfrm>
        </p:spPr>
        <p:txBody>
          <a:bodyPr>
            <a:noAutofit/>
          </a:bodyPr>
          <a:lstStyle/>
          <a:p>
            <a:pPr>
              <a:spcAft>
                <a:spcPts val="1200"/>
              </a:spcAft>
            </a:pPr>
            <a:r>
              <a:rPr lang="zh-CN" altLang="en-US" sz="2600" b="1" dirty="0" smtClean="0">
                <a:solidFill>
                  <a:srgbClr val="3333FF"/>
                </a:solidFill>
                <a:latin typeface="Times New Roman" pitchFamily="18" charset="0"/>
                <a:cs typeface="Times New Roman" pitchFamily="18" charset="0"/>
              </a:rPr>
              <a:t>匈牙利算法 </a:t>
            </a:r>
            <a:r>
              <a:rPr lang="en-US" altLang="zh-CN" sz="2600" b="1" dirty="0" smtClean="0">
                <a:solidFill>
                  <a:srgbClr val="3333FF"/>
                </a:solidFill>
                <a:latin typeface="Times New Roman" pitchFamily="18" charset="0"/>
                <a:cs typeface="Times New Roman" pitchFamily="18" charset="0"/>
              </a:rPr>
              <a:t>(Hungarian algorithm) </a:t>
            </a:r>
            <a:r>
              <a:rPr lang="zh-CN" altLang="en-US" sz="2600" dirty="0" smtClean="0">
                <a:latin typeface="Times New Roman" pitchFamily="18" charset="0"/>
                <a:cs typeface="Times New Roman" pitchFamily="18" charset="0"/>
              </a:rPr>
              <a:t>是</a:t>
            </a:r>
            <a:r>
              <a:rPr lang="en-US" altLang="zh-CN" sz="2600" dirty="0" smtClean="0">
                <a:latin typeface="Times New Roman" pitchFamily="18" charset="0"/>
                <a:cs typeface="Times New Roman" pitchFamily="18" charset="0"/>
              </a:rPr>
              <a:t>1955</a:t>
            </a:r>
            <a:r>
              <a:rPr lang="zh-CN" altLang="en-US" sz="2600" dirty="0" smtClean="0">
                <a:latin typeface="Times New Roman" pitchFamily="18" charset="0"/>
                <a:cs typeface="Times New Roman" pitchFamily="18" charset="0"/>
              </a:rPr>
              <a:t>年由美国数学家</a:t>
            </a:r>
            <a:r>
              <a:rPr lang="en-US" altLang="zh-CN" sz="2600" dirty="0" smtClean="0">
                <a:latin typeface="Times New Roman" pitchFamily="18" charset="0"/>
                <a:cs typeface="Times New Roman" pitchFamily="18" charset="0"/>
              </a:rPr>
              <a:t> Harold Kuhn</a:t>
            </a:r>
            <a:r>
              <a:rPr lang="zh-CN" altLang="en-US" sz="2600" dirty="0" smtClean="0">
                <a:latin typeface="Times New Roman" pitchFamily="18" charset="0"/>
                <a:cs typeface="Times New Roman" pitchFamily="18" charset="0"/>
              </a:rPr>
              <a:t>给出的多项式时间求</a:t>
            </a:r>
            <a:r>
              <a:rPr lang="zh-CN" altLang="en-US" sz="2600" dirty="0" smtClean="0">
                <a:solidFill>
                  <a:srgbClr val="3333FF"/>
                </a:solidFill>
                <a:latin typeface="Times New Roman" pitchFamily="18" charset="0"/>
                <a:cs typeface="Times New Roman" pitchFamily="18" charset="0"/>
              </a:rPr>
              <a:t>二部图的完美匹配</a:t>
            </a:r>
            <a:r>
              <a:rPr lang="zh-CN" altLang="en-US" sz="2600" dirty="0" smtClean="0">
                <a:latin typeface="Times New Roman" pitchFamily="18" charset="0"/>
                <a:cs typeface="Times New Roman" pitchFamily="18" charset="0"/>
              </a:rPr>
              <a:t>的算法。</a:t>
            </a:r>
            <a:endParaRPr lang="en-US" altLang="zh-CN" sz="2600" dirty="0" smtClean="0">
              <a:latin typeface="Times New Roman" pitchFamily="18" charset="0"/>
              <a:cs typeface="Times New Roman" pitchFamily="18" charset="0"/>
            </a:endParaRPr>
          </a:p>
          <a:p>
            <a:pPr>
              <a:spcAft>
                <a:spcPts val="1200"/>
              </a:spcAft>
            </a:pPr>
            <a:r>
              <a:rPr lang="zh-CN" altLang="en-US" sz="2600" dirty="0" smtClean="0">
                <a:latin typeface="Times New Roman" pitchFamily="18" charset="0"/>
                <a:cs typeface="Times New Roman" pitchFamily="18" charset="0"/>
              </a:rPr>
              <a:t>之所以称之为匈牙利算法，是因为这个算法很大程度上基于两位匈牙利数学家的工作：</a:t>
            </a:r>
            <a:r>
              <a:rPr lang="en-US" altLang="zh-CN" sz="2600" dirty="0" smtClean="0">
                <a:latin typeface="Times New Roman" pitchFamily="18" charset="0"/>
                <a:cs typeface="Times New Roman" pitchFamily="18" charset="0"/>
              </a:rPr>
              <a:t> </a:t>
            </a:r>
            <a:r>
              <a:rPr lang="en-US" altLang="zh-CN" sz="2600" dirty="0" smtClean="0">
                <a:solidFill>
                  <a:srgbClr val="3333FF"/>
                </a:solidFill>
                <a:latin typeface="Times New Roman" pitchFamily="18" charset="0"/>
                <a:cs typeface="Times New Roman" pitchFamily="18" charset="0"/>
              </a:rPr>
              <a:t>Dénes </a:t>
            </a:r>
            <a:r>
              <a:rPr lang="en-US" altLang="zh-CN" sz="2600" dirty="0" err="1" smtClean="0">
                <a:solidFill>
                  <a:srgbClr val="3333FF"/>
                </a:solidFill>
                <a:latin typeface="Times New Roman" pitchFamily="18" charset="0"/>
                <a:cs typeface="Times New Roman" pitchFamily="18" charset="0"/>
              </a:rPr>
              <a:t>König</a:t>
            </a:r>
            <a:r>
              <a:rPr lang="zh-CN" altLang="en-US" sz="2600" dirty="0" smtClean="0">
                <a:latin typeface="Times New Roman" pitchFamily="18" charset="0"/>
                <a:cs typeface="Times New Roman" pitchFamily="18" charset="0"/>
              </a:rPr>
              <a:t>和</a:t>
            </a:r>
            <a:r>
              <a:rPr lang="en-US" altLang="zh-CN" sz="2600" dirty="0" err="1" smtClean="0">
                <a:solidFill>
                  <a:srgbClr val="3333FF"/>
                </a:solidFill>
                <a:latin typeface="Times New Roman" pitchFamily="18" charset="0"/>
                <a:cs typeface="Times New Roman" pitchFamily="18" charset="0"/>
              </a:rPr>
              <a:t>Jenö</a:t>
            </a:r>
            <a:r>
              <a:rPr lang="en-US" altLang="zh-CN" sz="2600" dirty="0" smtClean="0">
                <a:solidFill>
                  <a:srgbClr val="3333FF"/>
                </a:solidFill>
                <a:latin typeface="Times New Roman" pitchFamily="18" charset="0"/>
                <a:cs typeface="Times New Roman" pitchFamily="18" charset="0"/>
              </a:rPr>
              <a:t> </a:t>
            </a:r>
            <a:r>
              <a:rPr lang="en-US" altLang="zh-CN" sz="2600" dirty="0" err="1" smtClean="0">
                <a:solidFill>
                  <a:srgbClr val="3333FF"/>
                </a:solidFill>
                <a:latin typeface="Times New Roman" pitchFamily="18" charset="0"/>
                <a:cs typeface="Times New Roman" pitchFamily="18" charset="0"/>
              </a:rPr>
              <a:t>Egerváry</a:t>
            </a:r>
            <a:r>
              <a:rPr lang="zh-CN" altLang="en-US" sz="2600" dirty="0" smtClean="0"/>
              <a:t>。</a:t>
            </a:r>
            <a:endParaRPr lang="en-US" altLang="zh-CN" sz="2600" dirty="0" smtClean="0">
              <a:latin typeface="Times New Roman" pitchFamily="18" charset="0"/>
              <a:cs typeface="Times New Roman" pitchFamily="18" charset="0"/>
            </a:endParaRPr>
          </a:p>
        </p:txBody>
      </p:sp>
      <p:pic>
        <p:nvPicPr>
          <p:cNvPr id="701442" name="Picture 2"/>
          <p:cNvPicPr>
            <a:picLocks noChangeAspect="1" noChangeArrowheads="1"/>
          </p:cNvPicPr>
          <p:nvPr/>
        </p:nvPicPr>
        <p:blipFill>
          <a:blip r:embed="rId2" cstate="print">
            <a:lum contrast="-12000"/>
          </a:blip>
          <a:srcRect/>
          <a:stretch>
            <a:fillRect/>
          </a:stretch>
        </p:blipFill>
        <p:spPr bwMode="auto">
          <a:xfrm>
            <a:off x="6084168" y="4509120"/>
            <a:ext cx="1872208" cy="1872208"/>
          </a:xfrm>
          <a:prstGeom prst="rect">
            <a:avLst/>
          </a:prstGeom>
          <a:noFill/>
          <a:ln w="9525">
            <a:noFill/>
            <a:miter lim="800000"/>
            <a:headEnd/>
            <a:tailEnd/>
          </a:ln>
        </p:spPr>
      </p:pic>
      <p:sp>
        <p:nvSpPr>
          <p:cNvPr id="702466" name="AutoShape 2" descr="Harold W. Kuhn.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02468" name="AutoShape 4" descr="https://upload.wikimedia.org/wikipedia/en/b/b4/Harold_W._Kuhn.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02470" name="AutoShape 6" descr="https://upload.wikimedia.org/wikipedia/en/b/b4/Harold_W._Kuhn.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8" name="图片 7" descr="Harold_W._Kuhn.jpg"/>
          <p:cNvPicPr>
            <a:picLocks noChangeAspect="1"/>
          </p:cNvPicPr>
          <p:nvPr/>
        </p:nvPicPr>
        <p:blipFill>
          <a:blip r:embed="rId3" cstate="print"/>
          <a:stretch>
            <a:fillRect/>
          </a:stretch>
        </p:blipFill>
        <p:spPr>
          <a:xfrm>
            <a:off x="6012160" y="1412776"/>
            <a:ext cx="1800200" cy="2522502"/>
          </a:xfrm>
          <a:prstGeom prst="rect">
            <a:avLst/>
          </a:prstGeom>
        </p:spPr>
      </p:pic>
      <p:sp>
        <p:nvSpPr>
          <p:cNvPr id="9" name="TextBox 8"/>
          <p:cNvSpPr txBox="1"/>
          <p:nvPr/>
        </p:nvSpPr>
        <p:spPr>
          <a:xfrm>
            <a:off x="6300192" y="4005064"/>
            <a:ext cx="1396536"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Harold Kuhn</a:t>
            </a:r>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p:cNvSpPr>
            <a:spLocks noGrp="1"/>
          </p:cNvSpPr>
          <p:nvPr>
            <p:ph type="title"/>
          </p:nvPr>
        </p:nvSpPr>
        <p:spPr>
          <a:xfrm>
            <a:off x="251520" y="141756"/>
            <a:ext cx="8229600" cy="1143000"/>
          </a:xfrm>
        </p:spPr>
        <p:txBody>
          <a:bodyPr>
            <a:normAutofit/>
          </a:bodyPr>
          <a:lstStyle/>
          <a:p>
            <a:pPr algn="ctr">
              <a:defRPr/>
            </a:pPr>
            <a:r>
              <a:rPr lang="zh-CN" altLang="en-US" sz="4000" b="1" dirty="0" smtClean="0">
                <a:solidFill>
                  <a:srgbClr val="002060"/>
                </a:solidFill>
                <a:latin typeface="宋体" panose="02010600030101010101" pitchFamily="2" charset="-122"/>
                <a:ea typeface="宋体" panose="02010600030101010101" pitchFamily="2" charset="-122"/>
              </a:rPr>
              <a:t>稳定婚姻问题</a:t>
            </a:r>
            <a:endParaRPr lang="zh-CN" altLang="en-US" sz="4000" b="1" dirty="0">
              <a:solidFill>
                <a:srgbClr val="002060"/>
              </a:solidFill>
              <a:latin typeface="宋体" panose="02010600030101010101" pitchFamily="2" charset="-122"/>
              <a:ea typeface="宋体" panose="02010600030101010101" pitchFamily="2" charset="-122"/>
            </a:endParaRPr>
          </a:p>
        </p:txBody>
      </p:sp>
      <p:sp>
        <p:nvSpPr>
          <p:cNvPr id="30722" name="内容占位符 2"/>
          <p:cNvSpPr>
            <a:spLocks noGrp="1"/>
          </p:cNvSpPr>
          <p:nvPr>
            <p:ph idx="1"/>
          </p:nvPr>
        </p:nvSpPr>
        <p:spPr/>
        <p:txBody>
          <a:bodyPr>
            <a:normAutofit lnSpcReduction="10000"/>
          </a:bodyPr>
          <a:lstStyle/>
          <a:p>
            <a:pPr marL="0" indent="0">
              <a:lnSpc>
                <a:spcPct val="150000"/>
              </a:lnSpc>
              <a:buNone/>
            </a:pPr>
            <a:r>
              <a:rPr lang="zh-CN" altLang="en-US" sz="2200" dirty="0" smtClean="0">
                <a:latin typeface="宋体" panose="02010600030101010101" pitchFamily="2" charset="-122"/>
                <a:ea typeface="宋体" panose="02010600030101010101" pitchFamily="2" charset="-122"/>
              </a:rPr>
              <a:t>有</a:t>
            </a:r>
            <a:r>
              <a:rPr lang="en-US" altLang="zh-CN" sz="2200" i="1" dirty="0" smtClean="0">
                <a:latin typeface="Times New Roman" panose="02020603050405020304" pitchFamily="18" charset="0"/>
                <a:ea typeface="宋体" panose="02010600030101010101" pitchFamily="2" charset="-122"/>
                <a:cs typeface="Times New Roman" panose="02020603050405020304" pitchFamily="18" charset="0"/>
              </a:rPr>
              <a:t>n</a:t>
            </a:r>
            <a:r>
              <a:rPr lang="zh-CN" altLang="en-US" sz="2200" dirty="0" smtClean="0">
                <a:latin typeface="宋体" panose="02010600030101010101" pitchFamily="2" charset="-122"/>
                <a:ea typeface="宋体" panose="02010600030101010101" pitchFamily="2" charset="-122"/>
              </a:rPr>
              <a:t>位女士和</a:t>
            </a:r>
            <a:r>
              <a:rPr lang="en-US" altLang="zh-CN" sz="2200" i="1" dirty="0" smtClean="0">
                <a:latin typeface="Times New Roman" panose="02020603050405020304" pitchFamily="18" charset="0"/>
                <a:ea typeface="宋体" panose="02010600030101010101" pitchFamily="2" charset="-122"/>
                <a:cs typeface="Times New Roman" panose="02020603050405020304" pitchFamily="18" charset="0"/>
              </a:rPr>
              <a:t>n</a:t>
            </a:r>
            <a:r>
              <a:rPr lang="zh-CN" altLang="en-US" sz="2200" dirty="0" smtClean="0">
                <a:latin typeface="宋体" panose="02010600030101010101" pitchFamily="2" charset="-122"/>
                <a:ea typeface="宋体" panose="02010600030101010101" pitchFamily="2" charset="-122"/>
              </a:rPr>
              <a:t>位男士，假定每位女士按照其对每位男士作为配偶的偏爱程度排名次，每位男士也会对女士进行这种排序</a:t>
            </a:r>
            <a:r>
              <a:rPr lang="zh-CN" altLang="en-US" sz="2200" dirty="0">
                <a:latin typeface="宋体" panose="02010600030101010101" pitchFamily="2" charset="-122"/>
                <a:ea typeface="宋体" panose="02010600030101010101" pitchFamily="2" charset="-122"/>
              </a:rPr>
              <a:t>，</a:t>
            </a:r>
            <a:endParaRPr lang="en-US" altLang="zh-CN" sz="2200" dirty="0" smtClean="0">
              <a:latin typeface="宋体" panose="02010600030101010101" pitchFamily="2" charset="-122"/>
              <a:ea typeface="宋体" panose="02010600030101010101" pitchFamily="2" charset="-122"/>
            </a:endParaRPr>
          </a:p>
          <a:p>
            <a:pPr marL="0" indent="0">
              <a:lnSpc>
                <a:spcPct val="150000"/>
              </a:lnSpc>
              <a:buNone/>
            </a:pPr>
            <a:r>
              <a:rPr lang="zh-CN" altLang="en-US" sz="2200" dirty="0" smtClean="0">
                <a:latin typeface="宋体" panose="02010600030101010101" pitchFamily="2" charset="-122"/>
                <a:ea typeface="宋体" panose="02010600030101010101" pitchFamily="2" charset="-122"/>
              </a:rPr>
              <a:t>可能的婚配方式有</a:t>
            </a:r>
            <a:r>
              <a:rPr lang="en-US" altLang="zh-CN" sz="2200" i="1" dirty="0" smtClean="0">
                <a:latin typeface="Times New Roman" panose="02020603050405020304" pitchFamily="18" charset="0"/>
                <a:ea typeface="宋体" panose="02010600030101010101" pitchFamily="2" charset="-122"/>
                <a:cs typeface="Times New Roman" panose="02020603050405020304" pitchFamily="18" charset="0"/>
              </a:rPr>
              <a:t>n</a:t>
            </a:r>
            <a:r>
              <a:rPr lang="en-US" altLang="zh-CN" sz="2200" dirty="0" smtClean="0">
                <a:latin typeface="Times New Roman" panose="02020603050405020304" pitchFamily="18" charset="0"/>
                <a:ea typeface="宋体" panose="02010600030101010101" pitchFamily="2" charset="-122"/>
                <a:cs typeface="Times New Roman" panose="02020603050405020304" pitchFamily="18" charset="0"/>
              </a:rPr>
              <a:t>!</a:t>
            </a:r>
            <a:r>
              <a:rPr lang="zh-CN" altLang="en-US" sz="2200" dirty="0" smtClean="0">
                <a:latin typeface="宋体" panose="02010600030101010101" pitchFamily="2" charset="-122"/>
                <a:ea typeface="宋体" panose="02010600030101010101" pitchFamily="2" charset="-122"/>
              </a:rPr>
              <a:t>种，但是有些婚配是</a:t>
            </a:r>
            <a:r>
              <a:rPr lang="zh-CN" altLang="en-US" sz="2200" b="1" dirty="0" smtClean="0">
                <a:solidFill>
                  <a:srgbClr val="C00000"/>
                </a:solidFill>
                <a:latin typeface="宋体" panose="02010600030101010101" pitchFamily="2" charset="-122"/>
                <a:ea typeface="宋体" panose="02010600030101010101" pitchFamily="2" charset="-122"/>
              </a:rPr>
              <a:t>不稳定</a:t>
            </a:r>
            <a:r>
              <a:rPr lang="zh-CN" altLang="en-US" sz="2200" dirty="0" smtClean="0">
                <a:latin typeface="宋体" panose="02010600030101010101" pitchFamily="2" charset="-122"/>
                <a:ea typeface="宋体" panose="02010600030101010101" pitchFamily="2" charset="-122"/>
              </a:rPr>
              <a:t>的</a:t>
            </a:r>
            <a:r>
              <a:rPr lang="zh-CN" altLang="en-US" sz="2200" dirty="0">
                <a:latin typeface="宋体" panose="02010600030101010101" pitchFamily="2" charset="-122"/>
                <a:ea typeface="宋体" panose="02010600030101010101" pitchFamily="2" charset="-122"/>
              </a:rPr>
              <a:t>。</a:t>
            </a:r>
            <a:endParaRPr lang="en-US" altLang="zh-CN" sz="2200" dirty="0" smtClean="0">
              <a:latin typeface="宋体" panose="02010600030101010101" pitchFamily="2" charset="-122"/>
              <a:ea typeface="宋体" panose="02010600030101010101" pitchFamily="2" charset="-122"/>
            </a:endParaRPr>
          </a:p>
          <a:p>
            <a:pPr>
              <a:lnSpc>
                <a:spcPct val="150000"/>
              </a:lnSpc>
              <a:buNone/>
            </a:pPr>
            <a:r>
              <a:rPr lang="zh-CN" altLang="en-US" sz="2200" dirty="0" smtClean="0">
                <a:latin typeface="宋体" panose="02010600030101010101" pitchFamily="2" charset="-122"/>
                <a:ea typeface="宋体" panose="02010600030101010101" pitchFamily="2" charset="-122"/>
              </a:rPr>
              <a:t>假定某种婚配中，存在女士</a:t>
            </a:r>
            <a:r>
              <a:rPr lang="en-US" altLang="zh-CN" sz="2200" dirty="0" smtClean="0">
                <a:latin typeface="Times New Roman" panose="02020603050405020304" pitchFamily="18" charset="0"/>
                <a:ea typeface="宋体" panose="02010600030101010101" pitchFamily="2" charset="-122"/>
                <a:cs typeface="Times New Roman" panose="02020603050405020304" pitchFamily="18" charset="0"/>
              </a:rPr>
              <a:t>A</a:t>
            </a:r>
            <a:r>
              <a:rPr lang="zh-CN" altLang="en-US" sz="2200" dirty="0" smtClean="0">
                <a:latin typeface="宋体" panose="02010600030101010101" pitchFamily="2" charset="-122"/>
                <a:ea typeface="宋体" panose="02010600030101010101" pitchFamily="2" charset="-122"/>
              </a:rPr>
              <a:t>和</a:t>
            </a:r>
            <a:r>
              <a:rPr lang="en-US" altLang="zh-CN" sz="2200" dirty="0" smtClean="0">
                <a:latin typeface="Times New Roman" panose="02020603050405020304" pitchFamily="18" charset="0"/>
                <a:ea typeface="宋体" panose="02010600030101010101" pitchFamily="2" charset="-122"/>
                <a:cs typeface="Times New Roman" panose="02020603050405020304" pitchFamily="18" charset="0"/>
              </a:rPr>
              <a:t>B</a:t>
            </a:r>
            <a:r>
              <a:rPr lang="en-US" altLang="zh-CN" sz="2200" dirty="0" smtClean="0">
                <a:latin typeface="宋体" panose="02010600030101010101" pitchFamily="2" charset="-122"/>
                <a:ea typeface="宋体" panose="02010600030101010101" pitchFamily="2" charset="-122"/>
              </a:rPr>
              <a:t>,</a:t>
            </a:r>
            <a:r>
              <a:rPr lang="zh-CN" altLang="en-US" sz="2200" dirty="0" smtClean="0">
                <a:latin typeface="宋体" panose="02010600030101010101" pitchFamily="2" charset="-122"/>
                <a:ea typeface="宋体" panose="02010600030101010101" pitchFamily="2" charset="-122"/>
              </a:rPr>
              <a:t>男士</a:t>
            </a:r>
            <a:r>
              <a:rPr lang="en-US" altLang="zh-CN" sz="2200" dirty="0" smtClean="0">
                <a:latin typeface="Times New Roman" panose="02020603050405020304" pitchFamily="18" charset="0"/>
                <a:ea typeface="宋体" panose="02010600030101010101" pitchFamily="2" charset="-122"/>
                <a:cs typeface="Times New Roman" panose="02020603050405020304" pitchFamily="18" charset="0"/>
              </a:rPr>
              <a:t>a</a:t>
            </a:r>
            <a:r>
              <a:rPr lang="zh-CN" altLang="en-US" sz="2200" dirty="0" smtClean="0">
                <a:latin typeface="宋体" panose="02010600030101010101" pitchFamily="2" charset="-122"/>
                <a:ea typeface="宋体" panose="02010600030101010101" pitchFamily="2" charset="-122"/>
              </a:rPr>
              <a:t>和</a:t>
            </a:r>
            <a:r>
              <a:rPr lang="en-US" altLang="zh-CN" sz="2200" dirty="0" smtClean="0">
                <a:latin typeface="Times New Roman" panose="02020603050405020304" pitchFamily="18" charset="0"/>
                <a:ea typeface="宋体" panose="02010600030101010101" pitchFamily="2" charset="-122"/>
                <a:cs typeface="Times New Roman" panose="02020603050405020304" pitchFamily="18" charset="0"/>
              </a:rPr>
              <a:t>b</a:t>
            </a:r>
            <a:r>
              <a:rPr lang="zh-CN" altLang="en-US" sz="2200" dirty="0" smtClean="0">
                <a:latin typeface="宋体" panose="02010600030101010101" pitchFamily="2" charset="-122"/>
                <a:ea typeface="宋体" panose="02010600030101010101" pitchFamily="2" charset="-122"/>
              </a:rPr>
              <a:t>满足如下条件：</a:t>
            </a:r>
            <a:endParaRPr lang="en-US" altLang="zh-CN" sz="2200" dirty="0" smtClean="0">
              <a:latin typeface="宋体" panose="02010600030101010101" pitchFamily="2" charset="-122"/>
              <a:ea typeface="宋体" panose="02010600030101010101" pitchFamily="2" charset="-122"/>
            </a:endParaRPr>
          </a:p>
          <a:p>
            <a:pPr marL="457200" indent="-457200">
              <a:lnSpc>
                <a:spcPct val="150000"/>
              </a:lnSpc>
              <a:buFont typeface="+mj-lt"/>
              <a:buAutoNum type="arabicPeriod"/>
            </a:pPr>
            <a:r>
              <a:rPr lang="en-US" altLang="zh-CN" sz="2200" dirty="0" smtClean="0">
                <a:latin typeface="Times New Roman" panose="02020603050405020304" pitchFamily="18" charset="0"/>
                <a:ea typeface="宋体" panose="02010600030101010101" pitchFamily="2" charset="-122"/>
                <a:cs typeface="Times New Roman" panose="02020603050405020304" pitchFamily="18" charset="0"/>
              </a:rPr>
              <a:t>A</a:t>
            </a:r>
            <a:r>
              <a:rPr lang="zh-CN" altLang="en-US" sz="2200" dirty="0" smtClean="0">
                <a:latin typeface="宋体" panose="02010600030101010101" pitchFamily="2" charset="-122"/>
                <a:ea typeface="宋体" panose="02010600030101010101" pitchFamily="2" charset="-122"/>
              </a:rPr>
              <a:t>和</a:t>
            </a:r>
            <a:r>
              <a:rPr lang="en-US" altLang="zh-CN" sz="2200" dirty="0" smtClean="0">
                <a:latin typeface="Times New Roman" panose="02020603050405020304" pitchFamily="18" charset="0"/>
                <a:ea typeface="宋体" panose="02010600030101010101" pitchFamily="2" charset="-122"/>
                <a:cs typeface="Times New Roman" panose="02020603050405020304" pitchFamily="18" charset="0"/>
              </a:rPr>
              <a:t>a</a:t>
            </a:r>
            <a:r>
              <a:rPr lang="zh-CN" altLang="en-US" sz="2200" dirty="0" smtClean="0">
                <a:latin typeface="宋体" panose="02010600030101010101" pitchFamily="2" charset="-122"/>
                <a:ea typeface="宋体" panose="02010600030101010101" pitchFamily="2" charset="-122"/>
              </a:rPr>
              <a:t>结婚</a:t>
            </a:r>
            <a:r>
              <a:rPr lang="zh-CN" altLang="en-US" sz="2200" dirty="0">
                <a:latin typeface="宋体" panose="02010600030101010101" pitchFamily="2" charset="-122"/>
                <a:ea typeface="宋体" panose="02010600030101010101" pitchFamily="2" charset="-122"/>
              </a:rPr>
              <a:t>，</a:t>
            </a:r>
            <a:r>
              <a:rPr lang="en-US" altLang="zh-CN" sz="2200" dirty="0" smtClean="0">
                <a:latin typeface="Times New Roman" panose="02020603050405020304" pitchFamily="18" charset="0"/>
                <a:ea typeface="宋体" panose="02010600030101010101" pitchFamily="2" charset="-122"/>
                <a:cs typeface="Times New Roman" panose="02020603050405020304" pitchFamily="18" charset="0"/>
              </a:rPr>
              <a:t>B</a:t>
            </a:r>
            <a:r>
              <a:rPr lang="zh-CN" altLang="en-US" sz="2200" dirty="0" smtClean="0">
                <a:latin typeface="宋体" panose="02010600030101010101" pitchFamily="2" charset="-122"/>
                <a:ea typeface="宋体" panose="02010600030101010101" pitchFamily="2" charset="-122"/>
              </a:rPr>
              <a:t>和</a:t>
            </a:r>
            <a:r>
              <a:rPr lang="en-US" altLang="zh-CN" sz="2200" dirty="0" smtClean="0">
                <a:latin typeface="Times New Roman" panose="02020603050405020304" pitchFamily="18" charset="0"/>
                <a:ea typeface="宋体" panose="02010600030101010101" pitchFamily="2" charset="-122"/>
                <a:cs typeface="Times New Roman" panose="02020603050405020304" pitchFamily="18" charset="0"/>
              </a:rPr>
              <a:t>b</a:t>
            </a:r>
            <a:r>
              <a:rPr lang="zh-CN" altLang="en-US" sz="2200" dirty="0" smtClean="0">
                <a:latin typeface="宋体" panose="02010600030101010101" pitchFamily="2" charset="-122"/>
                <a:ea typeface="宋体" panose="02010600030101010101" pitchFamily="2" charset="-122"/>
              </a:rPr>
              <a:t>结婚；</a:t>
            </a:r>
          </a:p>
          <a:p>
            <a:pPr marL="457200" indent="-457200">
              <a:lnSpc>
                <a:spcPct val="150000"/>
              </a:lnSpc>
              <a:buFont typeface="+mj-lt"/>
              <a:buAutoNum type="arabicPeriod"/>
            </a:pPr>
            <a:r>
              <a:rPr lang="en-US" altLang="zh-CN" sz="2200" dirty="0" smtClean="0">
                <a:latin typeface="Times New Roman" panose="02020603050405020304" pitchFamily="18" charset="0"/>
                <a:ea typeface="宋体" panose="02010600030101010101" pitchFamily="2" charset="-122"/>
                <a:cs typeface="Times New Roman" panose="02020603050405020304" pitchFamily="18" charset="0"/>
              </a:rPr>
              <a:t>A</a:t>
            </a:r>
            <a:r>
              <a:rPr lang="zh-CN" altLang="en-US" sz="2200" dirty="0" smtClean="0">
                <a:latin typeface="宋体" panose="02010600030101010101" pitchFamily="2" charset="-122"/>
                <a:ea typeface="宋体" panose="02010600030101010101" pitchFamily="2" charset="-122"/>
              </a:rPr>
              <a:t>更偏爱</a:t>
            </a:r>
            <a:r>
              <a:rPr lang="en-US" altLang="zh-CN" sz="2200" dirty="0" smtClean="0">
                <a:latin typeface="Times New Roman" panose="02020603050405020304" pitchFamily="18" charset="0"/>
                <a:ea typeface="宋体" panose="02010600030101010101" pitchFamily="2" charset="-122"/>
                <a:cs typeface="Times New Roman" panose="02020603050405020304" pitchFamily="18" charset="0"/>
              </a:rPr>
              <a:t>b</a:t>
            </a:r>
            <a:r>
              <a:rPr lang="zh-CN" altLang="en-US" sz="2200" dirty="0" smtClean="0">
                <a:latin typeface="宋体" panose="02010600030101010101" pitchFamily="2" charset="-122"/>
                <a:ea typeface="宋体" panose="02010600030101010101" pitchFamily="2" charset="-122"/>
              </a:rPr>
              <a:t>而非</a:t>
            </a:r>
            <a:r>
              <a:rPr lang="en-US" altLang="zh-CN" sz="2200" dirty="0" smtClean="0">
                <a:latin typeface="Times New Roman" panose="02020603050405020304" pitchFamily="18" charset="0"/>
                <a:ea typeface="宋体" panose="02010600030101010101" pitchFamily="2" charset="-122"/>
                <a:cs typeface="Times New Roman" panose="02020603050405020304" pitchFamily="18" charset="0"/>
              </a:rPr>
              <a:t>a</a:t>
            </a:r>
            <a:r>
              <a:rPr lang="zh-CN" altLang="en-US" sz="2200" dirty="0" smtClean="0">
                <a:latin typeface="宋体" panose="02010600030101010101" pitchFamily="2" charset="-122"/>
                <a:ea typeface="宋体" panose="02010600030101010101" pitchFamily="2" charset="-122"/>
              </a:rPr>
              <a:t>；</a:t>
            </a:r>
            <a:endParaRPr lang="en-US" altLang="zh-CN" sz="2200" dirty="0" smtClean="0">
              <a:latin typeface="宋体" panose="02010600030101010101" pitchFamily="2" charset="-122"/>
              <a:ea typeface="宋体" panose="02010600030101010101" pitchFamily="2" charset="-122"/>
            </a:endParaRPr>
          </a:p>
          <a:p>
            <a:pPr marL="457200" indent="-457200">
              <a:lnSpc>
                <a:spcPct val="150000"/>
              </a:lnSpc>
              <a:buFont typeface="+mj-lt"/>
              <a:buAutoNum type="arabicPeriod"/>
            </a:pPr>
            <a:r>
              <a:rPr lang="en-US" altLang="zh-CN" sz="2200" dirty="0" smtClean="0">
                <a:latin typeface="Times New Roman" panose="02020603050405020304" pitchFamily="18" charset="0"/>
                <a:ea typeface="宋体" panose="02010600030101010101" pitchFamily="2" charset="-122"/>
                <a:cs typeface="Times New Roman" panose="02020603050405020304" pitchFamily="18" charset="0"/>
              </a:rPr>
              <a:t>b</a:t>
            </a:r>
            <a:r>
              <a:rPr lang="zh-CN" altLang="en-US" sz="2200" dirty="0" smtClean="0">
                <a:latin typeface="宋体" panose="02010600030101010101" pitchFamily="2" charset="-122"/>
                <a:ea typeface="宋体" panose="02010600030101010101" pitchFamily="2" charset="-122"/>
              </a:rPr>
              <a:t>更偏爱</a:t>
            </a:r>
            <a:r>
              <a:rPr lang="en-US" altLang="zh-CN" sz="2200" dirty="0" smtClean="0">
                <a:latin typeface="Times New Roman" panose="02020603050405020304" pitchFamily="18" charset="0"/>
                <a:ea typeface="宋体" panose="02010600030101010101" pitchFamily="2" charset="-122"/>
                <a:cs typeface="Times New Roman" panose="02020603050405020304" pitchFamily="18" charset="0"/>
              </a:rPr>
              <a:t>A</a:t>
            </a:r>
            <a:r>
              <a:rPr lang="zh-CN" altLang="en-US" sz="2200" dirty="0" smtClean="0">
                <a:latin typeface="宋体" panose="02010600030101010101" pitchFamily="2" charset="-122"/>
                <a:ea typeface="宋体" panose="02010600030101010101" pitchFamily="2" charset="-122"/>
              </a:rPr>
              <a:t>而非</a:t>
            </a:r>
            <a:r>
              <a:rPr lang="en-US" altLang="zh-CN" sz="2200" dirty="0" smtClean="0">
                <a:latin typeface="Times New Roman" panose="02020603050405020304" pitchFamily="18" charset="0"/>
                <a:ea typeface="宋体" panose="02010600030101010101" pitchFamily="2" charset="-122"/>
                <a:cs typeface="Times New Roman" panose="02020603050405020304" pitchFamily="18" charset="0"/>
              </a:rPr>
              <a:t>B</a:t>
            </a:r>
            <a:r>
              <a:rPr lang="zh-CN" altLang="en-US" sz="2200" dirty="0" smtClean="0">
                <a:latin typeface="宋体" panose="02010600030101010101" pitchFamily="2" charset="-122"/>
                <a:ea typeface="宋体" panose="02010600030101010101" pitchFamily="2" charset="-122"/>
              </a:rPr>
              <a:t>。</a:t>
            </a:r>
            <a:endParaRPr lang="en-US" altLang="zh-CN" sz="2200" dirty="0" smtClean="0">
              <a:latin typeface="宋体" panose="02010600030101010101" pitchFamily="2" charset="-122"/>
              <a:ea typeface="宋体" panose="02010600030101010101" pitchFamily="2" charset="-122"/>
            </a:endParaRPr>
          </a:p>
          <a:p>
            <a:pPr>
              <a:lnSpc>
                <a:spcPct val="150000"/>
              </a:lnSpc>
              <a:buNone/>
            </a:pPr>
            <a:r>
              <a:rPr lang="zh-CN" altLang="en-US" sz="2200" dirty="0" smtClean="0">
                <a:latin typeface="宋体" panose="02010600030101010101" pitchFamily="2" charset="-122"/>
                <a:ea typeface="宋体" panose="02010600030101010101" pitchFamily="2" charset="-122"/>
              </a:rPr>
              <a:t>那么，</a:t>
            </a:r>
            <a:r>
              <a:rPr lang="en-US" altLang="zh-CN" sz="2200" dirty="0" smtClean="0">
                <a:latin typeface="Times New Roman" panose="02020603050405020304" pitchFamily="18" charset="0"/>
                <a:ea typeface="宋体" panose="02010600030101010101" pitchFamily="2" charset="-122"/>
                <a:cs typeface="Times New Roman" panose="02020603050405020304" pitchFamily="18" charset="0"/>
              </a:rPr>
              <a:t>A</a:t>
            </a:r>
            <a:r>
              <a:rPr lang="zh-CN" altLang="en-US" sz="2200" dirty="0" smtClean="0">
                <a:latin typeface="宋体" panose="02010600030101010101" pitchFamily="2" charset="-122"/>
                <a:ea typeface="宋体" panose="02010600030101010101" pitchFamily="2" charset="-122"/>
              </a:rPr>
              <a:t>和</a:t>
            </a:r>
            <a:r>
              <a:rPr lang="en-US" altLang="zh-CN" sz="2200" dirty="0" smtClean="0">
                <a:latin typeface="Times New Roman" panose="02020603050405020304" pitchFamily="18" charset="0"/>
                <a:ea typeface="宋体" panose="02010600030101010101" pitchFamily="2" charset="-122"/>
                <a:cs typeface="Times New Roman" panose="02020603050405020304" pitchFamily="18" charset="0"/>
              </a:rPr>
              <a:t>b</a:t>
            </a:r>
            <a:r>
              <a:rPr lang="zh-CN" altLang="en-US" sz="2200" dirty="0" smtClean="0">
                <a:latin typeface="宋体" panose="02010600030101010101" pitchFamily="2" charset="-122"/>
                <a:ea typeface="宋体" panose="02010600030101010101" pitchFamily="2" charset="-122"/>
              </a:rPr>
              <a:t>容易相互吸引，于是我们认为</a:t>
            </a:r>
            <a:endParaRPr lang="en-US" altLang="zh-CN" sz="2200" dirty="0" smtClean="0">
              <a:latin typeface="宋体" panose="02010600030101010101" pitchFamily="2" charset="-122"/>
              <a:ea typeface="宋体" panose="02010600030101010101" pitchFamily="2" charset="-122"/>
            </a:endParaRPr>
          </a:p>
          <a:p>
            <a:pPr>
              <a:lnSpc>
                <a:spcPct val="150000"/>
              </a:lnSpc>
              <a:buNone/>
            </a:pPr>
            <a:r>
              <a:rPr lang="zh-CN" altLang="en-US" sz="2200" dirty="0" smtClean="0">
                <a:latin typeface="宋体" panose="02010600030101010101" pitchFamily="2" charset="-122"/>
                <a:ea typeface="宋体" panose="02010600030101010101" pitchFamily="2" charset="-122"/>
              </a:rPr>
              <a:t>该婚姻匹配是</a:t>
            </a:r>
            <a:r>
              <a:rPr lang="zh-CN" altLang="en-US" sz="2200" b="1" dirty="0" smtClean="0">
                <a:solidFill>
                  <a:srgbClr val="C00000"/>
                </a:solidFill>
                <a:latin typeface="宋体" panose="02010600030101010101" pitchFamily="2" charset="-122"/>
                <a:ea typeface="宋体" panose="02010600030101010101" pitchFamily="2" charset="-122"/>
              </a:rPr>
              <a:t>不稳定</a:t>
            </a:r>
            <a:r>
              <a:rPr lang="zh-CN" altLang="en-US" sz="2200" dirty="0" smtClean="0">
                <a:latin typeface="宋体" panose="02010600030101010101" pitchFamily="2" charset="-122"/>
                <a:ea typeface="宋体" panose="02010600030101010101" pitchFamily="2" charset="-122"/>
              </a:rPr>
              <a:t>的。</a:t>
            </a:r>
            <a:endParaRPr lang="en-US" altLang="zh-CN" sz="2200" dirty="0" smtClean="0">
              <a:latin typeface="宋体" panose="02010600030101010101" pitchFamily="2" charset="-122"/>
              <a:ea typeface="宋体" panose="02010600030101010101" pitchFamily="2" charset="-122"/>
            </a:endParaRPr>
          </a:p>
          <a:p>
            <a:pPr>
              <a:lnSpc>
                <a:spcPct val="150000"/>
              </a:lnSpc>
              <a:buNone/>
            </a:pPr>
            <a:endParaRPr lang="en-US" altLang="zh-CN" sz="2200" dirty="0" smtClean="0">
              <a:latin typeface="宋体" panose="02010600030101010101" pitchFamily="2" charset="-122"/>
              <a:ea typeface="宋体" panose="02010600030101010101" pitchFamily="2" charset="-122"/>
            </a:endParaRPr>
          </a:p>
          <a:p>
            <a:pPr>
              <a:lnSpc>
                <a:spcPct val="150000"/>
              </a:lnSpc>
              <a:buFontTx/>
              <a:buNone/>
            </a:pPr>
            <a:endParaRPr lang="zh-CN" altLang="en-US" dirty="0" smtClean="0">
              <a:latin typeface="宋体" panose="02010600030101010101" pitchFamily="2" charset="-122"/>
              <a:ea typeface="宋体" panose="02010600030101010101" pitchFamily="2" charset="-122"/>
            </a:endParaRPr>
          </a:p>
        </p:txBody>
      </p:sp>
      <p:pic>
        <p:nvPicPr>
          <p:cNvPr id="131075" name="Picture 3" descr="C:\Users\user\Desktop\新建文件夹\marrige.png"/>
          <p:cNvPicPr>
            <a:picLocks noChangeAspect="1" noChangeArrowheads="1"/>
          </p:cNvPicPr>
          <p:nvPr/>
        </p:nvPicPr>
        <p:blipFill>
          <a:blip r:embed="rId2" cstate="print"/>
          <a:srcRect/>
          <a:stretch>
            <a:fillRect/>
          </a:stretch>
        </p:blipFill>
        <p:spPr bwMode="auto">
          <a:xfrm>
            <a:off x="5796136" y="3863181"/>
            <a:ext cx="2684984" cy="2054597"/>
          </a:xfrm>
          <a:prstGeom prst="rect">
            <a:avLst/>
          </a:prstGeom>
          <a:noFill/>
        </p:spPr>
      </p:pic>
    </p:spTree>
    <p:extLst>
      <p:ext uri="{BB962C8B-B14F-4D97-AF65-F5344CB8AC3E}">
        <p14:creationId xmlns:p14="http://schemas.microsoft.com/office/powerpoint/2010/main" xmlns="" val="26640226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832" y="260889"/>
            <a:ext cx="8229600" cy="863600"/>
          </a:xfrm>
        </p:spPr>
        <p:txBody>
          <a:bodyPr>
            <a:normAutofit/>
          </a:bodyPr>
          <a:lstStyle/>
          <a:p>
            <a:pPr algn="ctr"/>
            <a:r>
              <a:rPr lang="zh-CN" altLang="en-US" sz="4000" b="1" dirty="0">
                <a:solidFill>
                  <a:schemeClr val="tx2">
                    <a:lumMod val="75000"/>
                  </a:schemeClr>
                </a:solidFill>
                <a:latin typeface="宋体" panose="02010600030101010101" pitchFamily="2" charset="-122"/>
                <a:ea typeface="宋体" panose="02010600030101010101" pitchFamily="2" charset="-122"/>
              </a:rPr>
              <a:t>稳定婚姻问题</a:t>
            </a:r>
          </a:p>
        </p:txBody>
      </p:sp>
      <p:pic>
        <p:nvPicPr>
          <p:cNvPr id="5" name="Picture 1" descr="C:\Users\WJ\Desktop\gale.jpg"/>
          <p:cNvPicPr>
            <a:picLocks noChangeAspect="1" noChangeArrowheads="1"/>
          </p:cNvPicPr>
          <p:nvPr/>
        </p:nvPicPr>
        <p:blipFill>
          <a:blip r:embed="rId3" cstate="print"/>
          <a:srcRect/>
          <a:stretch>
            <a:fillRect/>
          </a:stretch>
        </p:blipFill>
        <p:spPr bwMode="auto">
          <a:xfrm>
            <a:off x="1475656" y="3374428"/>
            <a:ext cx="1517439" cy="1911960"/>
          </a:xfrm>
          <a:prstGeom prst="rect">
            <a:avLst/>
          </a:prstGeom>
          <a:noFill/>
        </p:spPr>
      </p:pic>
      <p:sp>
        <p:nvSpPr>
          <p:cNvPr id="6" name="矩形 5"/>
          <p:cNvSpPr/>
          <p:nvPr/>
        </p:nvSpPr>
        <p:spPr>
          <a:xfrm>
            <a:off x="509198" y="1566840"/>
            <a:ext cx="7920880" cy="1477328"/>
          </a:xfrm>
          <a:prstGeom prst="rect">
            <a:avLst/>
          </a:prstGeom>
        </p:spPr>
        <p:txBody>
          <a:bodyPr wrap="square">
            <a:spAutoFit/>
          </a:bodyPr>
          <a:lstStyle/>
          <a:p>
            <a:pPr>
              <a:lnSpc>
                <a:spcPct val="150000"/>
              </a:lnSpc>
              <a:spcBef>
                <a:spcPts val="1200"/>
              </a:spcBef>
            </a:pP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1962</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年，数学家</a:t>
            </a:r>
            <a:r>
              <a:rPr lang="en-US" altLang="zh-CN" sz="2000" kern="0"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David Gale</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和博弈论学者</a:t>
            </a:r>
            <a:r>
              <a:rPr lang="en-US" altLang="zh-CN" sz="2000" kern="0"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Lloyd Shapley</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在</a:t>
            </a: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1" dirty="0" smtClean="0">
                <a:solidFill>
                  <a:srgbClr val="7030A0"/>
                </a:solidFill>
                <a:latin typeface="Times New Roman" panose="02020603050405020304" pitchFamily="18" charset="0"/>
                <a:ea typeface="宋体" panose="02010600030101010101" pitchFamily="2" charset="-122"/>
                <a:cs typeface="Times New Roman" panose="02020603050405020304" pitchFamily="18" charset="0"/>
              </a:rPr>
              <a:t>美国数学月刊</a:t>
            </a: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发表了一篇名为</a:t>
            </a: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大学录取和婚姻稳定</a:t>
            </a: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的文章，提出了后来被称为</a:t>
            </a:r>
            <a:r>
              <a:rPr lang="en-US" altLang="zh-CN" sz="2000" kern="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Gale-Shapley</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算法的</a:t>
            </a:r>
            <a:r>
              <a:rPr lang="zh-CN" altLang="en-US" sz="2000" b="1" dirty="0" smtClean="0">
                <a:solidFill>
                  <a:srgbClr val="C00000"/>
                </a:solidFill>
                <a:latin typeface="Times New Roman" panose="02020603050405020304" pitchFamily="18" charset="0"/>
                <a:ea typeface="宋体" panose="02010600030101010101" pitchFamily="2" charset="-122"/>
                <a:cs typeface="Times New Roman" panose="02020603050405020304" pitchFamily="18" charset="0"/>
              </a:rPr>
              <a:t>稳定婚姻问题</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或</a:t>
            </a:r>
            <a:r>
              <a:rPr lang="zh-CN" altLang="en-US" sz="2000" b="1" dirty="0" smtClean="0">
                <a:solidFill>
                  <a:srgbClr val="C00000"/>
                </a:solidFill>
                <a:latin typeface="Times New Roman" panose="02020603050405020304" pitchFamily="18" charset="0"/>
                <a:ea typeface="宋体" panose="02010600030101010101" pitchFamily="2" charset="-122"/>
                <a:cs typeface="Times New Roman" panose="02020603050405020304" pitchFamily="18" charset="0"/>
              </a:rPr>
              <a:t>稳定匹配问题</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矩形 6"/>
          <p:cNvSpPr/>
          <p:nvPr/>
        </p:nvSpPr>
        <p:spPr>
          <a:xfrm>
            <a:off x="1554541" y="5457782"/>
            <a:ext cx="1359668" cy="400110"/>
          </a:xfrm>
          <a:prstGeom prst="rect">
            <a:avLst/>
          </a:prstGeom>
        </p:spPr>
        <p:txBody>
          <a:bodyPr wrap="none">
            <a:spAutoFit/>
          </a:bodyPr>
          <a:lstStyle/>
          <a:p>
            <a:r>
              <a:rPr lang="en-US" altLang="zh-CN" sz="2000" kern="0" dirty="0">
                <a:solidFill>
                  <a:schemeClr val="tx2"/>
                </a:solidFill>
                <a:latin typeface="Times New Roman" panose="02020603050405020304" pitchFamily="18" charset="0"/>
                <a:ea typeface="微软雅黑" pitchFamily="34" charset="-122"/>
                <a:cs typeface="Times New Roman" panose="02020603050405020304" pitchFamily="18" charset="0"/>
              </a:rPr>
              <a:t>David Gale</a:t>
            </a:r>
            <a:endParaRPr lang="zh-CN" altLang="en-US" sz="2000" kern="0" dirty="0">
              <a:solidFill>
                <a:schemeClr val="tx2"/>
              </a:solidFill>
              <a:latin typeface="Times New Roman" panose="02020603050405020304" pitchFamily="18" charset="0"/>
              <a:ea typeface="微软雅黑" pitchFamily="34" charset="-122"/>
              <a:cs typeface="Times New Roman" panose="02020603050405020304" pitchFamily="18" charset="0"/>
            </a:endParaRPr>
          </a:p>
        </p:txBody>
      </p:sp>
      <p:sp>
        <p:nvSpPr>
          <p:cNvPr id="8" name="内容占位符 2"/>
          <p:cNvSpPr txBox="1">
            <a:spLocks/>
          </p:cNvSpPr>
          <p:nvPr/>
        </p:nvSpPr>
        <p:spPr bwMode="auto">
          <a:xfrm>
            <a:off x="4644008" y="5657372"/>
            <a:ext cx="2880320" cy="8679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defRPr/>
            </a:pPr>
            <a:r>
              <a:rPr lang="zh-CN" altLang="en-US" dirty="0" smtClean="0">
                <a:latin typeface="宋体" panose="02010600030101010101" pitchFamily="2" charset="-122"/>
                <a:ea typeface="宋体" panose="02010600030101010101" pitchFamily="2" charset="-122"/>
              </a:rPr>
              <a:t>曾</a:t>
            </a:r>
            <a:r>
              <a:rPr lang="zh-CN" altLang="en-US" dirty="0">
                <a:latin typeface="宋体" panose="02010600030101010101" pitchFamily="2" charset="-122"/>
                <a:ea typeface="宋体" panose="02010600030101010101" pitchFamily="2" charset="-122"/>
              </a:rPr>
              <a:t>服役于中国成都的中美联合空军部队，二战后破译了苏联的气象密码。</a:t>
            </a:r>
            <a:endParaRPr lang="zh-CN" altLang="en-US" kern="0" dirty="0">
              <a:latin typeface="宋体" panose="02010600030101010101" pitchFamily="2" charset="-122"/>
              <a:ea typeface="宋体" panose="02010600030101010101" pitchFamily="2" charset="-122"/>
            </a:endParaRPr>
          </a:p>
        </p:txBody>
      </p:sp>
      <p:sp>
        <p:nvSpPr>
          <p:cNvPr id="10" name="文本框 9"/>
          <p:cNvSpPr txBox="1"/>
          <p:nvPr/>
        </p:nvSpPr>
        <p:spPr>
          <a:xfrm>
            <a:off x="5004048" y="5164387"/>
            <a:ext cx="1872208" cy="400110"/>
          </a:xfrm>
          <a:prstGeom prst="rect">
            <a:avLst/>
          </a:prstGeom>
          <a:noFill/>
        </p:spPr>
        <p:txBody>
          <a:bodyPr wrap="square" rtlCol="0">
            <a:spAutoFit/>
          </a:bodyPr>
          <a:lstStyle/>
          <a:p>
            <a:r>
              <a:rPr lang="en-US" altLang="zh-CN" sz="2000" kern="0" dirty="0" smtClean="0">
                <a:solidFill>
                  <a:schemeClr val="tx2"/>
                </a:solidFill>
                <a:latin typeface="Times New Roman" panose="02020603050405020304" pitchFamily="18" charset="0"/>
                <a:ea typeface="微软雅黑" pitchFamily="34" charset="-122"/>
                <a:cs typeface="Times New Roman" panose="02020603050405020304" pitchFamily="18" charset="0"/>
              </a:rPr>
              <a:t>Lloyd Shapley</a:t>
            </a:r>
            <a:endParaRPr lang="zh-CN" altLang="en-US" sz="2000" dirty="0">
              <a:solidFill>
                <a:schemeClr val="tx2"/>
              </a:solidFill>
            </a:endParaRPr>
          </a:p>
        </p:txBody>
      </p:sp>
      <p:pic>
        <p:nvPicPr>
          <p:cNvPr id="3" name="图片 2"/>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5110460" y="3137043"/>
            <a:ext cx="1405756" cy="1979938"/>
          </a:xfrm>
          <a:prstGeom prst="rect">
            <a:avLst/>
          </a:prstGeom>
        </p:spPr>
      </p:pic>
    </p:spTree>
    <p:extLst>
      <p:ext uri="{BB962C8B-B14F-4D97-AF65-F5344CB8AC3E}">
        <p14:creationId xmlns:p14="http://schemas.microsoft.com/office/powerpoint/2010/main" xmlns="" val="199624709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aphicFrame>
        <p:nvGraphicFramePr>
          <p:cNvPr id="4" name="内容占位符 3"/>
          <p:cNvGraphicFramePr>
            <a:graphicFrameLocks noGrp="1" noChangeAspect="1"/>
          </p:cNvGraphicFramePr>
          <p:nvPr>
            <p:ph idx="1"/>
          </p:nvPr>
        </p:nvGraphicFramePr>
        <p:xfrm>
          <a:off x="1" y="216024"/>
          <a:ext cx="4605948" cy="6309320"/>
        </p:xfrm>
        <a:graphic>
          <a:graphicData uri="http://schemas.openxmlformats.org/presentationml/2006/ole">
            <p:oleObj spid="_x0000_s697352" name="Acrobat Document" r:id="rId4" imgW="4663844" imgH="6035563" progId="AcroExch.Document.11">
              <p:embed/>
            </p:oleObj>
          </a:graphicData>
        </a:graphic>
      </p:graphicFrame>
      <p:graphicFrame>
        <p:nvGraphicFramePr>
          <p:cNvPr id="5" name="对象 4"/>
          <p:cNvGraphicFramePr>
            <a:graphicFrameLocks noChangeAspect="1"/>
          </p:cNvGraphicFramePr>
          <p:nvPr/>
        </p:nvGraphicFramePr>
        <p:xfrm>
          <a:off x="4671587" y="216024"/>
          <a:ext cx="4472413" cy="6329654"/>
        </p:xfrm>
        <a:graphic>
          <a:graphicData uri="http://schemas.openxmlformats.org/presentationml/2006/ole">
            <p:oleObj spid="_x0000_s697353" name="Acrobat Document" r:id="rId5" imgW="4534293" imgH="6416596" progId="AcroExch.Document.11">
              <p:embed/>
            </p:oleObj>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aphicFrame>
        <p:nvGraphicFramePr>
          <p:cNvPr id="4" name="内容占位符 3"/>
          <p:cNvGraphicFramePr>
            <a:graphicFrameLocks noGrp="1" noChangeAspect="1"/>
          </p:cNvGraphicFramePr>
          <p:nvPr>
            <p:ph idx="1"/>
          </p:nvPr>
        </p:nvGraphicFramePr>
        <p:xfrm>
          <a:off x="35496" y="260648"/>
          <a:ext cx="4464496" cy="6317917"/>
        </p:xfrm>
        <a:graphic>
          <a:graphicData uri="http://schemas.openxmlformats.org/presentationml/2006/ole">
            <p:oleObj spid="_x0000_s698376" name="Acrobat Document" r:id="rId4" imgW="4534293" imgH="6416596" progId="AcroExch.Document.11">
              <p:embed/>
            </p:oleObj>
          </a:graphicData>
        </a:graphic>
      </p:graphicFrame>
      <p:graphicFrame>
        <p:nvGraphicFramePr>
          <p:cNvPr id="5" name="对象 4"/>
          <p:cNvGraphicFramePr>
            <a:graphicFrameLocks noChangeAspect="1"/>
          </p:cNvGraphicFramePr>
          <p:nvPr/>
        </p:nvGraphicFramePr>
        <p:xfrm>
          <a:off x="4572000" y="260648"/>
          <a:ext cx="4477394" cy="6336704"/>
        </p:xfrm>
        <a:graphic>
          <a:graphicData uri="http://schemas.openxmlformats.org/presentationml/2006/ole">
            <p:oleObj spid="_x0000_s698377" name="Acrobat Document" r:id="rId5" imgW="4534293" imgH="6416596" progId="AcroExch.Document.11">
              <p:embed/>
            </p:oleObj>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aphicFrame>
        <p:nvGraphicFramePr>
          <p:cNvPr id="4" name="内容占位符 3"/>
          <p:cNvGraphicFramePr>
            <a:graphicFrameLocks noGrp="1" noChangeAspect="1"/>
          </p:cNvGraphicFramePr>
          <p:nvPr>
            <p:ph idx="1"/>
          </p:nvPr>
        </p:nvGraphicFramePr>
        <p:xfrm>
          <a:off x="0" y="188640"/>
          <a:ext cx="4528655" cy="6408712"/>
        </p:xfrm>
        <a:graphic>
          <a:graphicData uri="http://schemas.openxmlformats.org/presentationml/2006/ole">
            <p:oleObj spid="_x0000_s699400" name="Acrobat Document" r:id="rId3" imgW="4534293" imgH="6416596" progId="AcroExch.Document.11">
              <p:embed/>
            </p:oleObj>
          </a:graphicData>
        </a:graphic>
      </p:graphicFrame>
      <p:graphicFrame>
        <p:nvGraphicFramePr>
          <p:cNvPr id="5" name="对象 4"/>
          <p:cNvGraphicFramePr>
            <a:graphicFrameLocks noChangeAspect="1"/>
          </p:cNvGraphicFramePr>
          <p:nvPr/>
        </p:nvGraphicFramePr>
        <p:xfrm>
          <a:off x="4574604" y="188640"/>
          <a:ext cx="4533900" cy="6416675"/>
        </p:xfrm>
        <a:graphic>
          <a:graphicData uri="http://schemas.openxmlformats.org/presentationml/2006/ole">
            <p:oleObj spid="_x0000_s699401" name="Acrobat Document" r:id="rId4" imgW="4534293" imgH="6416596" progId="AcroExch.Document.11">
              <p:embed/>
            </p:oleObj>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aphicFrame>
        <p:nvGraphicFramePr>
          <p:cNvPr id="4" name="内容占位符 3"/>
          <p:cNvGraphicFramePr>
            <a:graphicFrameLocks noGrp="1" noChangeAspect="1"/>
          </p:cNvGraphicFramePr>
          <p:nvPr>
            <p:ph idx="1"/>
          </p:nvPr>
        </p:nvGraphicFramePr>
        <p:xfrm>
          <a:off x="43344" y="188639"/>
          <a:ext cx="4528656" cy="6408713"/>
        </p:xfrm>
        <a:graphic>
          <a:graphicData uri="http://schemas.openxmlformats.org/presentationml/2006/ole">
            <p:oleObj spid="_x0000_s700424" name="Acrobat Document" r:id="rId3" imgW="4534293" imgH="6416596" progId="AcroExch.Document.11">
              <p:embed/>
            </p:oleObj>
          </a:graphicData>
        </a:graphic>
      </p:graphicFrame>
      <p:graphicFrame>
        <p:nvGraphicFramePr>
          <p:cNvPr id="5" name="对象 4"/>
          <p:cNvGraphicFramePr>
            <a:graphicFrameLocks noChangeAspect="1"/>
          </p:cNvGraphicFramePr>
          <p:nvPr/>
        </p:nvGraphicFramePr>
        <p:xfrm>
          <a:off x="4652239" y="188641"/>
          <a:ext cx="4528273" cy="6408712"/>
        </p:xfrm>
        <a:graphic>
          <a:graphicData uri="http://schemas.openxmlformats.org/presentationml/2006/ole">
            <p:oleObj spid="_x0000_s700425" name="Acrobat Document" r:id="rId4" imgW="4534293" imgH="6416596" progId="AcroExch.Document.11">
              <p:embed/>
            </p:oleObj>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46856" y="44624"/>
            <a:ext cx="8229600" cy="1143000"/>
          </a:xfrm>
        </p:spPr>
        <p:txBody>
          <a:bodyPr>
            <a:normAutofit/>
          </a:bodyPr>
          <a:lstStyle/>
          <a:p>
            <a:pPr algn="ctr"/>
            <a:r>
              <a:rPr lang="zh-CN" altLang="en-US" sz="4000" b="1" dirty="0">
                <a:solidFill>
                  <a:schemeClr val="tx2">
                    <a:lumMod val="75000"/>
                  </a:schemeClr>
                </a:solidFill>
                <a:latin typeface="宋体" panose="02010600030101010101" pitchFamily="2" charset="-122"/>
                <a:ea typeface="宋体" panose="02010600030101010101" pitchFamily="2" charset="-122"/>
              </a:rPr>
              <a:t>稳定婚姻问题</a:t>
            </a:r>
          </a:p>
        </p:txBody>
      </p:sp>
      <p:sp>
        <p:nvSpPr>
          <p:cNvPr id="5" name="内容占位符 2"/>
          <p:cNvSpPr>
            <a:spLocks noGrp="1"/>
          </p:cNvSpPr>
          <p:nvPr>
            <p:ph idx="1"/>
          </p:nvPr>
        </p:nvSpPr>
        <p:spPr/>
        <p:txBody>
          <a:bodyPr>
            <a:normAutofit/>
          </a:bodyPr>
          <a:lstStyle/>
          <a:p>
            <a:pPr>
              <a:lnSpc>
                <a:spcPct val="150000"/>
              </a:lnSpc>
              <a:spcBef>
                <a:spcPts val="1200"/>
              </a:spcBef>
              <a:buFont typeface="Wingdings" panose="05000000000000000000" pitchFamily="2" charset="2"/>
              <a:buChar char="Ø"/>
            </a:pPr>
            <a:endParaRPr lang="en-US" altLang="zh-CN" dirty="0" smtClean="0">
              <a:latin typeface="Times New Roman" panose="02020603050405020304" pitchFamily="18" charset="0"/>
              <a:ea typeface="宋体" panose="02010600030101010101" pitchFamily="2" charset="-122"/>
              <a:cs typeface="Times New Roman" panose="02020603050405020304" pitchFamily="18" charset="0"/>
            </a:endParaRPr>
          </a:p>
          <a:p>
            <a:pPr algn="l">
              <a:lnSpc>
                <a:spcPct val="150000"/>
              </a:lnSpc>
              <a:spcBef>
                <a:spcPts val="1200"/>
              </a:spcBef>
              <a:buFont typeface="Wingdings" panose="05000000000000000000" pitchFamily="2" charset="2"/>
              <a:buChar char="Ø"/>
            </a:pPr>
            <a:r>
              <a:rPr lang="en-US" altLang="zh-CN" b="1" dirty="0" smtClean="0">
                <a:solidFill>
                  <a:srgbClr val="C00000"/>
                </a:solidFill>
                <a:latin typeface="Times New Roman" panose="02020603050405020304" pitchFamily="18" charset="0"/>
                <a:ea typeface="宋体" panose="02010600030101010101" pitchFamily="2" charset="-122"/>
                <a:cs typeface="Times New Roman" panose="02020603050405020304" pitchFamily="18" charset="0"/>
              </a:rPr>
              <a:t>Gale-Shapley</a:t>
            </a:r>
            <a:r>
              <a:rPr lang="zh-CN" altLang="en-US"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算法</a:t>
            </a:r>
            <a:r>
              <a:rPr lang="zh-CN" altLang="en-US" dirty="0">
                <a:latin typeface="Times New Roman" panose="02020603050405020304" pitchFamily="18" charset="0"/>
                <a:ea typeface="宋体" panose="02010600030101010101" pitchFamily="2" charset="-122"/>
                <a:cs typeface="Times New Roman" panose="02020603050405020304" pitchFamily="18" charset="0"/>
              </a:rPr>
              <a:t>说明了稳定婚姻匹配的</a:t>
            </a:r>
            <a:r>
              <a:rPr lang="zh-CN" altLang="en-US"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存在性</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以及</a:t>
            </a:r>
            <a:r>
              <a:rPr lang="zh-CN" altLang="en-US"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如何得到</a:t>
            </a:r>
            <a:r>
              <a:rPr lang="zh-CN" altLang="en-US" dirty="0">
                <a:latin typeface="Times New Roman" panose="02020603050405020304" pitchFamily="18" charset="0"/>
                <a:ea typeface="宋体" panose="02010600030101010101" pitchFamily="2" charset="-122"/>
                <a:cs typeface="Times New Roman" panose="02020603050405020304" pitchFamily="18" charset="0"/>
              </a:rPr>
              <a:t>稳定婚姻</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匹配。</a:t>
            </a:r>
            <a:endParaRPr lang="en-US" altLang="zh-CN" dirty="0" smtClean="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spcBef>
                <a:spcPts val="1200"/>
              </a:spcBef>
              <a:buFont typeface="Wingdings" panose="05000000000000000000" pitchFamily="2" charset="2"/>
              <a:buChar char="Ø"/>
            </a:pP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经济学家在这篇数学论文发表差不多</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20</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年后，才开始将其中的原理逐步应用到真实世界的市场里。</a:t>
            </a:r>
            <a:endParaRPr lang="en-US" altLang="zh-CN" dirty="0" smtClean="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buFont typeface="Wingdings" panose="05000000000000000000" pitchFamily="2" charset="2"/>
              <a:buChar char="Ø"/>
            </a:pP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xmlns="" val="396166411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p:cNvSpPr>
            <a:spLocks noGrp="1"/>
          </p:cNvSpPr>
          <p:nvPr>
            <p:ph type="title"/>
          </p:nvPr>
        </p:nvSpPr>
        <p:spPr>
          <a:xfrm>
            <a:off x="457200" y="125760"/>
            <a:ext cx="8229600" cy="1143000"/>
          </a:xfrm>
        </p:spPr>
        <p:txBody>
          <a:bodyPr>
            <a:normAutofit/>
          </a:bodyPr>
          <a:lstStyle/>
          <a:p>
            <a:pPr algn="ctr">
              <a:defRPr/>
            </a:pPr>
            <a:r>
              <a:rPr lang="zh-CN" altLang="en-US" sz="4000" b="1" dirty="0">
                <a:solidFill>
                  <a:schemeClr val="tx2">
                    <a:lumMod val="75000"/>
                  </a:schemeClr>
                </a:solidFill>
                <a:latin typeface="宋体" panose="02010600030101010101" pitchFamily="2" charset="-122"/>
                <a:ea typeface="宋体" panose="02010600030101010101" pitchFamily="2" charset="-122"/>
              </a:rPr>
              <a:t>稳定婚姻问题</a:t>
            </a:r>
          </a:p>
        </p:txBody>
      </p:sp>
      <p:sp>
        <p:nvSpPr>
          <p:cNvPr id="30722" name="内容占位符 2"/>
          <p:cNvSpPr>
            <a:spLocks noGrp="1"/>
          </p:cNvSpPr>
          <p:nvPr>
            <p:ph idx="1"/>
          </p:nvPr>
        </p:nvSpPr>
        <p:spPr>
          <a:xfrm>
            <a:off x="457200" y="1988840"/>
            <a:ext cx="5194920" cy="4045773"/>
          </a:xfrm>
        </p:spPr>
        <p:txBody>
          <a:bodyPr>
            <a:normAutofit/>
          </a:bodyPr>
          <a:lstStyle/>
          <a:p>
            <a:pPr marL="0" indent="0">
              <a:lnSpc>
                <a:spcPct val="150000"/>
              </a:lnSpc>
              <a:buNone/>
            </a:pPr>
            <a:r>
              <a:rPr lang="zh-CN" altLang="en-US" sz="2600" dirty="0" smtClean="0">
                <a:latin typeface="宋体" panose="02010600030101010101" pitchFamily="2" charset="-122"/>
                <a:ea typeface="宋体" panose="02010600030101010101" pitchFamily="2" charset="-122"/>
              </a:rPr>
              <a:t>哈佛大学经济学家</a:t>
            </a:r>
            <a:r>
              <a:rPr lang="en-US" altLang="zh-CN" sz="2600"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Alvin Roth</a:t>
            </a:r>
            <a:r>
              <a:rPr lang="zh-CN" altLang="en-US" sz="2600" dirty="0" smtClean="0">
                <a:latin typeface="宋体" panose="02010600030101010101" pitchFamily="2" charset="-122"/>
                <a:ea typeface="宋体" panose="02010600030101010101" pitchFamily="2" charset="-122"/>
              </a:rPr>
              <a:t>发展了匹配理论，运用实验和计算验证并支持了理论结果，同时将验证的理论应用于实践。如纽约高中入学系统，医学院毕业生分配系统，肾脏捐献匹配网络项目。</a:t>
            </a:r>
            <a:endParaRPr lang="en-US" altLang="zh-CN" sz="2600" dirty="0" smtClean="0">
              <a:latin typeface="宋体" panose="02010600030101010101" pitchFamily="2" charset="-122"/>
              <a:ea typeface="宋体" panose="02010600030101010101" pitchFamily="2" charset="-122"/>
            </a:endParaRPr>
          </a:p>
          <a:p>
            <a:pPr>
              <a:lnSpc>
                <a:spcPct val="150000"/>
              </a:lnSpc>
            </a:pPr>
            <a:endParaRPr lang="en-US" altLang="zh-CN" sz="2600" dirty="0" smtClean="0">
              <a:latin typeface="宋体" panose="02010600030101010101" pitchFamily="2" charset="-122"/>
              <a:ea typeface="宋体" panose="02010600030101010101" pitchFamily="2" charset="-122"/>
            </a:endParaRPr>
          </a:p>
          <a:p>
            <a:pPr>
              <a:lnSpc>
                <a:spcPct val="150000"/>
              </a:lnSpc>
            </a:pPr>
            <a:endParaRPr lang="zh-CN" altLang="en-US" sz="2600" dirty="0" smtClean="0">
              <a:latin typeface="宋体" panose="02010600030101010101" pitchFamily="2" charset="-122"/>
              <a:ea typeface="宋体" panose="02010600030101010101" pitchFamily="2" charset="-122"/>
            </a:endParaRPr>
          </a:p>
          <a:p>
            <a:pPr>
              <a:lnSpc>
                <a:spcPct val="150000"/>
              </a:lnSpc>
              <a:buFontTx/>
              <a:buNone/>
            </a:pPr>
            <a:endParaRPr lang="en-US" altLang="zh-CN" sz="2600" dirty="0" smtClean="0">
              <a:latin typeface="宋体" panose="02010600030101010101" pitchFamily="2" charset="-122"/>
              <a:ea typeface="宋体" panose="02010600030101010101" pitchFamily="2" charset="-122"/>
            </a:endParaRPr>
          </a:p>
          <a:p>
            <a:pPr>
              <a:lnSpc>
                <a:spcPct val="150000"/>
              </a:lnSpc>
              <a:buFontTx/>
              <a:buNone/>
            </a:pPr>
            <a:endParaRPr lang="zh-CN" altLang="en-US" sz="2600" dirty="0" smtClean="0">
              <a:latin typeface="宋体" panose="02010600030101010101" pitchFamily="2" charset="-122"/>
              <a:ea typeface="宋体" panose="02010600030101010101" pitchFamily="2" charset="-122"/>
            </a:endParaRPr>
          </a:p>
        </p:txBody>
      </p:sp>
      <p:sp>
        <p:nvSpPr>
          <p:cNvPr id="5" name="内容占位符 2"/>
          <p:cNvSpPr txBox="1">
            <a:spLocks/>
          </p:cNvSpPr>
          <p:nvPr/>
        </p:nvSpPr>
        <p:spPr bwMode="auto">
          <a:xfrm>
            <a:off x="6476641" y="4581128"/>
            <a:ext cx="2088232" cy="5174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altLang="zh-CN" sz="1800" b="0" i="0" u="none" strike="noStrike" kern="0" cap="none" spc="0" normalizeH="0" baseline="0" noProof="0" dirty="0" smtClean="0">
                <a:ln>
                  <a:noFill/>
                </a:ln>
                <a:solidFill>
                  <a:schemeClr val="tx2"/>
                </a:solidFill>
                <a:effectLst/>
                <a:uLnTx/>
                <a:uFillTx/>
                <a:latin typeface="+mn-lt"/>
                <a:ea typeface="+mn-ea"/>
                <a:cs typeface="+mn-cs"/>
              </a:rPr>
              <a:t>  </a:t>
            </a:r>
            <a:r>
              <a:rPr lang="en-US" altLang="zh-CN" sz="2400" kern="0" dirty="0">
                <a:solidFill>
                  <a:schemeClr val="tx2"/>
                </a:solidFill>
                <a:latin typeface="Times New Roman" panose="02020603050405020304" pitchFamily="18" charset="0"/>
                <a:ea typeface="微软雅黑" pitchFamily="34" charset="-122"/>
                <a:cs typeface="Times New Roman" panose="02020603050405020304" pitchFamily="18" charset="0"/>
              </a:rPr>
              <a:t>Alvin  Roth</a:t>
            </a:r>
            <a:endParaRPr lang="zh-CN" altLang="en-US" sz="2400" kern="0" dirty="0">
              <a:solidFill>
                <a:schemeClr val="tx2"/>
              </a:solidFill>
              <a:latin typeface="Times New Roman" panose="02020603050405020304" pitchFamily="18" charset="0"/>
              <a:ea typeface="微软雅黑" pitchFamily="34" charset="-122"/>
              <a:cs typeface="Times New Roman" panose="02020603050405020304" pitchFamily="18" charset="0"/>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444208" y="2348880"/>
            <a:ext cx="1872208" cy="1872208"/>
          </a:xfrm>
          <a:prstGeom prst="rect">
            <a:avLst/>
          </a:prstGeom>
        </p:spPr>
      </p:pic>
    </p:spTree>
    <p:extLst>
      <p:ext uri="{BB962C8B-B14F-4D97-AF65-F5344CB8AC3E}">
        <p14:creationId xmlns:p14="http://schemas.microsoft.com/office/powerpoint/2010/main" xmlns="" val="371549884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1143000"/>
          </a:xfrm>
        </p:spPr>
        <p:txBody>
          <a:bodyPr>
            <a:normAutofit/>
          </a:bodyPr>
          <a:lstStyle/>
          <a:p>
            <a:pPr algn="ctr"/>
            <a:r>
              <a:rPr lang="zh-CN" altLang="en-US" sz="4000" b="1" dirty="0">
                <a:solidFill>
                  <a:schemeClr val="tx2">
                    <a:lumMod val="75000"/>
                  </a:schemeClr>
                </a:solidFill>
                <a:latin typeface="宋体" panose="02010600030101010101" pitchFamily="2" charset="-122"/>
                <a:ea typeface="宋体" panose="02010600030101010101" pitchFamily="2" charset="-122"/>
              </a:rPr>
              <a:t>诺贝尔经济学奖</a:t>
            </a:r>
          </a:p>
        </p:txBody>
      </p:sp>
      <p:sp>
        <p:nvSpPr>
          <p:cNvPr id="3" name="内容占位符 2"/>
          <p:cNvSpPr>
            <a:spLocks noGrp="1"/>
          </p:cNvSpPr>
          <p:nvPr>
            <p:ph idx="1"/>
          </p:nvPr>
        </p:nvSpPr>
        <p:spPr>
          <a:xfrm>
            <a:off x="2032125" y="4934897"/>
            <a:ext cx="1587587" cy="497734"/>
          </a:xfrm>
        </p:spPr>
        <p:txBody>
          <a:bodyPr>
            <a:normAutofit/>
          </a:bodyPr>
          <a:lstStyle/>
          <a:p>
            <a:pPr>
              <a:buNone/>
            </a:pPr>
            <a:r>
              <a:rPr lang="en-US" altLang="zh-CN" sz="1800" dirty="0" smtClean="0">
                <a:solidFill>
                  <a:schemeClr val="tx2"/>
                </a:solidFill>
              </a:rPr>
              <a:t>  </a:t>
            </a:r>
            <a:r>
              <a:rPr lang="en-US" altLang="zh-CN" sz="1800" dirty="0">
                <a:solidFill>
                  <a:schemeClr val="tx2"/>
                </a:solidFill>
                <a:latin typeface="Times New Roman" panose="02020603050405020304" pitchFamily="18" charset="0"/>
                <a:ea typeface="微软雅黑" pitchFamily="34" charset="-122"/>
                <a:cs typeface="Times New Roman" panose="02020603050405020304" pitchFamily="18" charset="0"/>
              </a:rPr>
              <a:t>Alvin  </a:t>
            </a:r>
            <a:r>
              <a:rPr lang="en-US" altLang="zh-CN" sz="1800" dirty="0" smtClean="0">
                <a:solidFill>
                  <a:schemeClr val="tx2"/>
                </a:solidFill>
                <a:latin typeface="Times New Roman" panose="02020603050405020304" pitchFamily="18" charset="0"/>
                <a:ea typeface="微软雅黑" pitchFamily="34" charset="-122"/>
                <a:cs typeface="Times New Roman" panose="02020603050405020304" pitchFamily="18" charset="0"/>
              </a:rPr>
              <a:t>Roth</a:t>
            </a:r>
            <a:endParaRPr lang="zh-CN" altLang="en-US" sz="1800" dirty="0">
              <a:solidFill>
                <a:schemeClr val="tx2"/>
              </a:solidFill>
              <a:latin typeface="Times New Roman" panose="02020603050405020304" pitchFamily="18" charset="0"/>
              <a:ea typeface="微软雅黑" pitchFamily="34" charset="-122"/>
              <a:cs typeface="Times New Roman" panose="02020603050405020304" pitchFamily="18" charset="0"/>
            </a:endParaRPr>
          </a:p>
        </p:txBody>
      </p:sp>
      <p:sp>
        <p:nvSpPr>
          <p:cNvPr id="7" name="矩形 6"/>
          <p:cNvSpPr/>
          <p:nvPr/>
        </p:nvSpPr>
        <p:spPr>
          <a:xfrm>
            <a:off x="352704" y="1410355"/>
            <a:ext cx="8363272" cy="5447645"/>
          </a:xfrm>
          <a:prstGeom prst="rect">
            <a:avLst/>
          </a:prstGeom>
        </p:spPr>
        <p:txBody>
          <a:bodyPr wrap="square">
            <a:spAutoFit/>
          </a:bodyPr>
          <a:lstStyle/>
          <a:p>
            <a:pPr marL="342900" indent="-342900">
              <a:lnSpc>
                <a:spcPct val="150000"/>
              </a:lnSpc>
              <a:spcBef>
                <a:spcPts val="1200"/>
              </a:spcBef>
              <a:buFont typeface="Wingdings" panose="05000000000000000000" pitchFamily="2" charset="2"/>
              <a:buChar char="Ø"/>
            </a:pPr>
            <a:r>
              <a:rPr lang="en-US" altLang="zh-CN" sz="2400" dirty="0" smtClean="0">
                <a:latin typeface="Times New Roman" panose="02020603050405020304" pitchFamily="18" charset="0"/>
                <a:ea typeface="宋体" panose="02010600030101010101" pitchFamily="2" charset="-122"/>
                <a:cs typeface="Times New Roman" panose="02020603050405020304" pitchFamily="18" charset="0"/>
              </a:rPr>
              <a:t>2012</a:t>
            </a:r>
            <a:r>
              <a:rPr lang="zh-CN" altLang="en-US" sz="2400" dirty="0" smtClean="0">
                <a:latin typeface="Times New Roman" panose="02020603050405020304" pitchFamily="18" charset="0"/>
                <a:ea typeface="宋体" panose="02010600030101010101" pitchFamily="2" charset="-122"/>
                <a:cs typeface="Times New Roman" panose="02020603050405020304" pitchFamily="18" charset="0"/>
              </a:rPr>
              <a:t>年的诺贝尔经济学奖就授给了</a:t>
            </a:r>
            <a:r>
              <a:rPr lang="en-US" altLang="zh-CN" sz="2400" kern="0"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Shapley</a:t>
            </a:r>
            <a:r>
              <a:rPr lang="zh-CN" altLang="en-US" sz="2400" dirty="0" smtClean="0">
                <a:latin typeface="Times New Roman" panose="02020603050405020304" pitchFamily="18" charset="0"/>
                <a:ea typeface="宋体" panose="02010600030101010101" pitchFamily="2" charset="-122"/>
                <a:cs typeface="Times New Roman" panose="02020603050405020304" pitchFamily="18" charset="0"/>
              </a:rPr>
              <a:t>和</a:t>
            </a:r>
            <a:r>
              <a:rPr lang="en-US" altLang="zh-CN" sz="2400" kern="0"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Roth</a:t>
            </a:r>
            <a:r>
              <a:rPr lang="zh-CN" altLang="en-US" sz="2400" dirty="0" smtClean="0">
                <a:latin typeface="Times New Roman" panose="02020603050405020304" pitchFamily="18" charset="0"/>
                <a:ea typeface="宋体" panose="02010600030101010101" pitchFamily="2" charset="-122"/>
                <a:cs typeface="Times New Roman" panose="02020603050405020304" pitchFamily="18" charset="0"/>
              </a:rPr>
              <a:t>，表彰他们在稳定配对和市场设计方面的理论和实践并重的贡献。</a:t>
            </a:r>
            <a:endParaRPr lang="en-US" altLang="zh-CN" sz="2400" dirty="0" smtClean="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50000"/>
              </a:lnSpc>
              <a:spcBef>
                <a:spcPts val="1200"/>
              </a:spcBef>
              <a:buFont typeface="Wingdings" panose="05000000000000000000" pitchFamily="2" charset="2"/>
              <a:buChar char="Ø"/>
            </a:pP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50000"/>
              </a:lnSpc>
              <a:spcBef>
                <a:spcPts val="1200"/>
              </a:spcBef>
              <a:buFont typeface="Wingdings" panose="05000000000000000000" pitchFamily="2" charset="2"/>
              <a:buChar char="Ø"/>
            </a:pPr>
            <a:endParaRPr lang="en-US" altLang="zh-CN" sz="2400" dirty="0" smtClean="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spcBef>
                <a:spcPts val="1200"/>
              </a:spcBef>
            </a:pPr>
            <a:endParaRPr lang="en-US" altLang="zh-CN" sz="2400" dirty="0" smtClean="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spcBef>
                <a:spcPts val="1200"/>
              </a:spcBef>
            </a:pPr>
            <a:endParaRPr lang="en-US" altLang="zh-CN" sz="2400" dirty="0" smtClean="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50000"/>
              </a:lnSpc>
              <a:spcBef>
                <a:spcPts val="1200"/>
              </a:spcBef>
              <a:buFont typeface="Wingdings" panose="05000000000000000000" pitchFamily="2" charset="2"/>
              <a:buChar char="Ø"/>
            </a:pPr>
            <a:r>
              <a:rPr lang="en-US" altLang="zh-CN" sz="24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Gale</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也有可能获得诺贝尔奖，但很可惜他于</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2008</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年去世。</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spcBef>
                <a:spcPts val="1200"/>
              </a:spcBef>
            </a:pPr>
            <a:endParaRPr lang="en-US" altLang="zh-CN" sz="2400" dirty="0" smtClean="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8194" name="Picture 2" descr="C:\Users\user\Desktop\新建文件夹\Roth.png"/>
          <p:cNvPicPr>
            <a:picLocks noChangeAspect="1" noChangeArrowheads="1"/>
          </p:cNvPicPr>
          <p:nvPr/>
        </p:nvPicPr>
        <p:blipFill>
          <a:blip r:embed="rId2" cstate="print"/>
          <a:srcRect/>
          <a:stretch>
            <a:fillRect/>
          </a:stretch>
        </p:blipFill>
        <p:spPr bwMode="auto">
          <a:xfrm>
            <a:off x="2146230" y="2806460"/>
            <a:ext cx="1289323" cy="1878530"/>
          </a:xfrm>
          <a:prstGeom prst="rect">
            <a:avLst/>
          </a:prstGeom>
          <a:noFill/>
        </p:spPr>
      </p:pic>
      <p:pic>
        <p:nvPicPr>
          <p:cNvPr id="8195" name="Picture 3" descr="C:\Users\user\Desktop\新建文件夹\Sharpley.png"/>
          <p:cNvPicPr>
            <a:picLocks noChangeAspect="1" noChangeArrowheads="1"/>
          </p:cNvPicPr>
          <p:nvPr/>
        </p:nvPicPr>
        <p:blipFill>
          <a:blip r:embed="rId3" cstate="print"/>
          <a:srcRect/>
          <a:stretch>
            <a:fillRect/>
          </a:stretch>
        </p:blipFill>
        <p:spPr bwMode="auto">
          <a:xfrm>
            <a:off x="4726880" y="2813829"/>
            <a:ext cx="1274415" cy="1856809"/>
          </a:xfrm>
          <a:prstGeom prst="rect">
            <a:avLst/>
          </a:prstGeom>
          <a:noFill/>
        </p:spPr>
      </p:pic>
      <p:sp>
        <p:nvSpPr>
          <p:cNvPr id="4" name="文本框 3"/>
          <p:cNvSpPr txBox="1"/>
          <p:nvPr/>
        </p:nvSpPr>
        <p:spPr>
          <a:xfrm>
            <a:off x="4572000" y="4934897"/>
            <a:ext cx="1584176" cy="646331"/>
          </a:xfrm>
          <a:prstGeom prst="rect">
            <a:avLst/>
          </a:prstGeom>
          <a:noFill/>
        </p:spPr>
        <p:txBody>
          <a:bodyPr wrap="square" rtlCol="0">
            <a:spAutoFit/>
          </a:bodyPr>
          <a:lstStyle/>
          <a:p>
            <a:r>
              <a:rPr lang="en-US" altLang="zh-CN" dirty="0">
                <a:solidFill>
                  <a:schemeClr val="tx2"/>
                </a:solidFill>
                <a:latin typeface="Times New Roman" panose="02020603050405020304" pitchFamily="18" charset="0"/>
                <a:ea typeface="微软雅黑" pitchFamily="34" charset="-122"/>
                <a:cs typeface="Times New Roman" panose="02020603050405020304" pitchFamily="18" charset="0"/>
              </a:rPr>
              <a:t>Lloyd  Shapley</a:t>
            </a:r>
            <a:endParaRPr lang="zh-CN" altLang="en-US" dirty="0">
              <a:solidFill>
                <a:schemeClr val="tx2"/>
              </a:solidFill>
              <a:latin typeface="Times New Roman" panose="02020603050405020304" pitchFamily="18" charset="0"/>
              <a:ea typeface="微软雅黑" pitchFamily="34"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xmlns="" val="41200778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16632"/>
            <a:ext cx="8229600" cy="1143000"/>
          </a:xfrm>
        </p:spPr>
        <p:txBody>
          <a:bodyPr>
            <a:normAutofit/>
          </a:bodyPr>
          <a:lstStyle/>
          <a:p>
            <a:pPr algn="ctr"/>
            <a:r>
              <a:rPr lang="zh-CN" altLang="en-US" sz="4400" b="1" dirty="0" smtClean="0">
                <a:solidFill>
                  <a:schemeClr val="tx2"/>
                </a:solidFill>
                <a:latin typeface="Times New Roman" pitchFamily="18" charset="0"/>
                <a:ea typeface="宋体" panose="02010600030101010101" pitchFamily="2" charset="-122"/>
                <a:cs typeface="Times New Roman" pitchFamily="18" charset="0"/>
              </a:rPr>
              <a:t>集合划分</a:t>
            </a:r>
          </a:p>
        </p:txBody>
      </p:sp>
      <p:sp>
        <p:nvSpPr>
          <p:cNvPr id="3" name="内容占位符 2"/>
          <p:cNvSpPr>
            <a:spLocks noGrp="1"/>
          </p:cNvSpPr>
          <p:nvPr>
            <p:ph sz="half" idx="1"/>
          </p:nvPr>
        </p:nvSpPr>
        <p:spPr>
          <a:xfrm>
            <a:off x="714348" y="1628800"/>
            <a:ext cx="7743852" cy="1643644"/>
          </a:xfrm>
        </p:spPr>
        <p:txBody>
          <a:bodyPr>
            <a:normAutofit/>
          </a:bodyPr>
          <a:lstStyle/>
          <a:p>
            <a:r>
              <a:rPr lang="zh-CN" altLang="en-US" sz="2600" b="1" dirty="0" smtClean="0">
                <a:solidFill>
                  <a:srgbClr val="002060"/>
                </a:solidFill>
                <a:latin typeface="Times New Roman" pitchFamily="18" charset="0"/>
                <a:ea typeface="宋体" panose="02010600030101010101" pitchFamily="2" charset="-122"/>
                <a:cs typeface="Times New Roman" pitchFamily="18" charset="0"/>
              </a:rPr>
              <a:t>集合划分 </a:t>
            </a:r>
            <a:r>
              <a:rPr lang="en-US" altLang="zh-CN" sz="2600" b="1" dirty="0" smtClean="0">
                <a:solidFill>
                  <a:srgbClr val="002060"/>
                </a:solidFill>
                <a:latin typeface="Times New Roman" pitchFamily="18" charset="0"/>
                <a:ea typeface="宋体" panose="02010600030101010101" pitchFamily="2" charset="-122"/>
                <a:cs typeface="Times New Roman" pitchFamily="18" charset="0"/>
              </a:rPr>
              <a:t>(set partition) </a:t>
            </a:r>
            <a:r>
              <a:rPr lang="zh-CN" altLang="en-US" sz="2600" dirty="0" smtClean="0">
                <a:latin typeface="Times New Roman" pitchFamily="18" charset="0"/>
                <a:ea typeface="宋体" panose="02010600030101010101" pitchFamily="2" charset="-122"/>
                <a:cs typeface="Times New Roman" pitchFamily="18" charset="0"/>
              </a:rPr>
              <a:t>是组合数学中的一个基本结构。把集合</a:t>
            </a:r>
            <a:r>
              <a:rPr lang="en-US" altLang="zh-CN" sz="2400" i="1" dirty="0" smtClean="0">
                <a:latin typeface="Times New Roman" pitchFamily="18" charset="0"/>
                <a:cs typeface="Times New Roman" pitchFamily="18" charset="0"/>
              </a:rPr>
              <a:t>S</a:t>
            </a:r>
            <a:r>
              <a:rPr lang="zh-CN" altLang="en-US" sz="2600" dirty="0" smtClean="0">
                <a:latin typeface="Times New Roman" pitchFamily="18" charset="0"/>
                <a:ea typeface="宋体" panose="02010600030101010101" pitchFamily="2" charset="-122"/>
                <a:cs typeface="Times New Roman" pitchFamily="18" charset="0"/>
              </a:rPr>
              <a:t>分成若干</a:t>
            </a:r>
            <a:r>
              <a:rPr lang="zh-CN" altLang="en-US" sz="2600" b="1" dirty="0" smtClean="0">
                <a:solidFill>
                  <a:srgbClr val="7030A0"/>
                </a:solidFill>
                <a:latin typeface="Times New Roman" pitchFamily="18" charset="0"/>
                <a:ea typeface="宋体" panose="02010600030101010101" pitchFamily="2" charset="-122"/>
                <a:cs typeface="Times New Roman" pitchFamily="18" charset="0"/>
              </a:rPr>
              <a:t>互不相交的非空子集合之并</a:t>
            </a:r>
            <a:r>
              <a:rPr lang="zh-CN" altLang="en-US" sz="2600" dirty="0" smtClean="0">
                <a:latin typeface="Times New Roman" pitchFamily="18" charset="0"/>
                <a:ea typeface="宋体" panose="02010600030101010101" pitchFamily="2" charset="-122"/>
                <a:cs typeface="Times New Roman" pitchFamily="18" charset="0"/>
              </a:rPr>
              <a:t>（不计次序）称为</a:t>
            </a:r>
            <a:r>
              <a:rPr lang="zh-CN" altLang="en-US" sz="2600" b="1" dirty="0" smtClean="0">
                <a:solidFill>
                  <a:srgbClr val="C00000"/>
                </a:solidFill>
                <a:latin typeface="Times New Roman" pitchFamily="18" charset="0"/>
                <a:ea typeface="宋体" panose="02010600030101010101" pitchFamily="2" charset="-122"/>
                <a:cs typeface="Times New Roman" pitchFamily="18" charset="0"/>
              </a:rPr>
              <a:t>集合</a:t>
            </a:r>
            <a:r>
              <a:rPr lang="en-US" altLang="zh-CN" sz="2600" b="1" i="1" dirty="0" smtClean="0">
                <a:solidFill>
                  <a:srgbClr val="C00000"/>
                </a:solidFill>
                <a:latin typeface="Times New Roman" pitchFamily="18" charset="0"/>
                <a:ea typeface="宋体" panose="02010600030101010101" pitchFamily="2" charset="-122"/>
                <a:cs typeface="Times New Roman" pitchFamily="18" charset="0"/>
              </a:rPr>
              <a:t>S</a:t>
            </a:r>
            <a:r>
              <a:rPr lang="zh-CN" altLang="en-US" sz="2600" b="1" dirty="0" smtClean="0">
                <a:solidFill>
                  <a:srgbClr val="C00000"/>
                </a:solidFill>
                <a:latin typeface="Times New Roman" pitchFamily="18" charset="0"/>
                <a:ea typeface="宋体" panose="02010600030101010101" pitchFamily="2" charset="-122"/>
                <a:cs typeface="Times New Roman" pitchFamily="18" charset="0"/>
              </a:rPr>
              <a:t>的划分</a:t>
            </a:r>
            <a:r>
              <a:rPr lang="zh-CN" altLang="en-US" sz="2600" dirty="0" smtClean="0">
                <a:latin typeface="Times New Roman" pitchFamily="18" charset="0"/>
                <a:ea typeface="宋体" panose="02010600030101010101" pitchFamily="2" charset="-122"/>
                <a:cs typeface="Times New Roman" pitchFamily="18" charset="0"/>
              </a:rPr>
              <a:t>。</a:t>
            </a:r>
            <a:endParaRPr lang="en-US" altLang="zh-CN" sz="2600" dirty="0" smtClean="0">
              <a:latin typeface="Times New Roman" pitchFamily="18" charset="0"/>
              <a:ea typeface="宋体" panose="02010600030101010101" pitchFamily="2" charset="-122"/>
              <a:cs typeface="Times New Roman" pitchFamily="18" charset="0"/>
            </a:endParaRPr>
          </a:p>
          <a:p>
            <a:endParaRPr lang="en-US" altLang="zh-CN" sz="2600" dirty="0" smtClean="0">
              <a:latin typeface="Times New Roman" pitchFamily="18" charset="0"/>
              <a:ea typeface="宋体" panose="02010600030101010101" pitchFamily="2" charset="-122"/>
              <a:cs typeface="Times New Roman" pitchFamily="18" charset="0"/>
            </a:endParaRPr>
          </a:p>
          <a:p>
            <a:pPr>
              <a:buNone/>
            </a:pPr>
            <a:endParaRPr lang="zh-CN" altLang="en-US" sz="2600" dirty="0" smtClean="0">
              <a:latin typeface="Times New Roman" pitchFamily="18" charset="0"/>
              <a:ea typeface="宋体" panose="02010600030101010101" pitchFamily="2" charset="-122"/>
              <a:cs typeface="Times New Roman" pitchFamily="18" charset="0"/>
            </a:endParaRPr>
          </a:p>
        </p:txBody>
      </p:sp>
      <p:pic>
        <p:nvPicPr>
          <p:cNvPr id="575489" name="Picture 1" descr="C:\Users\user\Desktop\Chen's ppt\两个组合结构图片\setpartition.png"/>
          <p:cNvPicPr>
            <a:picLocks noChangeAspect="1" noChangeArrowheads="1"/>
          </p:cNvPicPr>
          <p:nvPr/>
        </p:nvPicPr>
        <p:blipFill>
          <a:blip r:embed="rId2" cstate="print"/>
          <a:srcRect/>
          <a:stretch>
            <a:fillRect/>
          </a:stretch>
        </p:blipFill>
        <p:spPr bwMode="auto">
          <a:xfrm>
            <a:off x="3203848" y="3356992"/>
            <a:ext cx="2880320" cy="2880320"/>
          </a:xfrm>
          <a:prstGeom prst="rect">
            <a:avLst/>
          </a:prstGeom>
          <a:noFill/>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60648"/>
            <a:ext cx="9144000" cy="710952"/>
          </a:xfrm>
        </p:spPr>
        <p:txBody>
          <a:bodyPr>
            <a:normAutofit/>
          </a:bodyPr>
          <a:lstStyle/>
          <a:p>
            <a:pPr algn="ctr"/>
            <a:r>
              <a:rPr lang="zh-CN" altLang="en-US" sz="4000" b="1" dirty="0">
                <a:solidFill>
                  <a:schemeClr val="tx2">
                    <a:lumMod val="75000"/>
                  </a:schemeClr>
                </a:solidFill>
                <a:latin typeface="宋体" panose="02010600030101010101" pitchFamily="2" charset="-122"/>
                <a:ea typeface="宋体" panose="02010600030101010101" pitchFamily="2" charset="-122"/>
              </a:rPr>
              <a:t>获奖贡献</a:t>
            </a:r>
          </a:p>
        </p:txBody>
      </p:sp>
      <p:sp>
        <p:nvSpPr>
          <p:cNvPr id="3" name="内容占位符 2"/>
          <p:cNvSpPr>
            <a:spLocks noGrp="1"/>
          </p:cNvSpPr>
          <p:nvPr>
            <p:ph idx="1"/>
          </p:nvPr>
        </p:nvSpPr>
        <p:spPr>
          <a:xfrm>
            <a:off x="467544" y="2204864"/>
            <a:ext cx="8229600" cy="3456285"/>
          </a:xfrm>
        </p:spPr>
        <p:txBody>
          <a:bodyPr/>
          <a:lstStyle/>
          <a:p>
            <a:pPr marL="0" indent="0">
              <a:lnSpc>
                <a:spcPct val="150000"/>
              </a:lnSpc>
              <a:buFont typeface="Arial" pitchFamily="34" charset="0"/>
              <a:buChar char="•"/>
            </a:pP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smtClean="0">
                <a:solidFill>
                  <a:schemeClr val="tx2"/>
                </a:solidFill>
                <a:latin typeface="Times New Roman" panose="02020603050405020304" pitchFamily="18" charset="0"/>
                <a:ea typeface="宋体" panose="02010600030101010101" pitchFamily="2" charset="-122"/>
                <a:cs typeface="Times New Roman" panose="02020603050405020304" pitchFamily="18" charset="0"/>
              </a:rPr>
              <a:t>Shapley</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的贡献在于采用了</a:t>
            </a:r>
            <a:r>
              <a:rPr lang="zh-CN" altLang="en-US"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合作博弈理论</a:t>
            </a:r>
            <a:r>
              <a:rPr lang="zh-CN" altLang="en-US" b="1" dirty="0" smtClean="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并比较   </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
            </a:r>
            <a:b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b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了不同的匹配方法。其研究重点是如何使双方不</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
            </a:r>
            <a:b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b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愿打破当前的匹配状态，以保持匹配的稳定性，</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
            </a:r>
            <a:b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b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并揭示了</a:t>
            </a:r>
            <a:r>
              <a:rPr lang="zh-CN" altLang="en-US"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如何通过机制设计</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对市场的某方产生</a:t>
            </a:r>
            <a:r>
              <a:rPr lang="zh-CN" altLang="en-US" b="1" dirty="0" smtClean="0">
                <a:solidFill>
                  <a:srgbClr val="C00000"/>
                </a:solidFill>
                <a:latin typeface="Times New Roman" panose="02020603050405020304" pitchFamily="18" charset="0"/>
                <a:ea typeface="宋体" panose="02010600030101010101" pitchFamily="2" charset="-122"/>
                <a:cs typeface="Times New Roman" panose="02020603050405020304" pitchFamily="18" charset="0"/>
              </a:rPr>
              <a:t>系</a:t>
            </a:r>
            <a:r>
              <a:rPr lang="en-US" altLang="zh-CN" b="1" dirty="0" smtClean="0">
                <a:solidFill>
                  <a:srgbClr val="C00000"/>
                </a:solidFill>
                <a:latin typeface="Times New Roman" panose="02020603050405020304" pitchFamily="18" charset="0"/>
                <a:ea typeface="宋体" panose="02010600030101010101" pitchFamily="2" charset="-122"/>
                <a:cs typeface="Times New Roman" panose="02020603050405020304" pitchFamily="18" charset="0"/>
              </a:rPr>
              <a:t/>
            </a:r>
            <a:br>
              <a:rPr lang="en-US" altLang="zh-CN" b="1" dirty="0" smtClean="0">
                <a:solidFill>
                  <a:srgbClr val="C00000"/>
                </a:solidFill>
                <a:latin typeface="Times New Roman" panose="02020603050405020304" pitchFamily="18" charset="0"/>
                <a:ea typeface="宋体" panose="02010600030101010101" pitchFamily="2" charset="-122"/>
                <a:cs typeface="Times New Roman" panose="02020603050405020304" pitchFamily="18" charset="0"/>
              </a:rPr>
            </a:br>
            <a:r>
              <a:rPr lang="en-US" altLang="zh-CN" b="1" dirty="0" smtClean="0">
                <a:solidFill>
                  <a:srgbClr val="C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b="1" dirty="0" smtClean="0">
                <a:solidFill>
                  <a:srgbClr val="C00000"/>
                </a:solidFill>
                <a:latin typeface="Times New Roman" panose="02020603050405020304" pitchFamily="18" charset="0"/>
                <a:ea typeface="宋体" panose="02010600030101010101" pitchFamily="2" charset="-122"/>
                <a:cs typeface="Times New Roman" panose="02020603050405020304" pitchFamily="18" charset="0"/>
              </a:rPr>
              <a:t>统</a:t>
            </a:r>
            <a:r>
              <a:rPr lang="zh-CN" altLang="en-US"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性收益</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xmlns="" val="392691660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60648"/>
            <a:ext cx="9144000" cy="782960"/>
          </a:xfrm>
        </p:spPr>
        <p:txBody>
          <a:bodyPr>
            <a:normAutofit/>
          </a:bodyPr>
          <a:lstStyle/>
          <a:p>
            <a:pPr algn="ctr"/>
            <a:r>
              <a:rPr lang="zh-CN" altLang="en-US" sz="4000" b="1" dirty="0">
                <a:solidFill>
                  <a:schemeClr val="tx2">
                    <a:lumMod val="75000"/>
                  </a:schemeClr>
                </a:solidFill>
                <a:latin typeface="宋体" panose="02010600030101010101" pitchFamily="2" charset="-122"/>
                <a:ea typeface="宋体" panose="02010600030101010101" pitchFamily="2" charset="-122"/>
              </a:rPr>
              <a:t>获奖贡献</a:t>
            </a:r>
          </a:p>
        </p:txBody>
      </p:sp>
      <p:sp>
        <p:nvSpPr>
          <p:cNvPr id="3" name="内容占位符 2"/>
          <p:cNvSpPr>
            <a:spLocks noGrp="1"/>
          </p:cNvSpPr>
          <p:nvPr>
            <p:ph idx="1"/>
          </p:nvPr>
        </p:nvSpPr>
        <p:spPr>
          <a:xfrm>
            <a:off x="420688" y="1556792"/>
            <a:ext cx="8435280" cy="4714875"/>
          </a:xfrm>
        </p:spPr>
        <p:txBody>
          <a:bodyPr>
            <a:normAutofit/>
          </a:bodyPr>
          <a:lstStyle/>
          <a:p>
            <a:pPr marL="0" indent="0">
              <a:lnSpc>
                <a:spcPct val="150000"/>
              </a:lnSpc>
            </a:pP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smtClean="0">
                <a:solidFill>
                  <a:schemeClr val="tx2"/>
                </a:solidFill>
                <a:latin typeface="Times New Roman" panose="02020603050405020304" pitchFamily="18" charset="0"/>
                <a:ea typeface="宋体" panose="02010600030101010101" pitchFamily="2" charset="-122"/>
                <a:cs typeface="Times New Roman" panose="02020603050405020304" pitchFamily="18" charset="0"/>
              </a:rPr>
              <a:t>Roth</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的贡献则在于</a:t>
            </a:r>
            <a:r>
              <a:rPr lang="zh-CN" altLang="en-US"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实践应用</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。他发现</a:t>
            </a:r>
            <a:r>
              <a:rPr lang="en-US" altLang="zh-CN"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Shapley</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的理论  </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
            </a:r>
            <a:b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b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能够阐明一些重要市场是如何在实践中运作的。通</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
            </a:r>
            <a:b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b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过一系列研究，他发现</a:t>
            </a:r>
            <a:r>
              <a:rPr lang="zh-CN" altLang="en-US" b="1" dirty="0" smtClean="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“稳定”</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是理解特定市场机</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
            </a:r>
            <a:b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b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制成功的关键因素，</a:t>
            </a:r>
            <a:r>
              <a:rPr lang="zh-CN" altLang="en-US"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并重新设计了现有的诸多</a:t>
            </a:r>
            <a:r>
              <a:rPr lang="zh-CN" altLang="en-US" b="1" dirty="0" smtClean="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匹配</a:t>
            </a:r>
            <a:r>
              <a:rPr lang="en-US" altLang="zh-CN" b="1" dirty="0" smtClean="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r>
            <a:br>
              <a:rPr lang="en-US" altLang="zh-CN" b="1" dirty="0" smtClean="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br>
            <a:r>
              <a:rPr lang="en-US" altLang="zh-CN" b="1" dirty="0" smtClean="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b="1" dirty="0" smtClean="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机制</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。在</a:t>
            </a:r>
            <a:r>
              <a:rPr lang="en-US" altLang="zh-CN"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Shapley</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的理论基础上，</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Roth</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还加入了对道</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
            </a:r>
            <a:b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b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德约束或其他特定条件的考量。</a:t>
            </a:r>
          </a:p>
          <a:p>
            <a:pPr>
              <a:lnSpc>
                <a:spcPct val="150000"/>
              </a:lnSpc>
            </a:pP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xmlns="" val="360418085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16632"/>
            <a:ext cx="8229600" cy="1143000"/>
          </a:xfrm>
        </p:spPr>
        <p:txBody>
          <a:bodyPr/>
          <a:lstStyle/>
          <a:p>
            <a:pPr algn="ctr"/>
            <a:r>
              <a:rPr lang="en-US" altLang="zh-CN" b="1"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Gale</a:t>
            </a:r>
            <a:r>
              <a:rPr lang="zh-CN" altLang="en-US" b="1"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关于网络流和最大流最小割的工作</a:t>
            </a:r>
          </a:p>
        </p:txBody>
      </p:sp>
      <p:sp>
        <p:nvSpPr>
          <p:cNvPr id="3" name="内容占位符 2"/>
          <p:cNvSpPr>
            <a:spLocks noGrp="1"/>
          </p:cNvSpPr>
          <p:nvPr>
            <p:ph idx="1"/>
          </p:nvPr>
        </p:nvSpPr>
        <p:spPr/>
        <p:txBody>
          <a:bodyPr>
            <a:normAutofit fontScale="85000" lnSpcReduction="10000"/>
          </a:bodyPr>
          <a:lstStyle/>
          <a:p>
            <a:pPr>
              <a:lnSpc>
                <a:spcPct val="150000"/>
              </a:lnSpc>
              <a:buFont typeface="Wingdings" panose="05000000000000000000" pitchFamily="2" charset="2"/>
              <a:buChar char="Ø"/>
            </a:pPr>
            <a:r>
              <a:rPr lang="en-US" altLang="zh-CN" dirty="0">
                <a:latin typeface="Times New Roman" panose="02020603050405020304" pitchFamily="18" charset="0"/>
                <a:ea typeface="宋体" panose="02010600030101010101" pitchFamily="2" charset="-122"/>
                <a:cs typeface="Times New Roman" panose="02020603050405020304" pitchFamily="18" charset="0"/>
              </a:rPr>
              <a:t>1957</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dirty="0" smtClean="0">
                <a:solidFill>
                  <a:schemeClr val="tx2"/>
                </a:solidFill>
                <a:latin typeface="Times New Roman" panose="02020603050405020304" pitchFamily="18" charset="0"/>
                <a:ea typeface="宋体" panose="02010600030101010101" pitchFamily="2" charset="-122"/>
                <a:cs typeface="Times New Roman" panose="02020603050405020304" pitchFamily="18" charset="0"/>
              </a:rPr>
              <a:t>Gale</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在</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Pacific J. </a:t>
            </a:r>
            <a:r>
              <a:rPr lang="en-US" altLang="zh-CN" i="1" dirty="0" smtClean="0">
                <a:latin typeface="Times New Roman" panose="02020603050405020304" pitchFamily="18" charset="0"/>
                <a:ea typeface="宋体" panose="02010600030101010101" pitchFamily="2" charset="-122"/>
                <a:cs typeface="Times New Roman" panose="02020603050405020304" pitchFamily="18" charset="0"/>
              </a:rPr>
              <a:t>Math</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上</a:t>
            </a:r>
            <a:r>
              <a:rPr lang="zh-CN" altLang="en-US" dirty="0">
                <a:latin typeface="Times New Roman" panose="02020603050405020304" pitchFamily="18" charset="0"/>
                <a:ea typeface="宋体" panose="02010600030101010101" pitchFamily="2" charset="-122"/>
                <a:cs typeface="Times New Roman" panose="02020603050405020304" pitchFamily="18" charset="0"/>
              </a:rPr>
              <a:t>发表了一篇重要文章，将</a:t>
            </a:r>
            <a:r>
              <a:rPr lang="en-US" altLang="zh-CN" dirty="0">
                <a:latin typeface="Times New Roman" panose="02020603050405020304" pitchFamily="18" charset="0"/>
                <a:ea typeface="宋体" panose="02010600030101010101" pitchFamily="2" charset="-122"/>
                <a:cs typeface="Times New Roman" panose="02020603050405020304" pitchFamily="18" charset="0"/>
              </a:rPr>
              <a:t>Hall</a:t>
            </a:r>
            <a:r>
              <a:rPr lang="zh-CN" altLang="en-US" dirty="0">
                <a:latin typeface="Times New Roman" panose="02020603050405020304" pitchFamily="18" charset="0"/>
                <a:ea typeface="宋体" panose="02010600030101010101" pitchFamily="2" charset="-122"/>
                <a:cs typeface="Times New Roman" panose="02020603050405020304" pitchFamily="18" charset="0"/>
              </a:rPr>
              <a:t>匹配定理推广到一般的</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网络</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(network)</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或图</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(graph)</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中。</a:t>
            </a:r>
            <a:endParaRPr lang="en-US" altLang="zh-CN" dirty="0" smtClean="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buFont typeface="Wingdings" panose="05000000000000000000" pitchFamily="2" charset="2"/>
              <a:buChar char="Ø"/>
            </a:pPr>
            <a:r>
              <a:rPr lang="en-US" altLang="zh-CN" dirty="0">
                <a:latin typeface="Times New Roman" panose="02020603050405020304" pitchFamily="18" charset="0"/>
                <a:ea typeface="宋体" panose="02010600030101010101" pitchFamily="2" charset="-122"/>
                <a:cs typeface="Times New Roman" panose="02020603050405020304" pitchFamily="18" charset="0"/>
              </a:rPr>
              <a:t>Gale, D. (1957). A theorem on flows </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in networks</a:t>
            </a:r>
            <a:r>
              <a:rPr lang="en-US" altLang="zh-CN" dirty="0">
                <a:latin typeface="Times New Roman" panose="02020603050405020304" pitchFamily="18" charset="0"/>
                <a:ea typeface="宋体" panose="02010600030101010101" pitchFamily="2" charset="-122"/>
                <a:cs typeface="Times New Roman" panose="02020603050405020304" pitchFamily="18" charset="0"/>
              </a:rPr>
              <a:t>. Pacific J. Math, 7(2), 1073-1082.</a:t>
            </a:r>
          </a:p>
          <a:p>
            <a:pPr>
              <a:lnSpc>
                <a:spcPct val="150000"/>
              </a:lnSpc>
            </a:pPr>
            <a:endParaRPr lang="en-US" altLang="zh-CN" dirty="0" smtClean="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buFont typeface="Wingdings" panose="05000000000000000000" pitchFamily="2" charset="2"/>
              <a:buChar char="Ø"/>
            </a:pP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本文被</a:t>
            </a:r>
            <a:r>
              <a:rPr lang="en-US" altLang="zh-CN" dirty="0" smtClean="0">
                <a:solidFill>
                  <a:schemeClr val="tx2"/>
                </a:solidFill>
                <a:latin typeface="Times New Roman" panose="02020603050405020304" pitchFamily="18" charset="0"/>
                <a:ea typeface="宋体" panose="02010600030101010101" pitchFamily="2" charset="-122"/>
                <a:cs typeface="Times New Roman" panose="02020603050405020304" pitchFamily="18" charset="0"/>
              </a:rPr>
              <a:t>Rota</a:t>
            </a:r>
            <a:r>
              <a:rPr lang="zh-CN" altLang="en-US" dirty="0">
                <a:latin typeface="Times New Roman" panose="02020603050405020304" pitchFamily="18" charset="0"/>
                <a:ea typeface="宋体" panose="02010600030101010101" pitchFamily="2" charset="-122"/>
                <a:cs typeface="Times New Roman" panose="02020603050405020304" pitchFamily="18" charset="0"/>
              </a:rPr>
              <a:t>等编辑的</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文集</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《Classic </a:t>
            </a:r>
            <a:r>
              <a:rPr lang="en-US" altLang="zh-CN" dirty="0">
                <a:latin typeface="Times New Roman" panose="02020603050405020304" pitchFamily="18" charset="0"/>
                <a:ea typeface="宋体" panose="02010600030101010101" pitchFamily="2" charset="-122"/>
                <a:cs typeface="Times New Roman" panose="02020603050405020304" pitchFamily="18" charset="0"/>
              </a:rPr>
              <a:t>Papers in </a:t>
            </a:r>
            <a:r>
              <a:rPr lang="en-US" altLang="zh-CN" dirty="0" err="1" smtClean="0">
                <a:latin typeface="Times New Roman" panose="02020603050405020304" pitchFamily="18" charset="0"/>
                <a:ea typeface="宋体" panose="02010600030101010101" pitchFamily="2" charset="-122"/>
                <a:cs typeface="Times New Roman" panose="02020603050405020304" pitchFamily="18" charset="0"/>
              </a:rPr>
              <a:t>Combinatorics</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收录，此论文至今</a:t>
            </a:r>
            <a:r>
              <a:rPr lang="zh-CN" altLang="en-US" dirty="0">
                <a:latin typeface="Times New Roman" panose="02020603050405020304" pitchFamily="18" charset="0"/>
                <a:ea typeface="宋体" panose="02010600030101010101" pitchFamily="2" charset="-122"/>
                <a:cs typeface="Times New Roman" panose="02020603050405020304" pitchFamily="18" charset="0"/>
              </a:rPr>
              <a:t>已经被引用</a:t>
            </a:r>
            <a:r>
              <a:rPr lang="en-US" altLang="zh-CN" dirty="0">
                <a:latin typeface="Times New Roman" panose="02020603050405020304" pitchFamily="18" charset="0"/>
                <a:ea typeface="宋体" panose="02010600030101010101" pitchFamily="2" charset="-122"/>
                <a:cs typeface="Times New Roman" panose="02020603050405020304" pitchFamily="18" charset="0"/>
              </a:rPr>
              <a:t>500</a:t>
            </a:r>
            <a:r>
              <a:rPr lang="zh-CN" altLang="en-US" dirty="0">
                <a:latin typeface="Times New Roman" panose="02020603050405020304" pitchFamily="18" charset="0"/>
                <a:ea typeface="宋体" panose="02010600030101010101" pitchFamily="2" charset="-122"/>
                <a:cs typeface="Times New Roman" panose="02020603050405020304" pitchFamily="18" charset="0"/>
              </a:rPr>
              <a:t>多次。</a:t>
            </a:r>
          </a:p>
          <a:p>
            <a:pPr>
              <a:lnSpc>
                <a:spcPct val="150000"/>
              </a:lnSpc>
            </a:pP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xmlns="" val="134422203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116632"/>
            <a:ext cx="8229600" cy="1143000"/>
          </a:xfrm>
        </p:spPr>
        <p:txBody>
          <a:bodyPr/>
          <a:lstStyle/>
          <a:p>
            <a:pPr algn="ctr"/>
            <a:r>
              <a:rPr lang="en-US" altLang="zh-CN" b="1"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Gale</a:t>
            </a:r>
            <a:r>
              <a:rPr lang="zh-CN" altLang="en-US" b="1"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关于网络流和最大流最小割的工作</a:t>
            </a:r>
          </a:p>
        </p:txBody>
      </p:sp>
      <p:pic>
        <p:nvPicPr>
          <p:cNvPr id="4" name="内容占位符 3"/>
          <p:cNvPicPr>
            <a:picLocks noGrp="1" noChangeAspect="1"/>
          </p:cNvPicPr>
          <p:nvPr>
            <p:ph idx="1"/>
          </p:nvPr>
        </p:nvPicPr>
        <p:blipFill>
          <a:blip r:embed="rId2" cstate="print">
            <a:lum contrast="-12000"/>
            <a:extLst>
              <a:ext uri="{28A0092B-C50C-407E-A947-70E740481C1C}">
                <a14:useLocalDpi xmlns:a14="http://schemas.microsoft.com/office/drawing/2010/main" xmlns="" val="0"/>
              </a:ext>
            </a:extLst>
          </a:blip>
          <a:stretch>
            <a:fillRect/>
          </a:stretch>
        </p:blipFill>
        <p:spPr>
          <a:xfrm>
            <a:off x="463409" y="1988840"/>
            <a:ext cx="8161727" cy="4290432"/>
          </a:xfrm>
        </p:spPr>
      </p:pic>
    </p:spTree>
    <p:extLst>
      <p:ext uri="{BB962C8B-B14F-4D97-AF65-F5344CB8AC3E}">
        <p14:creationId xmlns:p14="http://schemas.microsoft.com/office/powerpoint/2010/main" xmlns="" val="105881163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16632"/>
            <a:ext cx="8229600" cy="1143000"/>
          </a:xfrm>
        </p:spPr>
        <p:txBody>
          <a:bodyPr>
            <a:normAutofit/>
          </a:bodyPr>
          <a:lstStyle/>
          <a:p>
            <a:pPr algn="ctr"/>
            <a:r>
              <a:rPr lang="en-US" altLang="zh-CN" b="1" dirty="0">
                <a:solidFill>
                  <a:srgbClr val="002060"/>
                </a:solidFill>
                <a:latin typeface="宋体" panose="02010600030101010101" pitchFamily="2" charset="-122"/>
                <a:ea typeface="宋体" panose="02010600030101010101" pitchFamily="2" charset="-122"/>
              </a:rPr>
              <a:t>Gale</a:t>
            </a:r>
            <a:r>
              <a:rPr lang="zh-CN" altLang="en-US" b="1" dirty="0">
                <a:solidFill>
                  <a:srgbClr val="002060"/>
                </a:solidFill>
                <a:latin typeface="宋体" panose="02010600030101010101" pitchFamily="2" charset="-122"/>
                <a:ea typeface="宋体" panose="02010600030101010101" pitchFamily="2" charset="-122"/>
              </a:rPr>
              <a:t>关于网络流</a:t>
            </a:r>
            <a:r>
              <a:rPr lang="zh-CN" altLang="en-US" b="1" dirty="0" smtClean="0">
                <a:solidFill>
                  <a:srgbClr val="002060"/>
                </a:solidFill>
                <a:latin typeface="宋体" panose="02010600030101010101" pitchFamily="2" charset="-122"/>
                <a:ea typeface="宋体" panose="02010600030101010101" pitchFamily="2" charset="-122"/>
              </a:rPr>
              <a:t>和</a:t>
            </a:r>
            <a:r>
              <a:rPr lang="zh-CN" altLang="en-US" b="1" dirty="0">
                <a:solidFill>
                  <a:srgbClr val="002060"/>
                </a:solidFill>
                <a:latin typeface="宋体" panose="02010600030101010101" pitchFamily="2" charset="-122"/>
                <a:ea typeface="宋体" panose="02010600030101010101" pitchFamily="2" charset="-122"/>
              </a:rPr>
              <a:t>最大</a:t>
            </a:r>
            <a:r>
              <a:rPr lang="zh-CN" altLang="en-US" b="1" dirty="0" smtClean="0">
                <a:solidFill>
                  <a:srgbClr val="002060"/>
                </a:solidFill>
                <a:latin typeface="宋体" panose="02010600030101010101" pitchFamily="2" charset="-122"/>
                <a:ea typeface="宋体" panose="02010600030101010101" pitchFamily="2" charset="-122"/>
              </a:rPr>
              <a:t>流最小割的</a:t>
            </a:r>
            <a:r>
              <a:rPr lang="zh-CN" altLang="en-US" b="1" dirty="0">
                <a:solidFill>
                  <a:srgbClr val="002060"/>
                </a:solidFill>
                <a:latin typeface="宋体" panose="02010600030101010101" pitchFamily="2" charset="-122"/>
                <a:ea typeface="宋体" panose="02010600030101010101" pitchFamily="2" charset="-122"/>
              </a:rPr>
              <a:t>工作</a:t>
            </a:r>
          </a:p>
        </p:txBody>
      </p:sp>
      <p:sp>
        <p:nvSpPr>
          <p:cNvPr id="3" name="内容占位符 2"/>
          <p:cNvSpPr>
            <a:spLocks noGrp="1"/>
          </p:cNvSpPr>
          <p:nvPr>
            <p:ph idx="1"/>
          </p:nvPr>
        </p:nvSpPr>
        <p:spPr/>
        <p:txBody>
          <a:bodyPr>
            <a:normAutofit fontScale="85000" lnSpcReduction="20000"/>
          </a:bodyPr>
          <a:lstStyle/>
          <a:p>
            <a:pPr>
              <a:lnSpc>
                <a:spcPct val="150000"/>
              </a:lnSpc>
              <a:buFont typeface="Wingdings" panose="05000000000000000000" pitchFamily="2" charset="2"/>
              <a:buChar char="Ø"/>
            </a:pPr>
            <a:r>
              <a:rPr lang="zh-CN" altLang="en-US" dirty="0">
                <a:latin typeface="Times New Roman" panose="02020603050405020304" pitchFamily="18" charset="0"/>
                <a:ea typeface="宋体" panose="02010600030101010101" pitchFamily="2" charset="-122"/>
                <a:cs typeface="Times New Roman" panose="02020603050405020304" pitchFamily="18" charset="0"/>
              </a:rPr>
              <a:t>给网络中的每个节点标上一个实数，表示该处的生产或需求状况。网络每条边上标记了允许的最大容量</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smtClean="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buFont typeface="Wingdings" panose="05000000000000000000" pitchFamily="2" charset="2"/>
              <a:buChar char="Ø"/>
            </a:pP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buFont typeface="Wingdings" panose="05000000000000000000" pitchFamily="2" charset="2"/>
              <a:buChar char="Ø"/>
            </a:pPr>
            <a:r>
              <a:rPr lang="en-US" altLang="zh-CN" dirty="0" smtClean="0">
                <a:solidFill>
                  <a:schemeClr val="tx2"/>
                </a:solidFill>
                <a:latin typeface="Times New Roman" panose="02020603050405020304" pitchFamily="18" charset="0"/>
                <a:ea typeface="宋体" panose="02010600030101010101" pitchFamily="2" charset="-122"/>
                <a:cs typeface="Times New Roman" panose="02020603050405020304" pitchFamily="18" charset="0"/>
              </a:rPr>
              <a:t>Gale</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定理说明，</a:t>
            </a:r>
            <a:r>
              <a:rPr lang="zh-CN" altLang="en-US" dirty="0">
                <a:latin typeface="Times New Roman" panose="02020603050405020304" pitchFamily="18" charset="0"/>
                <a:ea typeface="宋体" panose="02010600030101010101" pitchFamily="2" charset="-122"/>
                <a:cs typeface="Times New Roman" panose="02020603050405020304" pitchFamily="18" charset="0"/>
              </a:rPr>
              <a:t>如果任何一个节点子集</a:t>
            </a:r>
            <a:r>
              <a:rPr lang="en-US" altLang="zh-CN" dirty="0">
                <a:latin typeface="Times New Roman" panose="02020603050405020304" pitchFamily="18" charset="0"/>
                <a:ea typeface="宋体" panose="02010600030101010101" pitchFamily="2" charset="-122"/>
                <a:cs typeface="Times New Roman" panose="02020603050405020304" pitchFamily="18" charset="0"/>
              </a:rPr>
              <a:t>S</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的总需求都不超过通向</a:t>
            </a:r>
            <a:r>
              <a:rPr lang="en-US" altLang="zh-CN" dirty="0">
                <a:latin typeface="Times New Roman" panose="02020603050405020304" pitchFamily="18" charset="0"/>
                <a:ea typeface="宋体" panose="02010600030101010101" pitchFamily="2" charset="-122"/>
                <a:cs typeface="Times New Roman" panose="02020603050405020304" pitchFamily="18" charset="0"/>
              </a:rPr>
              <a:t>S</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的边集的总容量，那么该网络的需求是可行的（可以达到的）</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smtClean="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buFont typeface="Wingdings" panose="05000000000000000000" pitchFamily="2" charset="2"/>
              <a:buChar char="Ø"/>
            </a:pP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buFont typeface="Wingdings" panose="05000000000000000000" pitchFamily="2" charset="2"/>
              <a:buChar char="Ø"/>
            </a:pP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当网络简化为一个二部图时，</a:t>
            </a:r>
            <a:r>
              <a:rPr lang="en-US" altLang="zh-CN" dirty="0" smtClean="0">
                <a:solidFill>
                  <a:srgbClr val="C00000"/>
                </a:solidFill>
                <a:latin typeface="Times New Roman" panose="02020603050405020304" pitchFamily="18" charset="0"/>
                <a:ea typeface="宋体" panose="02010600030101010101" pitchFamily="2" charset="-122"/>
                <a:cs typeface="Times New Roman" panose="02020603050405020304" pitchFamily="18" charset="0"/>
              </a:rPr>
              <a:t>Gale</a:t>
            </a:r>
            <a:r>
              <a:rPr lang="zh-CN" altLang="en-US" dirty="0" smtClean="0">
                <a:solidFill>
                  <a:srgbClr val="C00000"/>
                </a:solidFill>
                <a:latin typeface="Times New Roman" panose="02020603050405020304" pitchFamily="18" charset="0"/>
                <a:ea typeface="宋体" panose="02010600030101010101" pitchFamily="2" charset="-122"/>
                <a:cs typeface="Times New Roman" panose="02020603050405020304" pitchFamily="18" charset="0"/>
              </a:rPr>
              <a:t>定理就导出了</a:t>
            </a:r>
            <a:r>
              <a:rPr lang="en-US" altLang="zh-CN" dirty="0" smtClean="0">
                <a:solidFill>
                  <a:srgbClr val="C00000"/>
                </a:solidFill>
                <a:latin typeface="Times New Roman" panose="02020603050405020304" pitchFamily="18" charset="0"/>
                <a:ea typeface="宋体" panose="02010600030101010101" pitchFamily="2" charset="-122"/>
                <a:cs typeface="Times New Roman" panose="02020603050405020304" pitchFamily="18" charset="0"/>
              </a:rPr>
              <a:t>Hall</a:t>
            </a:r>
            <a:r>
              <a:rPr lang="zh-CN" altLang="en-US" dirty="0" smtClean="0">
                <a:solidFill>
                  <a:srgbClr val="C00000"/>
                </a:solidFill>
                <a:latin typeface="Times New Roman" panose="02020603050405020304" pitchFamily="18" charset="0"/>
                <a:ea typeface="宋体" panose="02010600030101010101" pitchFamily="2" charset="-122"/>
                <a:cs typeface="Times New Roman" panose="02020603050405020304" pitchFamily="18" charset="0"/>
              </a:rPr>
              <a:t>匹配定理</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xmlns="" val="269806959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32656"/>
            <a:ext cx="9108504" cy="712936"/>
          </a:xfrm>
        </p:spPr>
        <p:txBody>
          <a:bodyPr>
            <a:normAutofit/>
          </a:bodyPr>
          <a:lstStyle/>
          <a:p>
            <a:pPr algn="ctr"/>
            <a:r>
              <a:rPr lang="zh-CN" altLang="en-US" sz="4000" b="1" dirty="0" smtClean="0">
                <a:solidFill>
                  <a:schemeClr val="tx2">
                    <a:lumMod val="75000"/>
                  </a:schemeClr>
                </a:solidFill>
                <a:latin typeface="宋体" panose="02010600030101010101" pitchFamily="2" charset="-122"/>
                <a:ea typeface="宋体" panose="02010600030101010101" pitchFamily="2" charset="-122"/>
              </a:rPr>
              <a:t>最大流</a:t>
            </a:r>
            <a:endParaRPr lang="zh-CN" altLang="en-US" sz="4000" dirty="0">
              <a:latin typeface="宋体" panose="02010600030101010101" pitchFamily="2" charset="-122"/>
              <a:ea typeface="宋体" panose="02010600030101010101" pitchFamily="2" charset="-122"/>
            </a:endParaRPr>
          </a:p>
        </p:txBody>
      </p:sp>
      <p:sp>
        <p:nvSpPr>
          <p:cNvPr id="3" name="内容占位符 2"/>
          <p:cNvSpPr>
            <a:spLocks noGrp="1"/>
          </p:cNvSpPr>
          <p:nvPr>
            <p:ph idx="4294967295"/>
          </p:nvPr>
        </p:nvSpPr>
        <p:spPr>
          <a:xfrm>
            <a:off x="251520" y="1441033"/>
            <a:ext cx="8362950" cy="5400675"/>
          </a:xfrm>
        </p:spPr>
        <p:txBody>
          <a:bodyPr>
            <a:normAutofit/>
          </a:bodyPr>
          <a:lstStyle/>
          <a:p>
            <a:pPr marL="0" indent="0">
              <a:lnSpc>
                <a:spcPct val="150000"/>
              </a:lnSpc>
              <a:buNone/>
            </a:pPr>
            <a:r>
              <a:rPr lang="zh-CN" altLang="en-US" sz="2400" dirty="0" smtClean="0">
                <a:latin typeface="宋体" panose="02010600030101010101" pitchFamily="2" charset="-122"/>
                <a:ea typeface="宋体" panose="02010600030101010101" pitchFamily="2" charset="-122"/>
              </a:rPr>
              <a:t>在</a:t>
            </a:r>
            <a:r>
              <a:rPr lang="zh-CN" altLang="en-US" sz="2400" dirty="0">
                <a:latin typeface="宋体" panose="02010600030101010101" pitchFamily="2" charset="-122"/>
                <a:ea typeface="宋体" panose="02010600030101010101" pitchFamily="2" charset="-122"/>
              </a:rPr>
              <a:t>赋权有向图</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G</a:t>
            </a:r>
            <a:r>
              <a:rPr lang="zh-CN" altLang="en-US" sz="2400" dirty="0">
                <a:latin typeface="宋体" panose="02010600030101010101" pitchFamily="2" charset="-122"/>
                <a:ea typeface="宋体" panose="02010600030101010101" pitchFamily="2" charset="-122"/>
              </a:rPr>
              <a:t>中，定义在边上的</a:t>
            </a:r>
            <a:r>
              <a:rPr lang="zh-CN" altLang="en-US" sz="2400" dirty="0" smtClean="0">
                <a:latin typeface="宋体" panose="02010600030101010101" pitchFamily="2" charset="-122"/>
                <a:ea typeface="宋体" panose="02010600030101010101" pitchFamily="2" charset="-122"/>
              </a:rPr>
              <a:t>流量称为</a:t>
            </a:r>
            <a:r>
              <a:rPr lang="zh-CN" altLang="en-US" sz="2400" dirty="0">
                <a:latin typeface="宋体" panose="02010600030101010101" pitchFamily="2" charset="-122"/>
                <a:ea typeface="宋体" panose="02010600030101010101" pitchFamily="2" charset="-122"/>
              </a:rPr>
              <a:t>这个图的一个</a:t>
            </a:r>
            <a:r>
              <a:rPr lang="zh-CN" altLang="en-US" sz="2400" dirty="0">
                <a:solidFill>
                  <a:srgbClr val="C00000"/>
                </a:solidFill>
                <a:latin typeface="宋体" panose="02010600030101010101" pitchFamily="2" charset="-122"/>
                <a:ea typeface="宋体" panose="02010600030101010101" pitchFamily="2" charset="-122"/>
              </a:rPr>
              <a:t>流</a:t>
            </a:r>
            <a:r>
              <a:rPr lang="zh-CN" altLang="en-US" sz="2400" dirty="0" smtClean="0">
                <a:latin typeface="宋体" panose="02010600030101010101" pitchFamily="2" charset="-122"/>
                <a:ea typeface="宋体" panose="02010600030101010101" pitchFamily="2" charset="-122"/>
              </a:rPr>
              <a:t>。</a:t>
            </a:r>
            <a:endParaRPr lang="en-US" altLang="zh-CN" sz="2400" dirty="0" smtClean="0">
              <a:latin typeface="宋体" panose="02010600030101010101" pitchFamily="2" charset="-122"/>
              <a:ea typeface="宋体" panose="02010600030101010101" pitchFamily="2" charset="-122"/>
            </a:endParaRPr>
          </a:p>
          <a:p>
            <a:pPr>
              <a:lnSpc>
                <a:spcPct val="150000"/>
              </a:lnSpc>
              <a:buFont typeface="Wingdings" panose="05000000000000000000" pitchFamily="2" charset="2"/>
              <a:buChar char="Ø"/>
            </a:pPr>
            <a:r>
              <a:rPr lang="zh-CN" altLang="en-US" sz="2400" dirty="0">
                <a:latin typeface="宋体" panose="02010600030101010101" pitchFamily="2" charset="-122"/>
                <a:ea typeface="宋体" panose="02010600030101010101" pitchFamily="2" charset="-122"/>
              </a:rPr>
              <a:t>容量限制：每条边的流量小于等于其限制</a:t>
            </a:r>
            <a:r>
              <a:rPr lang="zh-CN" altLang="en-US" sz="2400" dirty="0" smtClean="0">
                <a:latin typeface="宋体" panose="02010600030101010101" pitchFamily="2" charset="-122"/>
                <a:ea typeface="宋体" panose="02010600030101010101" pitchFamily="2" charset="-122"/>
              </a:rPr>
              <a:t>容量。 </a:t>
            </a:r>
            <a:endParaRPr lang="en-US" altLang="zh-CN" sz="2400" dirty="0">
              <a:latin typeface="宋体" panose="02010600030101010101" pitchFamily="2" charset="-122"/>
              <a:ea typeface="宋体" panose="02010600030101010101" pitchFamily="2" charset="-122"/>
            </a:endParaRPr>
          </a:p>
          <a:p>
            <a:pPr>
              <a:lnSpc>
                <a:spcPct val="150000"/>
              </a:lnSpc>
              <a:buFont typeface="Wingdings" panose="05000000000000000000" pitchFamily="2" charset="2"/>
              <a:buChar char="Ø"/>
            </a:pPr>
            <a:r>
              <a:rPr lang="zh-CN" altLang="en-US" sz="2400" dirty="0" smtClean="0">
                <a:latin typeface="宋体" panose="02010600030101010101" pitchFamily="2" charset="-122"/>
                <a:ea typeface="宋体" panose="02010600030101010101" pitchFamily="2" charset="-122"/>
              </a:rPr>
              <a:t>平衡条件</a:t>
            </a:r>
            <a:r>
              <a:rPr lang="zh-CN" altLang="en-US" sz="2400" dirty="0">
                <a:latin typeface="宋体" panose="02010600030101010101" pitchFamily="2" charset="-122"/>
                <a:ea typeface="宋体" panose="02010600030101010101" pitchFamily="2" charset="-122"/>
              </a:rPr>
              <a:t>：每个节点的流入量等于其流出</a:t>
            </a:r>
            <a:r>
              <a:rPr lang="zh-CN" altLang="en-US" sz="2400" dirty="0" smtClean="0">
                <a:latin typeface="宋体" panose="02010600030101010101" pitchFamily="2" charset="-122"/>
                <a:ea typeface="宋体" panose="02010600030101010101" pitchFamily="2" charset="-122"/>
              </a:rPr>
              <a:t>量。</a:t>
            </a:r>
            <a:endParaRPr lang="en-US" altLang="zh-CN" sz="2400" dirty="0">
              <a:latin typeface="宋体" panose="02010600030101010101" pitchFamily="2" charset="-122"/>
              <a:ea typeface="宋体" panose="02010600030101010101" pitchFamily="2" charset="-122"/>
            </a:endParaRPr>
          </a:p>
          <a:p>
            <a:pPr marL="0" indent="0">
              <a:lnSpc>
                <a:spcPct val="150000"/>
              </a:lnSpc>
              <a:buNone/>
            </a:pPr>
            <a:r>
              <a:rPr lang="zh-CN" altLang="en-US" sz="2400" dirty="0" smtClean="0">
                <a:solidFill>
                  <a:srgbClr val="C00000"/>
                </a:solidFill>
                <a:latin typeface="宋体" panose="02010600030101010101" pitchFamily="2" charset="-122"/>
                <a:ea typeface="宋体" panose="02010600030101010101" pitchFamily="2" charset="-122"/>
              </a:rPr>
              <a:t>最大流</a:t>
            </a:r>
            <a:r>
              <a:rPr lang="zh-CN" altLang="en-US" sz="2400" dirty="0" smtClean="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给出流网络</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G</a:t>
            </a:r>
            <a:r>
              <a:rPr lang="zh-CN" altLang="en-US" sz="2400" dirty="0">
                <a:latin typeface="宋体" panose="02010600030101010101" pitchFamily="2" charset="-122"/>
                <a:ea typeface="宋体" panose="02010600030101010101" pitchFamily="2" charset="-122"/>
              </a:rPr>
              <a:t>（源点</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s</a:t>
            </a:r>
            <a:r>
              <a:rPr lang="zh-CN" altLang="en-US" sz="2400" dirty="0">
                <a:latin typeface="宋体" panose="02010600030101010101" pitchFamily="2" charset="-122"/>
                <a:ea typeface="宋体" panose="02010600030101010101" pitchFamily="2" charset="-122"/>
              </a:rPr>
              <a:t>，汇点</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t</a:t>
            </a:r>
            <a:r>
              <a:rPr lang="zh-CN" altLang="en-US" sz="2400" dirty="0">
                <a:latin typeface="宋体" panose="02010600030101010101" pitchFamily="2" charset="-122"/>
                <a:ea typeface="宋体" panose="02010600030101010101" pitchFamily="2" charset="-122"/>
              </a:rPr>
              <a:t>），希望从中找出流值</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|f*|</a:t>
            </a:r>
            <a:r>
              <a:rPr lang="zh-CN" altLang="en-US" sz="2400" dirty="0">
                <a:latin typeface="宋体" panose="02010600030101010101" pitchFamily="2" charset="-122"/>
                <a:ea typeface="宋体" panose="02010600030101010101" pitchFamily="2" charset="-122"/>
              </a:rPr>
              <a:t>最大的流</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f*</a:t>
            </a:r>
            <a:r>
              <a:rPr lang="zh-CN" altLang="en-US" sz="2400" dirty="0">
                <a:latin typeface="宋体" panose="02010600030101010101" pitchFamily="2" charset="-122"/>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f*</a:t>
            </a:r>
            <a:r>
              <a:rPr lang="zh-CN" altLang="en-US" sz="2400" dirty="0">
                <a:latin typeface="宋体" panose="02010600030101010101" pitchFamily="2" charset="-122"/>
                <a:ea typeface="宋体" panose="02010600030101010101" pitchFamily="2" charset="-122"/>
              </a:rPr>
              <a:t>称为最大</a:t>
            </a:r>
            <a:r>
              <a:rPr lang="zh-CN" altLang="en-US" sz="2400" dirty="0" smtClean="0">
                <a:latin typeface="宋体" panose="02010600030101010101" pitchFamily="2" charset="-122"/>
                <a:ea typeface="宋体" panose="02010600030101010101" pitchFamily="2" charset="-122"/>
              </a:rPr>
              <a:t>流。 </a:t>
            </a:r>
            <a:endParaRPr lang="zh-CN" altLang="en-US" sz="2400" dirty="0">
              <a:latin typeface="宋体" panose="02010600030101010101" pitchFamily="2" charset="-122"/>
              <a:ea typeface="宋体" panose="02010600030101010101" pitchFamily="2" charset="-122"/>
            </a:endParaRPr>
          </a:p>
          <a:p>
            <a:pPr marL="0" indent="0">
              <a:lnSpc>
                <a:spcPct val="150000"/>
              </a:lnSpc>
              <a:buNone/>
            </a:pPr>
            <a:endParaRPr lang="en-US" altLang="zh-CN" sz="2400" dirty="0" smtClean="0">
              <a:latin typeface="宋体" panose="02010600030101010101" pitchFamily="2" charset="-122"/>
              <a:ea typeface="宋体" panose="02010600030101010101" pitchFamily="2" charset="-122"/>
            </a:endParaRPr>
          </a:p>
          <a:p>
            <a:pPr marL="0" indent="0">
              <a:lnSpc>
                <a:spcPct val="150000"/>
              </a:lnSpc>
              <a:buNone/>
            </a:pPr>
            <a:r>
              <a:rPr lang="en-US" altLang="zh-CN" sz="2400" dirty="0">
                <a:latin typeface="宋体" panose="02010600030101010101" pitchFamily="2" charset="-122"/>
                <a:ea typeface="宋体" panose="02010600030101010101" pitchFamily="2" charset="-122"/>
              </a:rPr>
              <a:t> </a:t>
            </a:r>
            <a:r>
              <a:rPr lang="en-US" altLang="zh-CN" sz="2400" dirty="0" smtClean="0">
                <a:latin typeface="宋体" panose="02010600030101010101" pitchFamily="2" charset="-122"/>
                <a:ea typeface="宋体" panose="02010600030101010101" pitchFamily="2" charset="-122"/>
              </a:rPr>
              <a:t> </a:t>
            </a:r>
            <a:endParaRPr lang="zh-CN" altLang="en-US" sz="2400" dirty="0">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411760" y="4293096"/>
            <a:ext cx="4623558" cy="2283168"/>
          </a:xfrm>
          <a:prstGeom prst="rect">
            <a:avLst/>
          </a:prstGeom>
        </p:spPr>
      </p:pic>
    </p:spTree>
    <p:extLst>
      <p:ext uri="{BB962C8B-B14F-4D97-AF65-F5344CB8AC3E}">
        <p14:creationId xmlns:p14="http://schemas.microsoft.com/office/powerpoint/2010/main" xmlns="" val="10049357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404664"/>
            <a:ext cx="9144000" cy="707886"/>
          </a:xfrm>
          <a:prstGeom prst="rect">
            <a:avLst/>
          </a:prstGeom>
          <a:noFill/>
        </p:spPr>
        <p:txBody>
          <a:bodyPr wrap="square" rtlCol="0">
            <a:spAutoFit/>
          </a:bodyPr>
          <a:lstStyle/>
          <a:p>
            <a:pPr algn="ctr"/>
            <a:r>
              <a:rPr lang="zh-CN" altLang="en-US" sz="4000" b="1" dirty="0" smtClean="0">
                <a:solidFill>
                  <a:schemeClr val="tx2"/>
                </a:solidFill>
                <a:latin typeface="Times New Roman" panose="02020603050405020304" pitchFamily="18" charset="0"/>
                <a:cs typeface="Times New Roman" panose="02020603050405020304" pitchFamily="18" charset="0"/>
              </a:rPr>
              <a:t>最小割</a:t>
            </a:r>
            <a:endParaRPr lang="zh-CN" altLang="en-US" sz="4000" b="1" dirty="0">
              <a:solidFill>
                <a:schemeClr val="tx2"/>
              </a:solidFill>
              <a:latin typeface="Times New Roman" panose="02020603050405020304" pitchFamily="18" charset="0"/>
              <a:cs typeface="Times New Roman" panose="02020603050405020304" pitchFamily="18" charset="0"/>
            </a:endParaRPr>
          </a:p>
        </p:txBody>
      </p:sp>
      <p:sp>
        <p:nvSpPr>
          <p:cNvPr id="3" name="矩形 2"/>
          <p:cNvSpPr/>
          <p:nvPr/>
        </p:nvSpPr>
        <p:spPr>
          <a:xfrm>
            <a:off x="395536" y="1556792"/>
            <a:ext cx="8136904" cy="2246769"/>
          </a:xfrm>
          <a:prstGeom prst="rect">
            <a:avLst/>
          </a:prstGeom>
        </p:spPr>
        <p:txBody>
          <a:bodyPr wrap="square">
            <a:spAutoFit/>
          </a:bodyPr>
          <a:lstStyle/>
          <a:p>
            <a:r>
              <a:rPr lang="zh-CN" altLang="en-US" sz="2800" dirty="0" smtClean="0">
                <a:latin typeface="宋体" panose="02010600030101010101" pitchFamily="2" charset="-122"/>
                <a:ea typeface="宋体" panose="02010600030101010101" pitchFamily="2" charset="-122"/>
              </a:rPr>
              <a:t>对于</a:t>
            </a:r>
            <a:r>
              <a:rPr lang="zh-CN" altLang="en-US" sz="2800" dirty="0">
                <a:latin typeface="宋体" panose="02010600030101010101" pitchFamily="2" charset="-122"/>
                <a:ea typeface="宋体" panose="02010600030101010101" pitchFamily="2" charset="-122"/>
              </a:rPr>
              <a:t>一个图中的两个节点来说，如果将图中的一些边去掉可以刚好使它们之间无法连通的话，这些被去掉的边组成的集合就叫做</a:t>
            </a:r>
            <a:r>
              <a:rPr lang="zh-CN" altLang="en-US" sz="2800" dirty="0">
                <a:solidFill>
                  <a:srgbClr val="C00000"/>
                </a:solidFill>
                <a:latin typeface="宋体" panose="02010600030101010101" pitchFamily="2" charset="-122"/>
                <a:ea typeface="宋体" panose="02010600030101010101" pitchFamily="2" charset="-122"/>
              </a:rPr>
              <a:t>割</a:t>
            </a:r>
            <a:r>
              <a:rPr lang="zh-CN" altLang="en-US" sz="2800" dirty="0" smtClean="0">
                <a:latin typeface="宋体" panose="02010600030101010101" pitchFamily="2" charset="-122"/>
                <a:ea typeface="宋体" panose="02010600030101010101" pitchFamily="2" charset="-122"/>
              </a:rPr>
              <a:t>。</a:t>
            </a:r>
            <a:endParaRPr lang="en-US" altLang="zh-CN" sz="2800" dirty="0">
              <a:latin typeface="宋体" panose="02010600030101010101" pitchFamily="2" charset="-122"/>
              <a:ea typeface="宋体" panose="02010600030101010101" pitchFamily="2" charset="-122"/>
            </a:endParaRPr>
          </a:p>
          <a:p>
            <a:endParaRPr lang="en-US" altLang="zh-CN" sz="2800" dirty="0">
              <a:latin typeface="宋体" panose="02010600030101010101" pitchFamily="2" charset="-122"/>
              <a:ea typeface="宋体" panose="02010600030101010101" pitchFamily="2" charset="-122"/>
            </a:endParaRPr>
          </a:p>
          <a:p>
            <a:r>
              <a:rPr lang="zh-CN" altLang="en-US" sz="2800" dirty="0">
                <a:solidFill>
                  <a:srgbClr val="C00000"/>
                </a:solidFill>
                <a:latin typeface="宋体" panose="02010600030101010101" pitchFamily="2" charset="-122"/>
                <a:ea typeface="宋体" panose="02010600030101010101" pitchFamily="2" charset="-122"/>
              </a:rPr>
              <a:t>最小割</a:t>
            </a:r>
            <a:r>
              <a:rPr lang="zh-CN" altLang="en-US" sz="2800" dirty="0">
                <a:latin typeface="宋体" panose="02010600030101010101" pitchFamily="2" charset="-122"/>
                <a:ea typeface="宋体" panose="02010600030101010101" pitchFamily="2" charset="-122"/>
              </a:rPr>
              <a:t>：所有割中权重之和最小的一个</a:t>
            </a:r>
            <a:r>
              <a:rPr lang="zh-CN" altLang="en-US" sz="2800" dirty="0" smtClean="0">
                <a:latin typeface="宋体" panose="02010600030101010101" pitchFamily="2" charset="-122"/>
                <a:ea typeface="宋体" panose="02010600030101010101" pitchFamily="2" charset="-122"/>
              </a:rPr>
              <a:t>割。</a:t>
            </a:r>
            <a:endParaRPr lang="zh-CN" altLang="en-US" sz="2800" dirty="0"/>
          </a:p>
        </p:txBody>
      </p:sp>
      <p:pic>
        <p:nvPicPr>
          <p:cNvPr id="4" name="图片 3"/>
          <p:cNvPicPr>
            <a:picLocks noChangeAspect="1"/>
          </p:cNvPicPr>
          <p:nvPr/>
        </p:nvPicPr>
        <p:blipFill>
          <a:blip r:embed="rId2" cstate="print">
            <a:lum contrast="-12000"/>
            <a:extLst>
              <a:ext uri="{28A0092B-C50C-407E-A947-70E740481C1C}">
                <a14:useLocalDpi xmlns:a14="http://schemas.microsoft.com/office/drawing/2010/main" xmlns="" val="0"/>
              </a:ext>
            </a:extLst>
          </a:blip>
          <a:stretch>
            <a:fillRect/>
          </a:stretch>
        </p:blipFill>
        <p:spPr>
          <a:xfrm>
            <a:off x="2897814" y="3933056"/>
            <a:ext cx="3132348" cy="2491641"/>
          </a:xfrm>
          <a:prstGeom prst="rect">
            <a:avLst/>
          </a:prstGeom>
        </p:spPr>
      </p:pic>
    </p:spTree>
    <p:extLst>
      <p:ext uri="{BB962C8B-B14F-4D97-AF65-F5344CB8AC3E}">
        <p14:creationId xmlns:p14="http://schemas.microsoft.com/office/powerpoint/2010/main" xmlns="" val="357006015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485800"/>
            <a:ext cx="9144000" cy="1143000"/>
          </a:xfrm>
        </p:spPr>
        <p:txBody>
          <a:bodyPr>
            <a:noAutofit/>
          </a:bodyPr>
          <a:lstStyle/>
          <a:p>
            <a:pPr algn="ctr">
              <a:defRPr/>
            </a:pPr>
            <a:r>
              <a:rPr lang="zh-CN" altLang="en-US" sz="4400" b="1" dirty="0" smtClean="0">
                <a:solidFill>
                  <a:schemeClr val="tx2">
                    <a:lumMod val="75000"/>
                  </a:schemeClr>
                </a:solidFill>
                <a:latin typeface="宋体" panose="02010600030101010101" pitchFamily="2" charset="-122"/>
                <a:ea typeface="宋体" panose="02010600030101010101" pitchFamily="2" charset="-122"/>
              </a:rPr>
              <a:t>最大流最小割定理</a:t>
            </a:r>
            <a:r>
              <a:rPr lang="zh-CN" altLang="en-US" sz="4400" b="1" dirty="0">
                <a:solidFill>
                  <a:schemeClr val="tx2">
                    <a:lumMod val="75000"/>
                  </a:schemeClr>
                </a:solidFill>
                <a:latin typeface="宋体" panose="02010600030101010101" pitchFamily="2" charset="-122"/>
                <a:ea typeface="宋体" panose="02010600030101010101" pitchFamily="2" charset="-122"/>
              </a:rPr>
              <a:t/>
            </a:r>
            <a:br>
              <a:rPr lang="zh-CN" altLang="en-US" sz="4400" b="1" dirty="0">
                <a:solidFill>
                  <a:schemeClr val="tx2">
                    <a:lumMod val="75000"/>
                  </a:schemeClr>
                </a:solidFill>
                <a:latin typeface="宋体" panose="02010600030101010101" pitchFamily="2" charset="-122"/>
                <a:ea typeface="宋体" panose="02010600030101010101" pitchFamily="2" charset="-122"/>
              </a:rPr>
            </a:br>
            <a:endParaRPr lang="zh-CN" altLang="en-US" sz="4400" b="1" dirty="0">
              <a:solidFill>
                <a:schemeClr val="tx2">
                  <a:lumMod val="75000"/>
                </a:schemeClr>
              </a:solidFill>
              <a:latin typeface="宋体" panose="02010600030101010101" pitchFamily="2" charset="-122"/>
              <a:ea typeface="宋体" panose="02010600030101010101" pitchFamily="2" charset="-122"/>
            </a:endParaRPr>
          </a:p>
        </p:txBody>
      </p:sp>
      <mc:AlternateContent xmlns:mc="http://schemas.openxmlformats.org/markup-compatibility/2006">
        <mc:Choice xmlns:a14="http://schemas.microsoft.com/office/drawing/2010/main" xmlns="" Requires="a14">
          <p:sp>
            <p:nvSpPr>
              <p:cNvPr id="3" name="内容占位符 2"/>
              <p:cNvSpPr>
                <a:spLocks noGrp="1"/>
              </p:cNvSpPr>
              <p:nvPr>
                <p:ph idx="4294967295"/>
              </p:nvPr>
            </p:nvSpPr>
            <p:spPr>
              <a:xfrm>
                <a:off x="251520" y="1844824"/>
                <a:ext cx="8434388" cy="5348287"/>
              </a:xfrm>
            </p:spPr>
            <p:txBody>
              <a:bodyPr>
                <a:normAutofit/>
              </a:bodyPr>
              <a:lstStyle/>
              <a:p>
                <a:pPr marL="0" indent="0">
                  <a:buNone/>
                </a:pPr>
                <a:r>
                  <a:rPr lang="zh-CN" altLang="en-US" sz="2400" dirty="0" smtClean="0">
                    <a:latin typeface="宋体" panose="02010600030101010101" pitchFamily="2" charset="-122"/>
                    <a:ea typeface="宋体" panose="02010600030101010101" pitchFamily="2" charset="-122"/>
                  </a:rPr>
                  <a:t>如果</a:t>
                </a:r>
                <a14:m>
                  <m:oMath xmlns:m="http://schemas.openxmlformats.org/officeDocument/2006/math">
                    <m:r>
                      <a:rPr lang="en-US" altLang="zh-CN" sz="2400" b="0" i="1" dirty="0" smtClean="0">
                        <a:latin typeface="Cambria Math" panose="02040503050406030204" pitchFamily="18" charset="0"/>
                        <a:ea typeface="+mn-ea"/>
                      </a:rPr>
                      <m:t>𝑓</m:t>
                    </m:r>
                  </m:oMath>
                </a14:m>
                <a:r>
                  <a:rPr lang="zh-CN" altLang="en-US" sz="2400" dirty="0" smtClean="0">
                    <a:latin typeface="宋体" panose="02010600030101010101" pitchFamily="2" charset="-122"/>
                    <a:ea typeface="宋体" panose="02010600030101010101" pitchFamily="2" charset="-122"/>
                  </a:rPr>
                  <a:t>是</a:t>
                </a:r>
                <a:r>
                  <a:rPr lang="zh-CN" altLang="en-US" sz="2400" dirty="0">
                    <a:latin typeface="宋体" panose="02010600030101010101" pitchFamily="2" charset="-122"/>
                    <a:ea typeface="宋体" panose="02010600030101010101" pitchFamily="2" charset="-122"/>
                  </a:rPr>
                  <a:t>具有</a:t>
                </a:r>
                <a:r>
                  <a:rPr lang="zh-CN" altLang="en-US" sz="2400" dirty="0" smtClean="0">
                    <a:latin typeface="宋体" panose="02010600030101010101" pitchFamily="2" charset="-122"/>
                    <a:ea typeface="宋体" panose="02010600030101010101" pitchFamily="2" charset="-122"/>
                  </a:rPr>
                  <a:t>源点</a:t>
                </a:r>
                <a14:m>
                  <m:oMath xmlns:m="http://schemas.openxmlformats.org/officeDocument/2006/math">
                    <m:r>
                      <a:rPr lang="en-US" altLang="zh-CN" sz="2400" b="0" i="1" dirty="0" smtClean="0">
                        <a:latin typeface="Cambria Math" panose="02040503050406030204" pitchFamily="18" charset="0"/>
                        <a:ea typeface="+mn-ea"/>
                      </a:rPr>
                      <m:t>𝑠</m:t>
                    </m:r>
                  </m:oMath>
                </a14:m>
                <a:r>
                  <a:rPr lang="zh-CN" altLang="en-US" sz="2400" dirty="0" smtClean="0">
                    <a:latin typeface="宋体" panose="02010600030101010101" pitchFamily="2" charset="-122"/>
                    <a:ea typeface="宋体" panose="02010600030101010101" pitchFamily="2" charset="-122"/>
                  </a:rPr>
                  <a:t>和汇点</a:t>
                </a:r>
                <a14:m>
                  <m:oMath xmlns:m="http://schemas.openxmlformats.org/officeDocument/2006/math">
                    <m:r>
                      <a:rPr lang="en-US" altLang="zh-CN" sz="2400" b="0" i="1" dirty="0" smtClean="0">
                        <a:latin typeface="Cambria Math" panose="02040503050406030204" pitchFamily="18" charset="0"/>
                        <a:ea typeface="+mn-ea"/>
                      </a:rPr>
                      <m:t>𝑡</m:t>
                    </m:r>
                  </m:oMath>
                </a14:m>
                <a:r>
                  <a:rPr lang="zh-CN" altLang="en-US" sz="2400" dirty="0" smtClean="0">
                    <a:latin typeface="宋体" panose="02010600030101010101" pitchFamily="2" charset="-122"/>
                    <a:ea typeface="宋体" panose="02010600030101010101" pitchFamily="2" charset="-122"/>
                  </a:rPr>
                  <a:t>的</a:t>
                </a:r>
                <a:r>
                  <a:rPr lang="zh-CN" altLang="en-US" sz="2400" dirty="0">
                    <a:latin typeface="宋体" panose="02010600030101010101" pitchFamily="2" charset="-122"/>
                    <a:ea typeface="宋体" panose="02010600030101010101" pitchFamily="2" charset="-122"/>
                  </a:rPr>
                  <a:t>流</a:t>
                </a:r>
                <a:r>
                  <a:rPr lang="zh-CN" altLang="en-US" sz="2400" dirty="0" smtClean="0">
                    <a:latin typeface="宋体" panose="02010600030101010101" pitchFamily="2" charset="-122"/>
                    <a:ea typeface="宋体" panose="02010600030101010101" pitchFamily="2" charset="-122"/>
                  </a:rPr>
                  <a:t>网络</a:t>
                </a:r>
                <a14:m>
                  <m:oMath xmlns:m="http://schemas.openxmlformats.org/officeDocument/2006/math">
                    <m:r>
                      <a:rPr lang="en-US" altLang="zh-CN" sz="2400" b="0" i="1" dirty="0" smtClean="0">
                        <a:latin typeface="Cambria Math" panose="02040503050406030204" pitchFamily="18" charset="0"/>
                        <a:ea typeface="+mn-ea"/>
                      </a:rPr>
                      <m:t>𝐺</m:t>
                    </m:r>
                    <m:r>
                      <a:rPr lang="en-US" altLang="zh-CN" sz="2400" b="0" i="1" dirty="0">
                        <a:latin typeface="Cambria Math" panose="02040503050406030204" pitchFamily="18" charset="0"/>
                        <a:ea typeface="+mn-ea"/>
                      </a:rPr>
                      <m:t>=(</m:t>
                    </m:r>
                    <m:r>
                      <a:rPr lang="en-US" altLang="zh-CN" sz="2400" b="0" i="1" dirty="0">
                        <a:latin typeface="Cambria Math" panose="02040503050406030204" pitchFamily="18" charset="0"/>
                        <a:ea typeface="+mn-ea"/>
                      </a:rPr>
                      <m:t>𝑉</m:t>
                    </m:r>
                    <m:r>
                      <a:rPr lang="en-US" altLang="zh-CN" sz="2400" b="0" i="1" dirty="0">
                        <a:latin typeface="Cambria Math" panose="02040503050406030204" pitchFamily="18" charset="0"/>
                        <a:ea typeface="+mn-ea"/>
                      </a:rPr>
                      <m:t>,</m:t>
                    </m:r>
                    <m:r>
                      <a:rPr lang="en-US" altLang="zh-CN" sz="2400" b="0" i="1" dirty="0">
                        <a:latin typeface="Cambria Math" panose="02040503050406030204" pitchFamily="18" charset="0"/>
                        <a:ea typeface="+mn-ea"/>
                      </a:rPr>
                      <m:t>𝐸</m:t>
                    </m:r>
                    <m:r>
                      <a:rPr lang="en-US" altLang="zh-CN" sz="2400" b="0" i="1" dirty="0" smtClean="0">
                        <a:latin typeface="Cambria Math" panose="02040503050406030204" pitchFamily="18" charset="0"/>
                        <a:ea typeface="+mn-ea"/>
                      </a:rPr>
                      <m:t>)</m:t>
                    </m:r>
                  </m:oMath>
                </a14:m>
                <a:r>
                  <a:rPr lang="zh-CN" altLang="en-US" sz="2400" dirty="0" smtClean="0">
                    <a:latin typeface="宋体" panose="02010600030101010101" pitchFamily="2" charset="-122"/>
                    <a:ea typeface="宋体" panose="02010600030101010101" pitchFamily="2" charset="-122"/>
                  </a:rPr>
                  <a:t>中</a:t>
                </a:r>
                <a:r>
                  <a:rPr lang="zh-CN" altLang="en-US" sz="2400" dirty="0">
                    <a:latin typeface="宋体" panose="02010600030101010101" pitchFamily="2" charset="-122"/>
                    <a:ea typeface="宋体" panose="02010600030101010101" pitchFamily="2" charset="-122"/>
                  </a:rPr>
                  <a:t>的一个流，则下列条件是</a:t>
                </a:r>
                <a:r>
                  <a:rPr lang="zh-CN" altLang="en-US" sz="2400" dirty="0" smtClean="0">
                    <a:latin typeface="宋体" panose="02010600030101010101" pitchFamily="2" charset="-122"/>
                    <a:ea typeface="宋体" panose="02010600030101010101" pitchFamily="2" charset="-122"/>
                  </a:rPr>
                  <a:t>等价的：</a:t>
                </a:r>
                <a:endParaRPr lang="en-US" altLang="zh-CN" sz="2400" dirty="0" smtClean="0">
                  <a:latin typeface="宋体" panose="02010600030101010101" pitchFamily="2" charset="-122"/>
                  <a:ea typeface="宋体" panose="02010600030101010101" pitchFamily="2" charset="-122"/>
                </a:endParaRPr>
              </a:p>
              <a:p>
                <a:pPr marL="0" indent="0">
                  <a:lnSpc>
                    <a:spcPct val="120000"/>
                  </a:lnSpc>
                  <a:buNone/>
                </a:pPr>
                <a:endParaRPr lang="en-US" altLang="zh-CN" sz="2400" dirty="0" smtClean="0">
                  <a:latin typeface="宋体" panose="02010600030101010101" pitchFamily="2" charset="-122"/>
                  <a:ea typeface="宋体" panose="02010600030101010101" pitchFamily="2" charset="-122"/>
                </a:endParaRPr>
              </a:p>
              <a:p>
                <a:pPr>
                  <a:lnSpc>
                    <a:spcPct val="120000"/>
                  </a:lnSpc>
                  <a:buFont typeface="Wingdings" panose="05000000000000000000" pitchFamily="2" charset="2"/>
                  <a:buChar char="Ø"/>
                </a:pPr>
                <a14:m>
                  <m:oMath xmlns:m="http://schemas.openxmlformats.org/officeDocument/2006/math">
                    <m:r>
                      <a:rPr lang="en-US" altLang="zh-CN" sz="2400" b="0" i="1" dirty="0" smtClean="0">
                        <a:latin typeface="Cambria Math" panose="02040503050406030204" pitchFamily="18" charset="0"/>
                        <a:ea typeface="+mn-ea"/>
                      </a:rPr>
                      <m:t>𝑓</m:t>
                    </m:r>
                  </m:oMath>
                </a14:m>
                <a:r>
                  <a:rPr lang="zh-CN" altLang="en-US" sz="2400" dirty="0" smtClean="0">
                    <a:latin typeface="宋体" panose="02010600030101010101" pitchFamily="2" charset="-122"/>
                    <a:ea typeface="宋体" panose="02010600030101010101" pitchFamily="2" charset="-122"/>
                  </a:rPr>
                  <a:t>是</a:t>
                </a:r>
                <a14:m>
                  <m:oMath xmlns:m="http://schemas.openxmlformats.org/officeDocument/2006/math">
                    <m:r>
                      <a:rPr lang="en-US" altLang="zh-CN" sz="2400" b="0" i="1" dirty="0" smtClean="0">
                        <a:latin typeface="Cambria Math" panose="02040503050406030204" pitchFamily="18" charset="0"/>
                        <a:ea typeface="+mn-ea"/>
                      </a:rPr>
                      <m:t>𝐺</m:t>
                    </m:r>
                  </m:oMath>
                </a14:m>
                <a:r>
                  <a:rPr lang="zh-CN" altLang="en-US" sz="2400" dirty="0">
                    <a:latin typeface="宋体" panose="02010600030101010101" pitchFamily="2" charset="-122"/>
                    <a:ea typeface="宋体" panose="02010600030101010101" pitchFamily="2" charset="-122"/>
                  </a:rPr>
                  <a:t>的一个最大</a:t>
                </a:r>
                <a:r>
                  <a:rPr lang="zh-CN" altLang="en-US" sz="2400" dirty="0" smtClean="0">
                    <a:latin typeface="宋体" panose="02010600030101010101" pitchFamily="2" charset="-122"/>
                    <a:ea typeface="宋体" panose="02010600030101010101" pitchFamily="2" charset="-122"/>
                  </a:rPr>
                  <a:t>流</a:t>
                </a:r>
                <a:endParaRPr lang="en-US" altLang="zh-CN" sz="2400" dirty="0" smtClean="0">
                  <a:latin typeface="宋体" panose="02010600030101010101" pitchFamily="2" charset="-122"/>
                  <a:ea typeface="宋体" panose="02010600030101010101" pitchFamily="2" charset="-122"/>
                </a:endParaRPr>
              </a:p>
              <a:p>
                <a:pPr>
                  <a:lnSpc>
                    <a:spcPct val="120000"/>
                  </a:lnSpc>
                  <a:buFont typeface="Wingdings" panose="05000000000000000000" pitchFamily="2" charset="2"/>
                  <a:buChar char="Ø"/>
                </a:pPr>
                <a:endParaRPr lang="en-US" altLang="zh-CN" sz="2400" dirty="0" smtClean="0">
                  <a:latin typeface="宋体" panose="02010600030101010101" pitchFamily="2" charset="-122"/>
                  <a:ea typeface="宋体" panose="02010600030101010101" pitchFamily="2" charset="-122"/>
                </a:endParaRPr>
              </a:p>
              <a:p>
                <a:pPr>
                  <a:lnSpc>
                    <a:spcPct val="120000"/>
                  </a:lnSpc>
                  <a:buFont typeface="Wingdings" panose="05000000000000000000" pitchFamily="2" charset="2"/>
                  <a:buChar char="Ø"/>
                </a:pPr>
                <a:r>
                  <a:rPr lang="zh-CN" altLang="en-US" sz="2400" dirty="0">
                    <a:latin typeface="宋体" panose="02010600030101010101" pitchFamily="2" charset="-122"/>
                    <a:ea typeface="宋体" panose="02010600030101010101" pitchFamily="2" charset="-122"/>
                  </a:rPr>
                  <a:t>对于</a:t>
                </a:r>
                <a14:m>
                  <m:oMath xmlns:m="http://schemas.openxmlformats.org/officeDocument/2006/math">
                    <m:r>
                      <a:rPr lang="en-US" altLang="zh-CN" sz="2400" b="0" i="1" dirty="0" smtClean="0">
                        <a:latin typeface="Cambria Math" panose="02040503050406030204" pitchFamily="18" charset="0"/>
                        <a:ea typeface="+mn-ea"/>
                      </a:rPr>
                      <m:t>𝐺</m:t>
                    </m:r>
                  </m:oMath>
                </a14:m>
                <a:r>
                  <a:rPr lang="zh-CN" altLang="en-US" sz="2400" dirty="0">
                    <a:latin typeface="宋体" panose="02010600030101010101" pitchFamily="2" charset="-122"/>
                    <a:ea typeface="宋体" panose="02010600030101010101" pitchFamily="2" charset="-122"/>
                  </a:rPr>
                  <a:t>的某个割</a:t>
                </a:r>
                <a14:m>
                  <m:oMath xmlns:m="http://schemas.openxmlformats.org/officeDocument/2006/math">
                    <m:r>
                      <a:rPr lang="en-US" altLang="zh-CN" sz="2400" b="0" i="1" dirty="0" smtClean="0">
                        <a:latin typeface="Cambria Math" panose="02040503050406030204" pitchFamily="18" charset="0"/>
                        <a:ea typeface="+mn-ea"/>
                      </a:rPr>
                      <m:t>(</m:t>
                    </m:r>
                    <m:r>
                      <a:rPr lang="en-US" altLang="zh-CN" sz="2400" b="0" i="1" dirty="0" smtClean="0">
                        <a:latin typeface="Cambria Math" panose="02040503050406030204" pitchFamily="18" charset="0"/>
                        <a:ea typeface="+mn-ea"/>
                      </a:rPr>
                      <m:t>𝑆</m:t>
                    </m:r>
                    <m:r>
                      <a:rPr lang="en-US" altLang="zh-CN" sz="2400" b="0" i="1" dirty="0" smtClean="0">
                        <a:latin typeface="Cambria Math" panose="02040503050406030204" pitchFamily="18" charset="0"/>
                        <a:ea typeface="+mn-ea"/>
                      </a:rPr>
                      <m:t>,</m:t>
                    </m:r>
                    <m:r>
                      <a:rPr lang="en-US" altLang="zh-CN" sz="2400" b="0" i="1" dirty="0" smtClean="0">
                        <a:latin typeface="Cambria Math" panose="02040503050406030204" pitchFamily="18" charset="0"/>
                        <a:ea typeface="+mn-ea"/>
                      </a:rPr>
                      <m:t>𝑇</m:t>
                    </m:r>
                    <m:r>
                      <a:rPr lang="en-US" altLang="zh-CN" sz="2400" b="0" i="1" dirty="0" smtClean="0">
                        <a:latin typeface="Cambria Math" panose="02040503050406030204" pitchFamily="18" charset="0"/>
                        <a:ea typeface="+mn-ea"/>
                      </a:rPr>
                      <m:t>)</m:t>
                    </m:r>
                  </m:oMath>
                </a14:m>
                <a:r>
                  <a:rPr lang="zh-CN" altLang="en-US" sz="2400" dirty="0">
                    <a:latin typeface="宋体" panose="02010600030101010101" pitchFamily="2" charset="-122"/>
                    <a:ea typeface="宋体" panose="02010600030101010101" pitchFamily="2" charset="-122"/>
                  </a:rPr>
                  <a:t>，有</a:t>
                </a:r>
                <a14:m>
                  <m:oMath xmlns:m="http://schemas.openxmlformats.org/officeDocument/2006/math">
                    <m:r>
                      <a:rPr lang="en-US" altLang="zh-CN" sz="2400" b="0" i="1" dirty="0" smtClean="0">
                        <a:latin typeface="Cambria Math" panose="02040503050406030204" pitchFamily="18" charset="0"/>
                        <a:ea typeface="+mn-ea"/>
                      </a:rPr>
                      <m:t>𝑓</m:t>
                    </m:r>
                    <m:r>
                      <a:rPr lang="en-US" altLang="zh-CN" sz="2400" b="0" i="1" dirty="0" smtClean="0">
                        <a:latin typeface="Cambria Math" panose="02040503050406030204" pitchFamily="18" charset="0"/>
                        <a:ea typeface="+mn-ea"/>
                      </a:rPr>
                      <m:t>=</m:t>
                    </m:r>
                    <m:r>
                      <a:rPr lang="en-US" altLang="zh-CN" sz="2400" b="0" i="1" dirty="0" smtClean="0">
                        <a:latin typeface="Cambria Math" panose="02040503050406030204" pitchFamily="18" charset="0"/>
                        <a:ea typeface="+mn-ea"/>
                      </a:rPr>
                      <m:t>𝑐</m:t>
                    </m:r>
                    <m:r>
                      <a:rPr lang="en-US" altLang="zh-CN" sz="2400" b="0" i="1" dirty="0" smtClean="0">
                        <a:latin typeface="Cambria Math" panose="02040503050406030204" pitchFamily="18" charset="0"/>
                        <a:ea typeface="+mn-ea"/>
                      </a:rPr>
                      <m:t>(</m:t>
                    </m:r>
                    <m:r>
                      <a:rPr lang="en-US" altLang="zh-CN" sz="2400" b="0" i="1" dirty="0" smtClean="0">
                        <a:latin typeface="Cambria Math" panose="02040503050406030204" pitchFamily="18" charset="0"/>
                        <a:ea typeface="+mn-ea"/>
                      </a:rPr>
                      <m:t>𝑆</m:t>
                    </m:r>
                    <m:r>
                      <a:rPr lang="en-US" altLang="zh-CN" sz="2400" b="0" i="1" dirty="0" smtClean="0">
                        <a:latin typeface="Cambria Math" panose="02040503050406030204" pitchFamily="18" charset="0"/>
                        <a:ea typeface="+mn-ea"/>
                      </a:rPr>
                      <m:t>,</m:t>
                    </m:r>
                    <m:r>
                      <a:rPr lang="en-US" altLang="zh-CN" sz="2400" b="0" i="1" dirty="0" smtClean="0">
                        <a:latin typeface="Cambria Math" panose="02040503050406030204" pitchFamily="18" charset="0"/>
                        <a:ea typeface="+mn-ea"/>
                      </a:rPr>
                      <m:t>𝑇</m:t>
                    </m:r>
                    <m:r>
                      <a:rPr lang="en-US" altLang="zh-CN" sz="2400" b="0" i="1" dirty="0" smtClean="0">
                        <a:latin typeface="Cambria Math" panose="02040503050406030204" pitchFamily="18" charset="0"/>
                        <a:ea typeface="+mn-ea"/>
                      </a:rPr>
                      <m:t>)</m:t>
                    </m:r>
                  </m:oMath>
                </a14:m>
                <a:r>
                  <a:rPr lang="zh-CN" altLang="en-US" sz="2400" dirty="0">
                    <a:latin typeface="宋体" panose="02010600030101010101" pitchFamily="2" charset="-122"/>
                    <a:ea typeface="宋体" panose="02010600030101010101" pitchFamily="2" charset="-122"/>
                  </a:rPr>
                  <a:t/>
                </a:r>
                <a:br>
                  <a:rPr lang="zh-CN" altLang="en-US" sz="2400" dirty="0">
                    <a:latin typeface="宋体" panose="02010600030101010101" pitchFamily="2" charset="-122"/>
                    <a:ea typeface="宋体" panose="02010600030101010101" pitchFamily="2" charset="-122"/>
                  </a:rPr>
                </a:br>
                <a:endParaRPr lang="en-US" altLang="zh-CN" sz="2400" dirty="0">
                  <a:latin typeface="宋体" panose="02010600030101010101" pitchFamily="2" charset="-122"/>
                  <a:ea typeface="宋体" panose="02010600030101010101" pitchFamily="2" charset="-122"/>
                </a:endParaRPr>
              </a:p>
              <a:p>
                <a:pPr>
                  <a:lnSpc>
                    <a:spcPct val="120000"/>
                  </a:lnSpc>
                  <a:buFont typeface="Wingdings" panose="05000000000000000000" pitchFamily="2" charset="2"/>
                  <a:buChar char="Ø"/>
                </a:pPr>
                <a:r>
                  <a:rPr lang="zh-CN" altLang="en-US" sz="2400" dirty="0" smtClean="0">
                    <a:latin typeface="宋体" panose="02010600030101010101" pitchFamily="2" charset="-122"/>
                    <a:ea typeface="宋体" panose="02010600030101010101" pitchFamily="2" charset="-122"/>
                  </a:rPr>
                  <a:t>其中</a:t>
                </a:r>
                <a:r>
                  <a:rPr lang="zh-CN" altLang="en-US" sz="2400" dirty="0">
                    <a:latin typeface="宋体" panose="02010600030101010101" pitchFamily="2" charset="-122"/>
                    <a:ea typeface="宋体" panose="02010600030101010101" pitchFamily="2" charset="-122"/>
                  </a:rPr>
                  <a:t>，第二条说明</a:t>
                </a:r>
                <a:r>
                  <a:rPr lang="zh-CN" altLang="en-US" sz="2400" dirty="0">
                    <a:solidFill>
                      <a:srgbClr val="C00000"/>
                    </a:solidFill>
                    <a:latin typeface="宋体" panose="02010600030101010101" pitchFamily="2" charset="-122"/>
                    <a:ea typeface="宋体" panose="02010600030101010101" pitchFamily="2" charset="-122"/>
                  </a:rPr>
                  <a:t>最大流的值实际上等于某一最小割的</a:t>
                </a:r>
                <a:r>
                  <a:rPr lang="zh-CN" altLang="en-US" sz="2400" dirty="0" smtClean="0">
                    <a:solidFill>
                      <a:srgbClr val="C00000"/>
                    </a:solidFill>
                    <a:latin typeface="宋体" panose="02010600030101010101" pitchFamily="2" charset="-122"/>
                    <a:ea typeface="宋体" panose="02010600030101010101" pitchFamily="2" charset="-122"/>
                  </a:rPr>
                  <a:t>容量（去掉边的权重之和）</a:t>
                </a:r>
                <a:r>
                  <a:rPr lang="zh-CN" altLang="en-US" sz="2400" dirty="0" smtClean="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即</a:t>
                </a:r>
                <a:r>
                  <a:rPr lang="zh-CN" altLang="en-US" sz="2400" dirty="0">
                    <a:solidFill>
                      <a:srgbClr val="C00000"/>
                    </a:solidFill>
                    <a:latin typeface="宋体" panose="02010600030101010101" pitchFamily="2" charset="-122"/>
                    <a:ea typeface="宋体" panose="02010600030101010101" pitchFamily="2" charset="-122"/>
                  </a:rPr>
                  <a:t>可以用最大</a:t>
                </a:r>
                <a:r>
                  <a:rPr lang="zh-CN" altLang="en-US" sz="2400" dirty="0" smtClean="0">
                    <a:solidFill>
                      <a:srgbClr val="C00000"/>
                    </a:solidFill>
                    <a:latin typeface="宋体" panose="02010600030101010101" pitchFamily="2" charset="-122"/>
                    <a:ea typeface="宋体" panose="02010600030101010101" pitchFamily="2" charset="-122"/>
                  </a:rPr>
                  <a:t>流来</a:t>
                </a:r>
                <a:r>
                  <a:rPr lang="zh-CN" altLang="en-US" sz="2400" dirty="0">
                    <a:solidFill>
                      <a:srgbClr val="C00000"/>
                    </a:solidFill>
                    <a:latin typeface="宋体" panose="02010600030101010101" pitchFamily="2" charset="-122"/>
                    <a:ea typeface="宋体" panose="02010600030101010101" pitchFamily="2" charset="-122"/>
                  </a:rPr>
                  <a:t>求取最小</a:t>
                </a:r>
                <a:r>
                  <a:rPr lang="zh-CN" altLang="en-US" sz="2400" dirty="0" smtClean="0">
                    <a:solidFill>
                      <a:srgbClr val="C00000"/>
                    </a:solidFill>
                    <a:latin typeface="宋体" panose="02010600030101010101" pitchFamily="2" charset="-122"/>
                    <a:ea typeface="宋体" panose="02010600030101010101" pitchFamily="2" charset="-122"/>
                  </a:rPr>
                  <a:t>割</a:t>
                </a:r>
                <a:r>
                  <a:rPr lang="zh-CN" altLang="en-US" sz="2400" dirty="0" smtClean="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p:txBody>
          </p:sp>
        </mc:Choice>
        <mc:Fallback>
          <p:sp>
            <p:nvSpPr>
              <p:cNvPr id="3" name="内容占位符 2"/>
              <p:cNvSpPr>
                <a:spLocks noGrp="1" noRot="1" noChangeAspect="1" noMove="1" noResize="1" noEditPoints="1" noAdjustHandles="1" noChangeArrowheads="1" noChangeShapeType="1" noTextEdit="1"/>
              </p:cNvSpPr>
              <p:nvPr>
                <p:ph idx="4294967295"/>
              </p:nvPr>
            </p:nvSpPr>
            <p:spPr>
              <a:xfrm>
                <a:off x="251520" y="1844824"/>
                <a:ext cx="8434388" cy="5348287"/>
              </a:xfrm>
              <a:blipFill rotWithShape="0">
                <a:blip r:embed="rId2" cstate="print"/>
                <a:stretch>
                  <a:fillRect l="-1084" t="-1254" r="-13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xmlns="" val="413607127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116632"/>
            <a:ext cx="9144000" cy="882960"/>
          </a:xfrm>
        </p:spPr>
        <p:txBody>
          <a:bodyPr>
            <a:normAutofit/>
          </a:bodyPr>
          <a:lstStyle/>
          <a:p>
            <a:pPr algn="ctr"/>
            <a:r>
              <a:rPr lang="zh-CN" altLang="en-US" sz="4000" b="1" dirty="0">
                <a:solidFill>
                  <a:schemeClr val="tx2"/>
                </a:solidFill>
                <a:latin typeface="宋体" panose="02010600030101010101" pitchFamily="2" charset="-122"/>
                <a:ea typeface="宋体" panose="02010600030101010101" pitchFamily="2" charset="-122"/>
              </a:rPr>
              <a:t> 最大流最小割定理的应用</a:t>
            </a:r>
          </a:p>
        </p:txBody>
      </p:sp>
      <p:sp>
        <p:nvSpPr>
          <p:cNvPr id="3" name="内容占位符 2"/>
          <p:cNvSpPr>
            <a:spLocks noGrp="1"/>
          </p:cNvSpPr>
          <p:nvPr>
            <p:ph idx="4294967295"/>
          </p:nvPr>
        </p:nvSpPr>
        <p:spPr>
          <a:xfrm>
            <a:off x="395537" y="1484784"/>
            <a:ext cx="7701104" cy="931333"/>
          </a:xfrm>
        </p:spPr>
        <p:txBody>
          <a:bodyPr>
            <a:noAutofit/>
          </a:bodyPr>
          <a:lstStyle/>
          <a:p>
            <a:pPr>
              <a:buFont typeface="Wingdings" panose="05000000000000000000" pitchFamily="2" charset="2"/>
              <a:buChar char="Ø"/>
            </a:pPr>
            <a:r>
              <a:rPr lang="zh-CN" altLang="en-US" sz="2400" dirty="0">
                <a:latin typeface="宋体" panose="02010600030101010101" pitchFamily="2" charset="-122"/>
                <a:ea typeface="宋体" panose="02010600030101010101" pitchFamily="2" charset="-122"/>
              </a:rPr>
              <a:t>决定最大流算法能够应用在图像分割的原因，就在于</a:t>
            </a:r>
            <a:r>
              <a:rPr lang="zh-CN" altLang="en-US" sz="2400" dirty="0">
                <a:solidFill>
                  <a:srgbClr val="C00000"/>
                </a:solidFill>
                <a:latin typeface="宋体" panose="02010600030101010101" pitchFamily="2" charset="-122"/>
                <a:ea typeface="宋体" panose="02010600030101010101" pitchFamily="2" charset="-122"/>
              </a:rPr>
              <a:t>最大流最小割定理</a:t>
            </a:r>
            <a:r>
              <a:rPr lang="zh-CN" altLang="en-US" sz="2400" dirty="0">
                <a:latin typeface="宋体" panose="02010600030101010101" pitchFamily="2" charset="-122"/>
                <a:ea typeface="宋体" panose="02010600030101010101" pitchFamily="2" charset="-122"/>
              </a:rPr>
              <a:t>。</a:t>
            </a:r>
            <a:endParaRPr lang="en-US" altLang="zh-CN" sz="2400" dirty="0">
              <a:latin typeface="宋体" panose="02010600030101010101" pitchFamily="2" charset="-122"/>
              <a:ea typeface="宋体" panose="02010600030101010101" pitchFamily="2" charset="-122"/>
            </a:endParaRPr>
          </a:p>
          <a:p>
            <a:pPr marL="0" indent="0">
              <a:buNone/>
            </a:pPr>
            <a:endParaRPr lang="en-US" altLang="zh-CN" sz="2400" dirty="0">
              <a:latin typeface="宋体" panose="02010600030101010101" pitchFamily="2" charset="-122"/>
              <a:ea typeface="宋体" panose="02010600030101010101" pitchFamily="2" charset="-122"/>
            </a:endParaRPr>
          </a:p>
          <a:p>
            <a:pPr marL="0" indent="0">
              <a:buNone/>
            </a:pPr>
            <a:r>
              <a:rPr lang="zh-CN" altLang="en-US" sz="2400" dirty="0">
                <a:latin typeface="宋体" panose="02010600030101010101" pitchFamily="2" charset="-122"/>
                <a:ea typeface="宋体" panose="02010600030101010101" pitchFamily="2" charset="-122"/>
              </a:rPr>
              <a:t>       </a:t>
            </a:r>
          </a:p>
        </p:txBody>
      </p:sp>
      <p:sp>
        <p:nvSpPr>
          <p:cNvPr id="5" name="文本框 4"/>
          <p:cNvSpPr txBox="1"/>
          <p:nvPr/>
        </p:nvSpPr>
        <p:spPr>
          <a:xfrm>
            <a:off x="4139952" y="2492896"/>
            <a:ext cx="4392488" cy="4708981"/>
          </a:xfrm>
          <a:prstGeom prst="rect">
            <a:avLst/>
          </a:prstGeom>
          <a:noFill/>
        </p:spPr>
        <p:txBody>
          <a:bodyPr wrap="square" rtlCol="0">
            <a:spAutoFit/>
          </a:bodyPr>
          <a:lstStyle/>
          <a:p>
            <a:pPr marL="257175" indent="-257175">
              <a:buFont typeface="Wingdings" panose="05000000000000000000" pitchFamily="2" charset="2"/>
              <a:buChar char="Ø"/>
            </a:pPr>
            <a:r>
              <a:rPr lang="zh-CN" altLang="en-US" sz="2000" dirty="0">
                <a:latin typeface="宋体" panose="02010600030101010101" pitchFamily="2" charset="-122"/>
                <a:ea typeface="宋体" panose="02010600030101010101" pitchFamily="2" charset="-122"/>
              </a:rPr>
              <a:t>图像是可以看作由</a:t>
            </a:r>
            <a:r>
              <a:rPr lang="zh-CN" altLang="en-US" sz="2000" dirty="0">
                <a:solidFill>
                  <a:srgbClr val="C00000"/>
                </a:solidFill>
                <a:latin typeface="宋体" panose="02010600030101010101" pitchFamily="2" charset="-122"/>
                <a:ea typeface="宋体" panose="02010600030101010101" pitchFamily="2" charset="-122"/>
              </a:rPr>
              <a:t>一个个像素组成的图</a:t>
            </a:r>
            <a:r>
              <a:rPr lang="zh-CN" altLang="en-US" sz="2000" dirty="0">
                <a:latin typeface="宋体" panose="02010600030101010101" pitchFamily="2" charset="-122"/>
                <a:ea typeface="宋体" panose="02010600030101010101" pitchFamily="2" charset="-122"/>
              </a:rPr>
              <a:t>，假设将像素点一一用边连接起来，则这些像素点会成为这个图网络的顶点。</a:t>
            </a:r>
            <a:endParaRPr lang="en-US" altLang="zh-CN" sz="2000" dirty="0">
              <a:latin typeface="宋体" panose="02010600030101010101" pitchFamily="2" charset="-122"/>
              <a:ea typeface="宋体" panose="02010600030101010101" pitchFamily="2" charset="-122"/>
            </a:endParaRPr>
          </a:p>
          <a:p>
            <a:pPr marL="257175" indent="-257175">
              <a:buFont typeface="Wingdings" panose="05000000000000000000" pitchFamily="2" charset="2"/>
              <a:buChar char="Ø"/>
            </a:pPr>
            <a:r>
              <a:rPr lang="zh-CN" altLang="en-US" sz="2000" b="1" dirty="0">
                <a:solidFill>
                  <a:srgbClr val="C00000"/>
                </a:solidFill>
                <a:latin typeface="宋体" panose="02010600030101010101" pitchFamily="2" charset="-122"/>
                <a:ea typeface="宋体" panose="02010600030101010101" pitchFamily="2" charset="-122"/>
              </a:rPr>
              <a:t>割对应于像素之间的差异</a:t>
            </a:r>
            <a:r>
              <a:rPr lang="zh-CN" altLang="en-US" sz="2000" dirty="0">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a:p>
            <a:pPr marL="257175" indent="-257175">
              <a:buFont typeface="Wingdings" panose="05000000000000000000" pitchFamily="2" charset="2"/>
              <a:buChar char="Ø"/>
            </a:pPr>
            <a:r>
              <a:rPr lang="zh-CN" altLang="en-US" sz="2000" dirty="0">
                <a:latin typeface="宋体" panose="02010600030101010101" pitchFamily="2" charset="-122"/>
                <a:ea typeface="宋体" panose="02010600030101010101" pitchFamily="2" charset="-122"/>
              </a:rPr>
              <a:t>根据最大流最小割定理，利用图割算法可以快速找到</a:t>
            </a:r>
            <a:r>
              <a:rPr lang="zh-CN" altLang="en-US" sz="2000" dirty="0">
                <a:solidFill>
                  <a:srgbClr val="C00000"/>
                </a:solidFill>
                <a:latin typeface="宋体" panose="02010600030101010101" pitchFamily="2" charset="-122"/>
                <a:ea typeface="宋体" panose="02010600030101010101" pitchFamily="2" charset="-122"/>
              </a:rPr>
              <a:t>最小割的解</a:t>
            </a:r>
            <a:r>
              <a:rPr lang="zh-CN" altLang="en-US" sz="2000" dirty="0" smtClean="0">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a:p>
            <a:pPr marL="257175" indent="-257175">
              <a:buFont typeface="Wingdings" panose="05000000000000000000" pitchFamily="2" charset="2"/>
              <a:buChar char="Ø"/>
            </a:pPr>
            <a:r>
              <a:rPr lang="zh-CN" altLang="en-US" sz="2000" dirty="0" smtClean="0">
                <a:latin typeface="宋体" panose="02010600030101010101" pitchFamily="2" charset="-122"/>
                <a:ea typeface="宋体" panose="02010600030101010101" pitchFamily="2" charset="-122"/>
              </a:rPr>
              <a:t>最小</a:t>
            </a:r>
            <a:r>
              <a:rPr lang="zh-CN" altLang="en-US" sz="2000" dirty="0">
                <a:latin typeface="宋体" panose="02010600030101010101" pitchFamily="2" charset="-122"/>
                <a:ea typeface="宋体" panose="02010600030101010101" pitchFamily="2" charset="-122"/>
              </a:rPr>
              <a:t>割把图的顶点划分为两个不相交的子集，对应于图像的两个像素集，就相当于完成了图像分割。图像拼接就是把两幅图像的重叠区域分成两个不相交的集合。</a:t>
            </a:r>
            <a:endParaRPr lang="zh-CN" altLang="en-US" sz="2000" dirty="0"/>
          </a:p>
          <a:p>
            <a:pPr marL="257175" indent="-257175"/>
            <a:endParaRPr lang="en-US" altLang="zh-CN" sz="2000" dirty="0">
              <a:latin typeface="宋体" panose="02010600030101010101" pitchFamily="2" charset="-122"/>
              <a:ea typeface="宋体" panose="02010600030101010101" pitchFamily="2" charset="-122"/>
            </a:endParaRPr>
          </a:p>
          <a:p>
            <a:pPr marL="257175" indent="-257175"/>
            <a:r>
              <a:rPr lang="en-US" altLang="zh-CN" sz="2000" dirty="0">
                <a:latin typeface="宋体" panose="02010600030101010101" pitchFamily="2" charset="-122"/>
                <a:ea typeface="宋体" panose="02010600030101010101" pitchFamily="2" charset="-122"/>
              </a:rPr>
              <a:t>   </a:t>
            </a:r>
            <a:endParaRPr lang="zh-CN" altLang="en-US" sz="2000" dirty="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p:txBody>
      </p:sp>
      <p:pic>
        <p:nvPicPr>
          <p:cNvPr id="7" name="图片 6" descr="2.jpg"/>
          <p:cNvPicPr>
            <a:picLocks noChangeAspect="1"/>
          </p:cNvPicPr>
          <p:nvPr/>
        </p:nvPicPr>
        <p:blipFill>
          <a:blip r:embed="rId2" cstate="print">
            <a:lum contrast="-12000"/>
          </a:blip>
          <a:stretch>
            <a:fillRect/>
          </a:stretch>
        </p:blipFill>
        <p:spPr>
          <a:xfrm>
            <a:off x="552696" y="2901309"/>
            <a:ext cx="3560045" cy="3016121"/>
          </a:xfrm>
          <a:prstGeom prst="rect">
            <a:avLst/>
          </a:prstGeom>
        </p:spPr>
      </p:pic>
    </p:spTree>
    <p:extLst>
      <p:ext uri="{BB962C8B-B14F-4D97-AF65-F5344CB8AC3E}">
        <p14:creationId xmlns:p14="http://schemas.microsoft.com/office/powerpoint/2010/main" xmlns="" val="283595831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a:xfrm>
            <a:off x="0" y="44624"/>
            <a:ext cx="9144000" cy="1224136"/>
          </a:xfrm>
        </p:spPr>
        <p:txBody>
          <a:bodyPr>
            <a:noAutofit/>
          </a:bodyPr>
          <a:lstStyle/>
          <a:p>
            <a:pPr>
              <a:defRPr/>
            </a:pPr>
            <a:r>
              <a:rPr lang="zh-CN" altLang="en-US" sz="4400" b="1" dirty="0" smtClean="0">
                <a:solidFill>
                  <a:schemeClr val="tx2">
                    <a:lumMod val="75000"/>
                  </a:schemeClr>
                </a:solidFill>
                <a:latin typeface="宋体" panose="02010600030101010101" pitchFamily="2" charset="-122"/>
                <a:ea typeface="宋体" panose="02010600030101010101" pitchFamily="2" charset="-122"/>
              </a:rPr>
              <a:t> 前置全景图像拼接</a:t>
            </a:r>
            <a:endParaRPr lang="zh-CN" altLang="en-US" sz="4400" b="1" dirty="0">
              <a:solidFill>
                <a:schemeClr val="tx2">
                  <a:lumMod val="75000"/>
                </a:schemeClr>
              </a:solidFill>
              <a:latin typeface="宋体" panose="02010600030101010101" pitchFamily="2" charset="-122"/>
              <a:ea typeface="宋体" panose="02010600030101010101" pitchFamily="2" charset="-122"/>
            </a:endParaRPr>
          </a:p>
        </p:txBody>
      </p:sp>
      <p:sp>
        <p:nvSpPr>
          <p:cNvPr id="25603" name="Rectangle 3"/>
          <p:cNvSpPr>
            <a:spLocks noGrp="1" noChangeArrowheads="1"/>
          </p:cNvSpPr>
          <p:nvPr>
            <p:ph idx="4294967295"/>
          </p:nvPr>
        </p:nvSpPr>
        <p:spPr>
          <a:xfrm>
            <a:off x="323528" y="1556792"/>
            <a:ext cx="8208963" cy="4983162"/>
          </a:xfrm>
        </p:spPr>
        <p:txBody>
          <a:bodyPr>
            <a:noAutofit/>
          </a:bodyPr>
          <a:lstStyle/>
          <a:p>
            <a:pPr marL="0" indent="0">
              <a:buFont typeface="Wingdings" panose="05000000000000000000" pitchFamily="2" charset="2"/>
              <a:buNone/>
              <a:defRPr/>
            </a:pPr>
            <a:r>
              <a:rPr lang="zh-CN" altLang="en-US" sz="2600" dirty="0" smtClean="0">
                <a:solidFill>
                  <a:srgbClr val="C00000"/>
                </a:solidFill>
                <a:latin typeface="宋体" panose="02010600030101010101" pitchFamily="2" charset="-122"/>
                <a:ea typeface="宋体" panose="02010600030101010101" pitchFamily="2" charset="-122"/>
              </a:rPr>
              <a:t>天津大学应用数学中心</a:t>
            </a:r>
            <a:r>
              <a:rPr lang="zh-CN" altLang="en-US" sz="2600" dirty="0">
                <a:latin typeface="宋体" panose="02010600030101010101" pitchFamily="2" charset="-122"/>
                <a:ea typeface="宋体" panose="02010600030101010101" pitchFamily="2" charset="-122"/>
              </a:rPr>
              <a:t>与</a:t>
            </a:r>
            <a:r>
              <a:rPr lang="zh-CN" altLang="en-US" sz="2600" dirty="0">
                <a:solidFill>
                  <a:srgbClr val="C00000"/>
                </a:solidFill>
                <a:latin typeface="宋体" panose="02010600030101010101" pitchFamily="2" charset="-122"/>
                <a:ea typeface="宋体" panose="02010600030101010101" pitchFamily="2" charset="-122"/>
              </a:rPr>
              <a:t>华为</a:t>
            </a:r>
            <a:r>
              <a:rPr lang="zh-CN" altLang="en-US" sz="2600" dirty="0" smtClean="0">
                <a:solidFill>
                  <a:srgbClr val="C00000"/>
                </a:solidFill>
                <a:latin typeface="宋体" panose="02010600030101010101" pitchFamily="2" charset="-122"/>
                <a:ea typeface="宋体" panose="02010600030101010101" pitchFamily="2" charset="-122"/>
              </a:rPr>
              <a:t>技术有限公司</a:t>
            </a:r>
            <a:r>
              <a:rPr lang="zh-CN" altLang="en-US" sz="2600" dirty="0" smtClean="0">
                <a:latin typeface="宋体" panose="02010600030101010101" pitchFamily="2" charset="-122"/>
                <a:ea typeface="宋体" panose="02010600030101010101" pitchFamily="2" charset="-122"/>
              </a:rPr>
              <a:t>合作开发了“</a:t>
            </a:r>
            <a:r>
              <a:rPr lang="zh-CN" altLang="en-US" sz="2600" dirty="0">
                <a:solidFill>
                  <a:srgbClr val="C00000"/>
                </a:solidFill>
                <a:latin typeface="宋体" panose="02010600030101010101" pitchFamily="2" charset="-122"/>
                <a:ea typeface="宋体" panose="02010600030101010101" pitchFamily="2" charset="-122"/>
              </a:rPr>
              <a:t>针对智能手机前置摄像头的全景技术</a:t>
            </a:r>
            <a:r>
              <a:rPr lang="zh-CN" altLang="en-US" sz="2600" dirty="0" smtClean="0">
                <a:latin typeface="宋体" panose="02010600030101010101" pitchFamily="2" charset="-122"/>
                <a:ea typeface="宋体" panose="02010600030101010101" pitchFamily="2" charset="-122"/>
              </a:rPr>
              <a:t>”，实现了相应的图像拼接算法，在对具有大视差的图像拼接上，该算法的拼接效果明显优于传统算法。</a:t>
            </a:r>
            <a:r>
              <a:rPr lang="zh-CN" altLang="en-US" sz="2600" dirty="0" smtClean="0">
                <a:solidFill>
                  <a:srgbClr val="C00000"/>
                </a:solidFill>
                <a:latin typeface="宋体" panose="02010600030101010101" pitchFamily="2" charset="-122"/>
                <a:ea typeface="宋体" panose="02010600030101010101" pitchFamily="2" charset="-122"/>
              </a:rPr>
              <a:t>主要创新点：</a:t>
            </a:r>
            <a:endParaRPr lang="en-US" altLang="zh-CN" sz="2600" dirty="0" smtClean="0">
              <a:solidFill>
                <a:srgbClr val="C00000"/>
              </a:solidFill>
              <a:latin typeface="宋体" panose="02010600030101010101" pitchFamily="2" charset="-122"/>
              <a:ea typeface="宋体" panose="02010600030101010101" pitchFamily="2" charset="-122"/>
            </a:endParaRPr>
          </a:p>
          <a:p>
            <a:pPr marL="0" indent="0">
              <a:buFont typeface="Wingdings" panose="05000000000000000000" pitchFamily="2" charset="2"/>
              <a:buNone/>
              <a:defRPr/>
            </a:pPr>
            <a:endParaRPr lang="en-US" altLang="zh-CN" sz="2600" dirty="0" smtClean="0">
              <a:solidFill>
                <a:srgbClr val="003399"/>
              </a:solidFill>
              <a:latin typeface="宋体" panose="02010600030101010101" pitchFamily="2" charset="-122"/>
              <a:ea typeface="宋体" panose="02010600030101010101" pitchFamily="2" charset="-122"/>
            </a:endParaRPr>
          </a:p>
          <a:p>
            <a:pPr>
              <a:buFont typeface="Wingdings" panose="05000000000000000000" pitchFamily="2" charset="2"/>
              <a:buChar char="Ø"/>
              <a:defRPr/>
            </a:pPr>
            <a:r>
              <a:rPr lang="zh-CN" altLang="en-US" sz="2600" dirty="0" smtClean="0">
                <a:latin typeface="宋体" panose="02010600030101010101" pitchFamily="2" charset="-122"/>
                <a:ea typeface="宋体" panose="02010600030101010101" pitchFamily="2" charset="-122"/>
              </a:rPr>
              <a:t>考虑到前置拍照的特点（人物和背景存在大视差），采取优先对齐背景并加入人脸保护的策略；</a:t>
            </a:r>
          </a:p>
          <a:p>
            <a:pPr>
              <a:buFont typeface="Wingdings" panose="05000000000000000000" pitchFamily="2" charset="2"/>
              <a:buChar char="Ø"/>
              <a:defRPr/>
            </a:pPr>
            <a:r>
              <a:rPr lang="zh-CN" altLang="en-US" sz="2600" dirty="0" smtClean="0">
                <a:latin typeface="宋体" panose="02010600030101010101" pitchFamily="2" charset="-122"/>
                <a:ea typeface="宋体" panose="02010600030101010101" pitchFamily="2" charset="-122"/>
              </a:rPr>
              <a:t>在图割算法中引入新的权值度量方式得到符合人眼视觉特性的拼接效果；</a:t>
            </a:r>
          </a:p>
          <a:p>
            <a:pPr>
              <a:buFont typeface="Wingdings" panose="05000000000000000000" pitchFamily="2" charset="2"/>
              <a:buChar char="Ø"/>
              <a:defRPr/>
            </a:pPr>
            <a:r>
              <a:rPr lang="zh-CN" altLang="en-US" sz="2600" dirty="0" smtClean="0">
                <a:latin typeface="宋体" panose="02010600030101010101" pitchFamily="2" charset="-122"/>
                <a:ea typeface="宋体" panose="02010600030101010101" pitchFamily="2" charset="-122"/>
              </a:rPr>
              <a:t>新改进的投影算法既保持直线不变又保持建筑物形状不变。</a:t>
            </a:r>
            <a:endParaRPr lang="en-US" altLang="zh-CN" sz="2600" dirty="0">
              <a:latin typeface="宋体" panose="02010600030101010101" pitchFamily="2" charset="-122"/>
              <a:ea typeface="宋体" panose="02010600030101010101" pitchFamily="2" charset="-122"/>
            </a:endParaRPr>
          </a:p>
          <a:p>
            <a:pPr marL="0" indent="0">
              <a:buFont typeface="Wingdings" panose="05000000000000000000" pitchFamily="2" charset="2"/>
              <a:buNone/>
              <a:defRPr/>
            </a:pPr>
            <a:endParaRPr lang="en-US" altLang="zh-CN" sz="2600" b="1" dirty="0" smtClean="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xmlns="" val="22612171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zh-CN" altLang="en-US" sz="4400" b="1" dirty="0" smtClean="0">
                <a:solidFill>
                  <a:schemeClr val="tx2"/>
                </a:solidFill>
                <a:latin typeface="Times New Roman" pitchFamily="18" charset="0"/>
                <a:ea typeface="宋体" panose="02010600030101010101" pitchFamily="2" charset="-122"/>
                <a:cs typeface="Times New Roman" pitchFamily="18" charset="0"/>
              </a:rPr>
              <a:t>集合划分</a:t>
            </a:r>
          </a:p>
        </p:txBody>
      </p:sp>
      <p:sp>
        <p:nvSpPr>
          <p:cNvPr id="3" name="内容占位符 2"/>
          <p:cNvSpPr>
            <a:spLocks noGrp="1"/>
          </p:cNvSpPr>
          <p:nvPr>
            <p:ph sz="half" idx="1"/>
          </p:nvPr>
        </p:nvSpPr>
        <p:spPr>
          <a:xfrm>
            <a:off x="827584" y="1700808"/>
            <a:ext cx="7743852" cy="4114800"/>
          </a:xfrm>
        </p:spPr>
        <p:txBody>
          <a:bodyPr>
            <a:normAutofit/>
          </a:bodyPr>
          <a:lstStyle/>
          <a:p>
            <a:pPr>
              <a:buNone/>
            </a:pPr>
            <a:endParaRPr lang="en-US" altLang="zh-CN" sz="2600" dirty="0" smtClean="0">
              <a:latin typeface="Times New Roman" pitchFamily="18" charset="0"/>
              <a:ea typeface="宋体" panose="02010600030101010101" pitchFamily="2" charset="-122"/>
              <a:cs typeface="Times New Roman" pitchFamily="18" charset="0"/>
            </a:endParaRPr>
          </a:p>
          <a:p>
            <a:r>
              <a:rPr lang="zh-CN" altLang="en-US" sz="2600" dirty="0" smtClean="0">
                <a:latin typeface="Times New Roman" pitchFamily="18" charset="0"/>
                <a:ea typeface="宋体" panose="02010600030101010101" pitchFamily="2" charset="-122"/>
                <a:cs typeface="Times New Roman" pitchFamily="18" charset="0"/>
              </a:rPr>
              <a:t>设</a:t>
            </a:r>
            <a:r>
              <a:rPr lang="en-US" altLang="zh-CN" sz="2400" b="1" i="1" dirty="0" smtClean="0">
                <a:latin typeface="Times New Roman" pitchFamily="18" charset="0"/>
                <a:cs typeface="Times New Roman" pitchFamily="18" charset="0"/>
              </a:rPr>
              <a:t>S</a:t>
            </a:r>
            <a:r>
              <a:rPr lang="zh-CN" altLang="en-US" sz="2600" dirty="0" smtClean="0">
                <a:latin typeface="Times New Roman" pitchFamily="18" charset="0"/>
                <a:ea typeface="宋体" panose="02010600030101010101" pitchFamily="2" charset="-122"/>
                <a:cs typeface="Times New Roman" pitchFamily="18" charset="0"/>
              </a:rPr>
              <a:t>的划分为</a:t>
            </a:r>
            <a:r>
              <a:rPr lang="en-GB" altLang="zh-CN" sz="2600" dirty="0" smtClean="0">
                <a:latin typeface="Times New Roman" pitchFamily="18" charset="0"/>
                <a:ea typeface="宋体" panose="02010600030101010101" pitchFamily="2" charset="-122"/>
                <a:cs typeface="Times New Roman" pitchFamily="18" charset="0"/>
              </a:rPr>
              <a:t> {</a:t>
            </a:r>
            <a:r>
              <a:rPr lang="en-US" altLang="zh-CN" sz="2600" i="1" dirty="0" smtClean="0">
                <a:latin typeface="Times New Roman" pitchFamily="18" charset="0"/>
                <a:ea typeface="宋体" panose="02010600030101010101" pitchFamily="2" charset="-122"/>
                <a:cs typeface="Times New Roman" pitchFamily="18" charset="0"/>
              </a:rPr>
              <a:t>B</a:t>
            </a:r>
            <a:r>
              <a:rPr lang="en-US" altLang="zh-CN" sz="2600" i="1" baseline="-25000" dirty="0" smtClean="0">
                <a:latin typeface="Times New Roman" pitchFamily="18" charset="0"/>
                <a:ea typeface="宋体" panose="02010600030101010101" pitchFamily="2" charset="-122"/>
                <a:cs typeface="Times New Roman" pitchFamily="18" charset="0"/>
              </a:rPr>
              <a:t>1</a:t>
            </a:r>
            <a:r>
              <a:rPr lang="en-US" altLang="zh-CN" sz="2600" i="1" dirty="0" smtClean="0">
                <a:latin typeface="Times New Roman" pitchFamily="18" charset="0"/>
                <a:ea typeface="宋体" panose="02010600030101010101" pitchFamily="2" charset="-122"/>
                <a:cs typeface="Times New Roman" pitchFamily="18" charset="0"/>
              </a:rPr>
              <a:t>, B</a:t>
            </a:r>
            <a:r>
              <a:rPr lang="en-US" altLang="zh-CN" sz="2600" i="1" baseline="-25000" dirty="0" smtClean="0">
                <a:latin typeface="Times New Roman" pitchFamily="18" charset="0"/>
                <a:ea typeface="宋体" panose="02010600030101010101" pitchFamily="2" charset="-122"/>
                <a:cs typeface="Times New Roman" pitchFamily="18" charset="0"/>
              </a:rPr>
              <a:t>2</a:t>
            </a:r>
            <a:r>
              <a:rPr lang="en-US" altLang="zh-CN" sz="2600" i="1" dirty="0" smtClean="0">
                <a:latin typeface="Times New Roman" pitchFamily="18" charset="0"/>
                <a:ea typeface="宋体" panose="02010600030101010101" pitchFamily="2" charset="-122"/>
                <a:cs typeface="Times New Roman" pitchFamily="18" charset="0"/>
              </a:rPr>
              <a:t>, ……, </a:t>
            </a:r>
            <a:r>
              <a:rPr lang="en-US" altLang="zh-CN" sz="2600" i="1" dirty="0" err="1" smtClean="0">
                <a:latin typeface="Times New Roman" pitchFamily="18" charset="0"/>
                <a:ea typeface="宋体" panose="02010600030101010101" pitchFamily="2" charset="-122"/>
                <a:cs typeface="Times New Roman" pitchFamily="18" charset="0"/>
              </a:rPr>
              <a:t>B</a:t>
            </a:r>
            <a:r>
              <a:rPr lang="en-US" altLang="zh-CN" sz="2600" i="1" baseline="-25000" dirty="0" err="1" smtClean="0">
                <a:latin typeface="Times New Roman" pitchFamily="18" charset="0"/>
                <a:ea typeface="宋体" panose="02010600030101010101" pitchFamily="2" charset="-122"/>
                <a:cs typeface="Times New Roman" pitchFamily="18" charset="0"/>
              </a:rPr>
              <a:t>k</a:t>
            </a:r>
            <a:r>
              <a:rPr lang="en-GB" altLang="zh-CN" sz="2600" dirty="0" smtClean="0">
                <a:latin typeface="Times New Roman" pitchFamily="18" charset="0"/>
                <a:ea typeface="宋体" panose="02010600030101010101" pitchFamily="2" charset="-122"/>
                <a:cs typeface="Times New Roman" pitchFamily="18" charset="0"/>
              </a:rPr>
              <a:t>}, </a:t>
            </a:r>
            <a:r>
              <a:rPr lang="en-GB" altLang="zh-CN" sz="2600" i="1" dirty="0" smtClean="0">
                <a:latin typeface="Times New Roman" pitchFamily="18" charset="0"/>
                <a:ea typeface="宋体" panose="02010600030101010101" pitchFamily="2" charset="-122"/>
                <a:cs typeface="Times New Roman" pitchFamily="18" charset="0"/>
              </a:rPr>
              <a:t>B</a:t>
            </a:r>
            <a:r>
              <a:rPr lang="en-GB" altLang="zh-CN" sz="2600" i="1" baseline="-25000" dirty="0" smtClean="0">
                <a:latin typeface="Times New Roman" pitchFamily="18" charset="0"/>
                <a:ea typeface="宋体" panose="02010600030101010101" pitchFamily="2" charset="-122"/>
                <a:cs typeface="Times New Roman" pitchFamily="18" charset="0"/>
              </a:rPr>
              <a:t>i</a:t>
            </a:r>
            <a:r>
              <a:rPr lang="zh-CN" altLang="en-US" sz="2600" dirty="0" smtClean="0">
                <a:latin typeface="Times New Roman" pitchFamily="18" charset="0"/>
                <a:ea typeface="宋体" panose="02010600030101010101" pitchFamily="2" charset="-122"/>
                <a:cs typeface="Times New Roman" pitchFamily="18" charset="0"/>
              </a:rPr>
              <a:t>为</a:t>
            </a:r>
            <a:r>
              <a:rPr lang="en-US" altLang="zh-CN" sz="2600" i="1" dirty="0" smtClean="0">
                <a:latin typeface="Times New Roman" pitchFamily="18" charset="0"/>
                <a:ea typeface="宋体" panose="02010600030101010101" pitchFamily="2" charset="-122"/>
                <a:cs typeface="Times New Roman" pitchFamily="18" charset="0"/>
              </a:rPr>
              <a:t>S</a:t>
            </a:r>
            <a:r>
              <a:rPr lang="zh-CN" altLang="en-US" sz="2600" dirty="0" smtClean="0">
                <a:latin typeface="Times New Roman" pitchFamily="18" charset="0"/>
                <a:ea typeface="宋体" panose="02010600030101010101" pitchFamily="2" charset="-122"/>
                <a:cs typeface="Times New Roman" pitchFamily="18" charset="0"/>
              </a:rPr>
              <a:t>的</a:t>
            </a:r>
            <a:r>
              <a:rPr lang="zh-CN" altLang="en-US" sz="2600" b="1" dirty="0" smtClean="0">
                <a:solidFill>
                  <a:srgbClr val="002060"/>
                </a:solidFill>
                <a:latin typeface="Times New Roman" pitchFamily="18" charset="0"/>
                <a:ea typeface="宋体" panose="02010600030101010101" pitchFamily="2" charset="-122"/>
                <a:cs typeface="Times New Roman" pitchFamily="18" charset="0"/>
              </a:rPr>
              <a:t>非空子集</a:t>
            </a:r>
            <a:r>
              <a:rPr lang="zh-CN" altLang="en-US" sz="2600" dirty="0" smtClean="0">
                <a:latin typeface="Times New Roman" pitchFamily="18" charset="0"/>
                <a:ea typeface="宋体" panose="02010600030101010101" pitchFamily="2" charset="-122"/>
                <a:cs typeface="Times New Roman" pitchFamily="18" charset="0"/>
              </a:rPr>
              <a:t>，且任意两个子集</a:t>
            </a:r>
            <a:r>
              <a:rPr lang="zh-CN" altLang="en-US" sz="2600" b="1" dirty="0" smtClean="0">
                <a:solidFill>
                  <a:srgbClr val="002060"/>
                </a:solidFill>
                <a:latin typeface="Times New Roman" pitchFamily="18" charset="0"/>
                <a:ea typeface="宋体" panose="02010600030101010101" pitchFamily="2" charset="-122"/>
                <a:cs typeface="Times New Roman" pitchFamily="18" charset="0"/>
              </a:rPr>
              <a:t>不相交</a:t>
            </a:r>
            <a:r>
              <a:rPr lang="zh-CN" altLang="en-US" sz="2600" dirty="0" smtClean="0">
                <a:latin typeface="Times New Roman" pitchFamily="18" charset="0"/>
                <a:ea typeface="宋体" panose="02010600030101010101" pitchFamily="2" charset="-122"/>
                <a:cs typeface="Times New Roman" pitchFamily="18" charset="0"/>
              </a:rPr>
              <a:t>，所有子集的并为</a:t>
            </a:r>
            <a:r>
              <a:rPr lang="en-US" altLang="zh-CN" sz="2600" i="1" dirty="0" smtClean="0">
                <a:latin typeface="Times New Roman" pitchFamily="18" charset="0"/>
                <a:ea typeface="宋体" panose="02010600030101010101" pitchFamily="2" charset="-122"/>
                <a:cs typeface="Times New Roman" pitchFamily="18" charset="0"/>
              </a:rPr>
              <a:t>S</a:t>
            </a:r>
            <a:r>
              <a:rPr lang="zh-CN" altLang="en-US" sz="2600" dirty="0" smtClean="0">
                <a:latin typeface="Times New Roman" pitchFamily="18" charset="0"/>
                <a:ea typeface="宋体" panose="02010600030101010101" pitchFamily="2" charset="-122"/>
                <a:cs typeface="Times New Roman" pitchFamily="18" charset="0"/>
              </a:rPr>
              <a:t>。其中，</a:t>
            </a:r>
            <a:r>
              <a:rPr lang="en-US" altLang="zh-CN" sz="2600" i="1" dirty="0" smtClean="0">
                <a:latin typeface="Times New Roman" pitchFamily="18" charset="0"/>
                <a:ea typeface="宋体" panose="02010600030101010101" pitchFamily="2" charset="-122"/>
                <a:cs typeface="Times New Roman" pitchFamily="18" charset="0"/>
              </a:rPr>
              <a:t>B</a:t>
            </a:r>
            <a:r>
              <a:rPr lang="en-US" altLang="zh-CN" sz="2600" i="1" baseline="-25000" dirty="0" smtClean="0">
                <a:latin typeface="Times New Roman" pitchFamily="18" charset="0"/>
                <a:ea typeface="宋体" panose="02010600030101010101" pitchFamily="2" charset="-122"/>
                <a:cs typeface="Times New Roman" pitchFamily="18" charset="0"/>
              </a:rPr>
              <a:t>i</a:t>
            </a:r>
            <a:r>
              <a:rPr lang="zh-CN" altLang="en-US" sz="2600" dirty="0" smtClean="0">
                <a:latin typeface="Times New Roman" pitchFamily="18" charset="0"/>
                <a:ea typeface="宋体" panose="02010600030101010101" pitchFamily="2" charset="-122"/>
                <a:cs typeface="Times New Roman" pitchFamily="18" charset="0"/>
              </a:rPr>
              <a:t>称为划分的</a:t>
            </a:r>
            <a:r>
              <a:rPr lang="zh-CN" altLang="en-US" sz="2600" b="1" dirty="0" smtClean="0">
                <a:solidFill>
                  <a:srgbClr val="0070C0"/>
                </a:solidFill>
                <a:latin typeface="Times New Roman" pitchFamily="18" charset="0"/>
                <a:ea typeface="宋体" panose="02010600030101010101" pitchFamily="2" charset="-122"/>
                <a:cs typeface="Times New Roman" pitchFamily="18" charset="0"/>
              </a:rPr>
              <a:t>块</a:t>
            </a:r>
            <a:r>
              <a:rPr lang="zh-CN" altLang="en-US" sz="2600" dirty="0" smtClean="0">
                <a:latin typeface="Times New Roman" pitchFamily="18" charset="0"/>
                <a:ea typeface="宋体" panose="02010600030101010101" pitchFamily="2" charset="-122"/>
                <a:cs typeface="Times New Roman" pitchFamily="18" charset="0"/>
              </a:rPr>
              <a:t>，</a:t>
            </a:r>
            <a:r>
              <a:rPr lang="en-US" altLang="zh-CN" sz="2600" i="1" dirty="0" smtClean="0">
                <a:latin typeface="Times New Roman" pitchFamily="18" charset="0"/>
                <a:ea typeface="宋体" panose="02010600030101010101" pitchFamily="2" charset="-122"/>
                <a:cs typeface="Times New Roman" pitchFamily="18" charset="0"/>
              </a:rPr>
              <a:t>k</a:t>
            </a:r>
            <a:r>
              <a:rPr lang="zh-CN" altLang="en-US" sz="2600" dirty="0" smtClean="0">
                <a:latin typeface="Times New Roman" pitchFamily="18" charset="0"/>
                <a:ea typeface="宋体" panose="02010600030101010101" pitchFamily="2" charset="-122"/>
                <a:cs typeface="Times New Roman" pitchFamily="18" charset="0"/>
              </a:rPr>
              <a:t>称为划分的</a:t>
            </a:r>
            <a:r>
              <a:rPr lang="zh-CN" altLang="en-US" sz="2600" b="1" dirty="0" smtClean="0">
                <a:solidFill>
                  <a:srgbClr val="0070C0"/>
                </a:solidFill>
                <a:latin typeface="Times New Roman" pitchFamily="18" charset="0"/>
                <a:ea typeface="宋体" panose="02010600030101010101" pitchFamily="2" charset="-122"/>
                <a:cs typeface="Times New Roman" pitchFamily="18" charset="0"/>
              </a:rPr>
              <a:t>部分数。</a:t>
            </a:r>
            <a:r>
              <a:rPr lang="en-US" altLang="zh-CN" sz="2600" b="1" dirty="0" smtClean="0">
                <a:solidFill>
                  <a:srgbClr val="0070C0"/>
                </a:solidFill>
                <a:latin typeface="Times New Roman" pitchFamily="18" charset="0"/>
                <a:ea typeface="宋体" panose="02010600030101010101" pitchFamily="2" charset="-122"/>
                <a:cs typeface="Times New Roman" pitchFamily="18" charset="0"/>
              </a:rPr>
              <a:t>     </a:t>
            </a:r>
            <a:endParaRPr lang="en-US" altLang="zh-CN" sz="2600" dirty="0" smtClean="0">
              <a:latin typeface="Times New Roman" pitchFamily="18" charset="0"/>
              <a:ea typeface="宋体" panose="02010600030101010101" pitchFamily="2" charset="-122"/>
              <a:cs typeface="Times New Roman" pitchFamily="18" charset="0"/>
            </a:endParaRPr>
          </a:p>
          <a:p>
            <a:endParaRPr lang="en-US" altLang="zh-CN" sz="2600" dirty="0" smtClean="0">
              <a:latin typeface="Times New Roman" pitchFamily="18" charset="0"/>
              <a:ea typeface="宋体" panose="02010600030101010101" pitchFamily="2" charset="-122"/>
              <a:cs typeface="Times New Roman" pitchFamily="18" charset="0"/>
            </a:endParaRPr>
          </a:p>
          <a:p>
            <a:endParaRPr lang="zh-CN" altLang="en-US" sz="2600" dirty="0" smtClean="0">
              <a:latin typeface="Times New Roman" pitchFamily="18" charset="0"/>
              <a:ea typeface="宋体" panose="02010600030101010101" pitchFamily="2" charset="-122"/>
              <a:cs typeface="Times New Roman" pitchFamily="18" charset="0"/>
            </a:endParaRPr>
          </a:p>
        </p:txBody>
      </p:sp>
      <p:pic>
        <p:nvPicPr>
          <p:cNvPr id="4" name="图片 3"/>
          <p:cNvPicPr>
            <a:picLocks noChangeAspect="1"/>
          </p:cNvPicPr>
          <p:nvPr/>
        </p:nvPicPr>
        <p:blipFill>
          <a:blip r:embed="rId2" cstate="print">
            <a:lum contrast="-12000"/>
            <a:extLst>
              <a:ext uri="{28A0092B-C50C-407E-A947-70E740481C1C}">
                <a14:useLocalDpi xmlns:a14="http://schemas.microsoft.com/office/drawing/2010/main" xmlns="" val="0"/>
              </a:ext>
            </a:extLst>
          </a:blip>
          <a:stretch>
            <a:fillRect/>
          </a:stretch>
        </p:blipFill>
        <p:spPr>
          <a:xfrm>
            <a:off x="5652120" y="3645024"/>
            <a:ext cx="2667915" cy="2700583"/>
          </a:xfrm>
          <a:prstGeom prst="rect">
            <a:avLst/>
          </a:prstGeom>
        </p:spPr>
      </p:pic>
      <p:sp>
        <p:nvSpPr>
          <p:cNvPr id="5" name="TextBox 4"/>
          <p:cNvSpPr txBox="1"/>
          <p:nvPr/>
        </p:nvSpPr>
        <p:spPr>
          <a:xfrm>
            <a:off x="683568" y="4293096"/>
            <a:ext cx="4608512" cy="1107996"/>
          </a:xfrm>
          <a:prstGeom prst="rect">
            <a:avLst/>
          </a:prstGeom>
          <a:noFill/>
        </p:spPr>
        <p:txBody>
          <a:bodyPr wrap="square" rtlCol="0">
            <a:spAutoFit/>
          </a:bodyPr>
          <a:lstStyle/>
          <a:p>
            <a:r>
              <a:rPr lang="zh-CN" altLang="en-US" sz="2400" dirty="0" smtClean="0">
                <a:latin typeface="Times New Roman" pitchFamily="18" charset="0"/>
                <a:ea typeface="宋体" panose="02010600030101010101" pitchFamily="2" charset="-122"/>
                <a:cs typeface="Times New Roman" pitchFamily="18" charset="0"/>
              </a:rPr>
              <a:t>例如，集合</a:t>
            </a:r>
            <a:r>
              <a:rPr lang="en-US" altLang="zh-CN" sz="2400" dirty="0" smtClean="0">
                <a:latin typeface="Times New Roman" pitchFamily="18" charset="0"/>
                <a:ea typeface="宋体" panose="02010600030101010101" pitchFamily="2" charset="-122"/>
                <a:cs typeface="Times New Roman" pitchFamily="18" charset="0"/>
              </a:rPr>
              <a:t>{1,2,3}</a:t>
            </a:r>
            <a:r>
              <a:rPr lang="zh-CN" altLang="en-US" sz="2400" dirty="0" smtClean="0">
                <a:latin typeface="Times New Roman" pitchFamily="18" charset="0"/>
                <a:ea typeface="宋体" panose="02010600030101010101" pitchFamily="2" charset="-122"/>
                <a:cs typeface="Times New Roman" pitchFamily="18" charset="0"/>
              </a:rPr>
              <a:t>的所有划分</a:t>
            </a:r>
            <a:r>
              <a:rPr lang="en-US" altLang="zh-CN" sz="2400" dirty="0" smtClean="0">
                <a:latin typeface="Times New Roman" pitchFamily="18" charset="0"/>
                <a:ea typeface="宋体" panose="02010600030101010101" pitchFamily="2" charset="-122"/>
                <a:cs typeface="Times New Roman" pitchFamily="18" charset="0"/>
              </a:rPr>
              <a:t> </a:t>
            </a:r>
            <a:r>
              <a:rPr lang="zh-CN" altLang="en-US" sz="2400" dirty="0" smtClean="0">
                <a:latin typeface="Times New Roman" pitchFamily="18" charset="0"/>
                <a:ea typeface="宋体" panose="02010600030101010101" pitchFamily="2" charset="-122"/>
                <a:cs typeface="Times New Roman" pitchFamily="18" charset="0"/>
              </a:rPr>
              <a:t>：</a:t>
            </a:r>
            <a:endParaRPr lang="en-US" altLang="zh-CN" sz="2400" dirty="0" smtClean="0">
              <a:latin typeface="Times New Roman" pitchFamily="18" charset="0"/>
              <a:ea typeface="宋体" panose="02010600030101010101" pitchFamily="2" charset="-122"/>
              <a:cs typeface="Times New Roman" pitchFamily="18" charset="0"/>
            </a:endParaRPr>
          </a:p>
          <a:p>
            <a:pPr>
              <a:buNone/>
            </a:pPr>
            <a:r>
              <a:rPr lang="en-US" altLang="zh-CN" sz="2400" dirty="0" smtClean="0">
                <a:latin typeface="Times New Roman" pitchFamily="18" charset="0"/>
                <a:ea typeface="宋体" panose="02010600030101010101" pitchFamily="2" charset="-122"/>
                <a:cs typeface="Times New Roman" pitchFamily="18" charset="0"/>
              </a:rPr>
              <a:t>   </a:t>
            </a:r>
            <a:r>
              <a:rPr lang="en-US" altLang="zh-CN" sz="2400" dirty="0" smtClean="0">
                <a:solidFill>
                  <a:srgbClr val="C00000"/>
                </a:solidFill>
                <a:latin typeface="Times New Roman" pitchFamily="18" charset="0"/>
                <a:ea typeface="宋体" panose="02010600030101010101" pitchFamily="2" charset="-122"/>
                <a:cs typeface="Times New Roman" pitchFamily="18" charset="0"/>
              </a:rPr>
              <a:t>123</a:t>
            </a:r>
            <a:r>
              <a:rPr lang="zh-CN" altLang="en-US" sz="2400" dirty="0" smtClean="0">
                <a:solidFill>
                  <a:srgbClr val="C00000"/>
                </a:solidFill>
                <a:latin typeface="Times New Roman" pitchFamily="18" charset="0"/>
                <a:ea typeface="宋体" panose="02010600030101010101" pitchFamily="2" charset="-122"/>
                <a:cs typeface="Times New Roman" pitchFamily="18" charset="0"/>
              </a:rPr>
              <a:t>；</a:t>
            </a:r>
            <a:r>
              <a:rPr lang="en-US" altLang="zh-CN" sz="2400" dirty="0" smtClean="0">
                <a:solidFill>
                  <a:srgbClr val="C00000"/>
                </a:solidFill>
                <a:latin typeface="Times New Roman" pitchFamily="18" charset="0"/>
                <a:ea typeface="宋体" panose="02010600030101010101" pitchFamily="2" charset="-122"/>
                <a:cs typeface="Times New Roman" pitchFamily="18" charset="0"/>
              </a:rPr>
              <a:t>1-23</a:t>
            </a:r>
            <a:r>
              <a:rPr lang="zh-CN" altLang="en-US" sz="2400" dirty="0" smtClean="0">
                <a:solidFill>
                  <a:srgbClr val="C00000"/>
                </a:solidFill>
                <a:latin typeface="Times New Roman" pitchFamily="18" charset="0"/>
                <a:ea typeface="宋体" panose="02010600030101010101" pitchFamily="2" charset="-122"/>
                <a:cs typeface="Times New Roman" pitchFamily="18" charset="0"/>
              </a:rPr>
              <a:t>；</a:t>
            </a:r>
            <a:r>
              <a:rPr lang="en-US" altLang="zh-CN" sz="2400" dirty="0" smtClean="0">
                <a:solidFill>
                  <a:srgbClr val="C00000"/>
                </a:solidFill>
                <a:latin typeface="Times New Roman" pitchFamily="18" charset="0"/>
                <a:ea typeface="宋体" panose="02010600030101010101" pitchFamily="2" charset="-122"/>
                <a:cs typeface="Times New Roman" pitchFamily="18" charset="0"/>
              </a:rPr>
              <a:t>2-13</a:t>
            </a:r>
            <a:r>
              <a:rPr lang="zh-CN" altLang="en-US" sz="2400" dirty="0" smtClean="0">
                <a:solidFill>
                  <a:srgbClr val="C00000"/>
                </a:solidFill>
                <a:latin typeface="Times New Roman" pitchFamily="18" charset="0"/>
                <a:ea typeface="宋体" panose="02010600030101010101" pitchFamily="2" charset="-122"/>
                <a:cs typeface="Times New Roman" pitchFamily="18" charset="0"/>
              </a:rPr>
              <a:t>；</a:t>
            </a:r>
            <a:r>
              <a:rPr lang="en-US" altLang="zh-CN" sz="2400" dirty="0" smtClean="0">
                <a:solidFill>
                  <a:srgbClr val="C00000"/>
                </a:solidFill>
                <a:latin typeface="Times New Roman" pitchFamily="18" charset="0"/>
                <a:ea typeface="宋体" panose="02010600030101010101" pitchFamily="2" charset="-122"/>
                <a:cs typeface="Times New Roman" pitchFamily="18" charset="0"/>
              </a:rPr>
              <a:t>3-12</a:t>
            </a:r>
            <a:r>
              <a:rPr lang="zh-CN" altLang="en-US" sz="2400" dirty="0" smtClean="0">
                <a:solidFill>
                  <a:srgbClr val="C00000"/>
                </a:solidFill>
                <a:latin typeface="Times New Roman" pitchFamily="18" charset="0"/>
                <a:ea typeface="宋体" panose="02010600030101010101" pitchFamily="2" charset="-122"/>
                <a:cs typeface="Times New Roman" pitchFamily="18" charset="0"/>
              </a:rPr>
              <a:t>；</a:t>
            </a:r>
            <a:r>
              <a:rPr lang="en-US" altLang="zh-CN" sz="2400" dirty="0" smtClean="0">
                <a:solidFill>
                  <a:srgbClr val="C00000"/>
                </a:solidFill>
                <a:latin typeface="Times New Roman" pitchFamily="18" charset="0"/>
                <a:ea typeface="宋体" panose="02010600030101010101" pitchFamily="2" charset="-122"/>
                <a:cs typeface="Times New Roman" pitchFamily="18" charset="0"/>
              </a:rPr>
              <a:t>1-2-3. </a:t>
            </a:r>
          </a:p>
          <a:p>
            <a:endParaRPr lang="zh-CN"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图片 2"/>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792065"/>
            <a:ext cx="9132888" cy="607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70096177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图片 1" descr="1_1.bmp"/>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610234" y="764704"/>
            <a:ext cx="4537075" cy="2019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1987" name="图片 2" descr="1_2.bmp"/>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3568" y="2963225"/>
            <a:ext cx="7962706" cy="26760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1990" name="TextBox 4"/>
          <p:cNvSpPr txBox="1">
            <a:spLocks noChangeArrowheads="1"/>
          </p:cNvSpPr>
          <p:nvPr/>
        </p:nvSpPr>
        <p:spPr bwMode="auto">
          <a:xfrm>
            <a:off x="1584573" y="5639279"/>
            <a:ext cx="2051323"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r>
              <a:rPr lang="zh-CN" altLang="en-US" sz="2000" b="1" dirty="0" smtClean="0">
                <a:solidFill>
                  <a:srgbClr val="003399"/>
                </a:solidFill>
                <a:latin typeface="宋体" panose="02010600030101010101" pitchFamily="2" charset="-122"/>
                <a:cs typeface="楷体_GB2312"/>
              </a:rPr>
              <a:t>华为原先结果：</a:t>
            </a:r>
            <a:endParaRPr lang="en-US" altLang="zh-CN" sz="2000" b="1" dirty="0" smtClean="0">
              <a:solidFill>
                <a:srgbClr val="003399"/>
              </a:solidFill>
              <a:latin typeface="宋体" panose="02010600030101010101" pitchFamily="2" charset="-122"/>
              <a:cs typeface="楷体_GB2312"/>
            </a:endParaRPr>
          </a:p>
          <a:p>
            <a:pPr algn="ctr"/>
            <a:r>
              <a:rPr lang="zh-CN" altLang="en-US" sz="2000" b="1" dirty="0" smtClean="0">
                <a:solidFill>
                  <a:schemeClr val="accent2"/>
                </a:solidFill>
                <a:latin typeface="宋体" panose="02010600030101010101" pitchFamily="2" charset="-122"/>
                <a:cs typeface="楷体_GB2312"/>
              </a:rPr>
              <a:t>未</a:t>
            </a:r>
            <a:r>
              <a:rPr lang="zh-CN" altLang="en-US" sz="2000" b="1" dirty="0">
                <a:solidFill>
                  <a:schemeClr val="accent2"/>
                </a:solidFill>
                <a:latin typeface="宋体" panose="02010600030101010101" pitchFamily="2" charset="-122"/>
                <a:cs typeface="楷体_GB2312"/>
              </a:rPr>
              <a:t>优先对齐背景导致拼接有</a:t>
            </a:r>
            <a:r>
              <a:rPr lang="zh-CN" altLang="en-US" sz="2000" b="1" dirty="0" smtClean="0">
                <a:solidFill>
                  <a:schemeClr val="accent2"/>
                </a:solidFill>
                <a:latin typeface="宋体" panose="02010600030101010101" pitchFamily="2" charset="-122"/>
                <a:cs typeface="楷体_GB2312"/>
              </a:rPr>
              <a:t>瑕疵</a:t>
            </a:r>
            <a:endParaRPr lang="zh-CN" altLang="en-US" sz="2000" b="1" dirty="0">
              <a:solidFill>
                <a:schemeClr val="accent2"/>
              </a:solidFill>
              <a:latin typeface="宋体" panose="02010600030101010101" pitchFamily="2" charset="-122"/>
              <a:cs typeface="楷体_GB2312"/>
            </a:endParaRPr>
          </a:p>
        </p:txBody>
      </p:sp>
      <p:sp>
        <p:nvSpPr>
          <p:cNvPr id="41991" name="TextBox 6"/>
          <p:cNvSpPr txBox="1">
            <a:spLocks noChangeArrowheads="1"/>
          </p:cNvSpPr>
          <p:nvPr/>
        </p:nvSpPr>
        <p:spPr bwMode="auto">
          <a:xfrm>
            <a:off x="5796136" y="5639279"/>
            <a:ext cx="2088232"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r>
              <a:rPr lang="zh-CN" altLang="en-US" sz="2000" b="1" dirty="0">
                <a:solidFill>
                  <a:srgbClr val="003399"/>
                </a:solidFill>
                <a:latin typeface="宋体" panose="02010600030101010101" pitchFamily="2" charset="-122"/>
                <a:cs typeface="楷体_GB2312"/>
              </a:rPr>
              <a:t>我们</a:t>
            </a:r>
            <a:r>
              <a:rPr lang="zh-CN" altLang="en-US" sz="2000" b="1" dirty="0" smtClean="0">
                <a:solidFill>
                  <a:srgbClr val="003399"/>
                </a:solidFill>
                <a:latin typeface="宋体" panose="02010600030101010101" pitchFamily="2" charset="-122"/>
                <a:cs typeface="楷体_GB2312"/>
              </a:rPr>
              <a:t>的结果：</a:t>
            </a:r>
            <a:endParaRPr lang="en-US" altLang="zh-CN" sz="2000" b="1" dirty="0" smtClean="0">
              <a:solidFill>
                <a:srgbClr val="003399"/>
              </a:solidFill>
              <a:latin typeface="宋体" panose="02010600030101010101" pitchFamily="2" charset="-122"/>
              <a:cs typeface="楷体_GB2312"/>
            </a:endParaRPr>
          </a:p>
          <a:p>
            <a:pPr algn="ctr"/>
            <a:r>
              <a:rPr lang="zh-CN" altLang="en-US" sz="2000" b="1" dirty="0">
                <a:solidFill>
                  <a:schemeClr val="accent2"/>
                </a:solidFill>
                <a:latin typeface="宋体" panose="02010600030101010101" pitchFamily="2" charset="-122"/>
                <a:cs typeface="楷体_GB2312"/>
              </a:rPr>
              <a:t>优先对齐背景</a:t>
            </a:r>
            <a:endParaRPr lang="en-US" altLang="zh-CN" sz="2000" b="1" dirty="0">
              <a:solidFill>
                <a:schemeClr val="accent2"/>
              </a:solidFill>
              <a:latin typeface="宋体" panose="02010600030101010101" pitchFamily="2" charset="-122"/>
              <a:cs typeface="楷体_GB2312"/>
            </a:endParaRPr>
          </a:p>
          <a:p>
            <a:pPr algn="ctr"/>
            <a:r>
              <a:rPr lang="zh-CN" altLang="en-US" sz="2000" b="1" dirty="0">
                <a:solidFill>
                  <a:schemeClr val="accent2"/>
                </a:solidFill>
                <a:latin typeface="宋体" panose="02010600030101010101" pitchFamily="2" charset="-122"/>
                <a:cs typeface="楷体_GB2312"/>
              </a:rPr>
              <a:t>拼接效果</a:t>
            </a:r>
            <a:r>
              <a:rPr lang="zh-CN" altLang="en-US" sz="2000" b="1" dirty="0" smtClean="0">
                <a:solidFill>
                  <a:schemeClr val="accent2"/>
                </a:solidFill>
                <a:latin typeface="宋体" panose="02010600030101010101" pitchFamily="2" charset="-122"/>
                <a:cs typeface="楷体_GB2312"/>
              </a:rPr>
              <a:t>改善</a:t>
            </a:r>
            <a:endParaRPr lang="zh-CN" altLang="en-US" sz="2000" b="1" dirty="0">
              <a:solidFill>
                <a:schemeClr val="accent2"/>
              </a:solidFill>
              <a:latin typeface="宋体" panose="02010600030101010101" pitchFamily="2" charset="-122"/>
              <a:cs typeface="楷体_GB2312"/>
            </a:endParaRPr>
          </a:p>
        </p:txBody>
      </p:sp>
      <p:sp>
        <p:nvSpPr>
          <p:cNvPr id="27656" name="TextBox 4"/>
          <p:cNvSpPr txBox="1">
            <a:spLocks noChangeArrowheads="1"/>
          </p:cNvSpPr>
          <p:nvPr/>
        </p:nvSpPr>
        <p:spPr bwMode="auto">
          <a:xfrm>
            <a:off x="611560" y="1329284"/>
            <a:ext cx="1857375"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defRPr/>
            </a:pPr>
            <a:r>
              <a:rPr kumimoji="1" lang="zh-CN" altLang="en-US" sz="2400" b="1" dirty="0">
                <a:solidFill>
                  <a:srgbClr val="003399"/>
                </a:solidFill>
                <a:latin typeface="宋体" panose="02010600030101010101" pitchFamily="2" charset="-122"/>
                <a:cs typeface="宋体" charset="0"/>
              </a:rPr>
              <a:t>拼接</a:t>
            </a:r>
            <a:r>
              <a:rPr kumimoji="1" lang="zh-CN" altLang="en-US" sz="2400" b="1" dirty="0" smtClean="0">
                <a:solidFill>
                  <a:srgbClr val="003399"/>
                </a:solidFill>
                <a:latin typeface="宋体" panose="02010600030101010101" pitchFamily="2" charset="-122"/>
                <a:cs typeface="宋体" charset="0"/>
              </a:rPr>
              <a:t>对象：</a:t>
            </a:r>
            <a:endParaRPr kumimoji="1" lang="zh-CN" altLang="en-US" sz="2400" b="1" dirty="0">
              <a:solidFill>
                <a:srgbClr val="003399"/>
              </a:solidFill>
              <a:latin typeface="宋体" panose="02010600030101010101" pitchFamily="2" charset="-122"/>
              <a:cs typeface="宋体" charset="0"/>
            </a:endParaRPr>
          </a:p>
        </p:txBody>
      </p:sp>
    </p:spTree>
    <p:extLst>
      <p:ext uri="{BB962C8B-B14F-4D97-AF65-F5344CB8AC3E}">
        <p14:creationId xmlns:p14="http://schemas.microsoft.com/office/powerpoint/2010/main" xmlns="" val="209739270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图片 3" descr="2_1.bmp"/>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355607" y="212868"/>
            <a:ext cx="4752975" cy="2114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9699" name="TextBox 4"/>
          <p:cNvSpPr txBox="1">
            <a:spLocks noChangeArrowheads="1"/>
          </p:cNvSpPr>
          <p:nvPr/>
        </p:nvSpPr>
        <p:spPr bwMode="auto">
          <a:xfrm>
            <a:off x="179512" y="1077935"/>
            <a:ext cx="1857375"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defRPr/>
            </a:pPr>
            <a:r>
              <a:rPr lang="zh-CN" altLang="en-US" sz="2400" b="1" dirty="0" smtClean="0">
                <a:solidFill>
                  <a:srgbClr val="003399"/>
                </a:solidFill>
                <a:latin typeface="宋体" panose="02010600030101010101" pitchFamily="2" charset="-122"/>
              </a:rPr>
              <a:t>拼接对象：</a:t>
            </a:r>
          </a:p>
        </p:txBody>
      </p:sp>
      <p:pic>
        <p:nvPicPr>
          <p:cNvPr id="44036" name="图片 4" descr="2_2.bmp"/>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6988" y="2489200"/>
            <a:ext cx="9144001" cy="3233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4037" name="TextBox 3"/>
          <p:cNvSpPr txBox="1">
            <a:spLocks noChangeArrowheads="1"/>
          </p:cNvSpPr>
          <p:nvPr/>
        </p:nvSpPr>
        <p:spPr bwMode="auto">
          <a:xfrm>
            <a:off x="1331640" y="5722939"/>
            <a:ext cx="2160240"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r>
              <a:rPr lang="zh-CN" altLang="en-US" b="1" dirty="0" smtClean="0">
                <a:solidFill>
                  <a:srgbClr val="003399"/>
                </a:solidFill>
              </a:rPr>
              <a:t>华为原先结果：</a:t>
            </a:r>
            <a:endParaRPr lang="en-US" altLang="zh-CN" b="1" dirty="0" smtClean="0">
              <a:solidFill>
                <a:srgbClr val="003399"/>
              </a:solidFill>
            </a:endParaRPr>
          </a:p>
          <a:p>
            <a:pPr algn="ctr"/>
            <a:r>
              <a:rPr lang="zh-CN" altLang="en-US" b="1" dirty="0" smtClean="0">
                <a:solidFill>
                  <a:schemeClr val="accent2"/>
                </a:solidFill>
                <a:latin typeface="+mn-ea"/>
              </a:rPr>
              <a:t>传统</a:t>
            </a:r>
            <a:r>
              <a:rPr lang="zh-CN" altLang="en-US" b="1" dirty="0">
                <a:solidFill>
                  <a:schemeClr val="accent2"/>
                </a:solidFill>
                <a:latin typeface="+mn-ea"/>
              </a:rPr>
              <a:t>的柱面投影算法导致建筑物</a:t>
            </a:r>
            <a:r>
              <a:rPr lang="zh-CN" altLang="en-US" b="1" dirty="0" smtClean="0">
                <a:solidFill>
                  <a:schemeClr val="accent2"/>
                </a:solidFill>
                <a:latin typeface="+mn-ea"/>
              </a:rPr>
              <a:t>变形</a:t>
            </a:r>
            <a:endParaRPr lang="zh-CN" altLang="en-US" b="1" dirty="0">
              <a:solidFill>
                <a:schemeClr val="accent2"/>
              </a:solidFill>
              <a:latin typeface="+mn-ea"/>
            </a:endParaRPr>
          </a:p>
        </p:txBody>
      </p:sp>
      <p:sp>
        <p:nvSpPr>
          <p:cNvPr id="44038" name="TextBox 4"/>
          <p:cNvSpPr txBox="1">
            <a:spLocks noChangeArrowheads="1"/>
          </p:cNvSpPr>
          <p:nvPr/>
        </p:nvSpPr>
        <p:spPr bwMode="auto">
          <a:xfrm>
            <a:off x="5738813" y="5722938"/>
            <a:ext cx="2793627" cy="923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r>
              <a:rPr lang="zh-CN" altLang="en-US" b="1" dirty="0">
                <a:solidFill>
                  <a:srgbClr val="003399"/>
                </a:solidFill>
              </a:rPr>
              <a:t>我们的</a:t>
            </a:r>
            <a:r>
              <a:rPr lang="zh-CN" altLang="en-US" b="1" dirty="0" smtClean="0">
                <a:solidFill>
                  <a:srgbClr val="003399"/>
                </a:solidFill>
              </a:rPr>
              <a:t>结果：</a:t>
            </a:r>
            <a:endParaRPr lang="en-US" altLang="zh-CN" b="1" dirty="0" smtClean="0">
              <a:solidFill>
                <a:srgbClr val="003399"/>
              </a:solidFill>
            </a:endParaRPr>
          </a:p>
          <a:p>
            <a:pPr algn="ctr"/>
            <a:r>
              <a:rPr lang="zh-CN" altLang="en-US" b="1" dirty="0" smtClean="0">
                <a:solidFill>
                  <a:schemeClr val="accent2"/>
                </a:solidFill>
              </a:rPr>
              <a:t>改进</a:t>
            </a:r>
            <a:r>
              <a:rPr lang="zh-CN" altLang="en-US" b="1" dirty="0">
                <a:solidFill>
                  <a:schemeClr val="accent2"/>
                </a:solidFill>
              </a:rPr>
              <a:t>的投影算法保持直线不变，建筑物保持</a:t>
            </a:r>
            <a:r>
              <a:rPr lang="zh-CN" altLang="en-US" b="1" dirty="0" smtClean="0">
                <a:solidFill>
                  <a:schemeClr val="accent2"/>
                </a:solidFill>
              </a:rPr>
              <a:t>原形</a:t>
            </a:r>
            <a:endParaRPr lang="zh-CN" altLang="en-US" b="1" dirty="0">
              <a:solidFill>
                <a:schemeClr val="accent2"/>
              </a:solidFill>
            </a:endParaRPr>
          </a:p>
        </p:txBody>
      </p:sp>
    </p:spTree>
    <p:extLst>
      <p:ext uri="{BB962C8B-B14F-4D97-AF65-F5344CB8AC3E}">
        <p14:creationId xmlns:p14="http://schemas.microsoft.com/office/powerpoint/2010/main" xmlns="" val="99182367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图片 1" descr="10_1.bmp"/>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481299" y="476672"/>
            <a:ext cx="4321175" cy="1922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011" name="图片 2" descr="10_2.bmp"/>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95536" y="2596559"/>
            <a:ext cx="8280400" cy="2865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12" name="TextBox 2"/>
          <p:cNvSpPr txBox="1">
            <a:spLocks noChangeArrowheads="1"/>
          </p:cNvSpPr>
          <p:nvPr/>
        </p:nvSpPr>
        <p:spPr bwMode="auto">
          <a:xfrm>
            <a:off x="5873786" y="5469031"/>
            <a:ext cx="2082590"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r>
              <a:rPr lang="zh-CN" altLang="en-US" b="1" dirty="0">
                <a:solidFill>
                  <a:srgbClr val="003399"/>
                </a:solidFill>
                <a:latin typeface="楷体_GB2312"/>
              </a:rPr>
              <a:t>我们</a:t>
            </a:r>
            <a:r>
              <a:rPr lang="zh-CN" altLang="en-US" b="1" dirty="0" smtClean="0">
                <a:solidFill>
                  <a:srgbClr val="003399"/>
                </a:solidFill>
                <a:latin typeface="楷体_GB2312"/>
              </a:rPr>
              <a:t>的结果</a:t>
            </a:r>
            <a:r>
              <a:rPr lang="en-US" altLang="zh-CN" b="1" dirty="0" smtClean="0">
                <a:solidFill>
                  <a:srgbClr val="003399"/>
                </a:solidFill>
                <a:latin typeface="楷体_GB2312"/>
              </a:rPr>
              <a:t>:</a:t>
            </a:r>
          </a:p>
          <a:p>
            <a:pPr algn="ctr"/>
            <a:r>
              <a:rPr lang="zh-CN" altLang="en-US" b="1" dirty="0" smtClean="0">
                <a:solidFill>
                  <a:schemeClr val="accent2"/>
                </a:solidFill>
                <a:latin typeface="楷体_GB2312"/>
              </a:rPr>
              <a:t>加入</a:t>
            </a:r>
            <a:r>
              <a:rPr lang="zh-CN" altLang="en-US" b="1" dirty="0">
                <a:solidFill>
                  <a:schemeClr val="accent2"/>
                </a:solidFill>
                <a:latin typeface="楷体_GB2312"/>
              </a:rPr>
              <a:t>人脸保护避免出现重复人脸</a:t>
            </a:r>
          </a:p>
          <a:p>
            <a:pPr algn="ctr"/>
            <a:endParaRPr lang="zh-CN" altLang="en-US" b="1" dirty="0">
              <a:solidFill>
                <a:srgbClr val="003399"/>
              </a:solidFill>
              <a:latin typeface="楷体_GB2312"/>
            </a:endParaRPr>
          </a:p>
        </p:txBody>
      </p:sp>
      <p:sp>
        <p:nvSpPr>
          <p:cNvPr id="43013" name="TextBox 3"/>
          <p:cNvSpPr txBox="1">
            <a:spLocks noChangeArrowheads="1"/>
          </p:cNvSpPr>
          <p:nvPr/>
        </p:nvSpPr>
        <p:spPr bwMode="auto">
          <a:xfrm>
            <a:off x="1403648" y="5461997"/>
            <a:ext cx="1873114" cy="1207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r>
              <a:rPr lang="zh-CN" altLang="en-US" b="1" dirty="0" smtClean="0">
                <a:solidFill>
                  <a:srgbClr val="003399"/>
                </a:solidFill>
                <a:latin typeface="楷体_GB2312"/>
              </a:rPr>
              <a:t>华为</a:t>
            </a:r>
            <a:r>
              <a:rPr lang="zh-CN" altLang="en-US" b="1" dirty="0">
                <a:solidFill>
                  <a:srgbClr val="003399"/>
                </a:solidFill>
                <a:latin typeface="楷体_GB2312"/>
              </a:rPr>
              <a:t>原先</a:t>
            </a:r>
            <a:r>
              <a:rPr lang="zh-CN" altLang="en-US" b="1" dirty="0" smtClean="0">
                <a:solidFill>
                  <a:srgbClr val="003399"/>
                </a:solidFill>
                <a:latin typeface="楷体_GB2312"/>
              </a:rPr>
              <a:t>结果</a:t>
            </a:r>
            <a:r>
              <a:rPr lang="en-US" altLang="zh-CN" b="1" dirty="0" smtClean="0">
                <a:solidFill>
                  <a:srgbClr val="003399"/>
                </a:solidFill>
                <a:latin typeface="楷体_GB2312"/>
              </a:rPr>
              <a:t>:</a:t>
            </a:r>
          </a:p>
          <a:p>
            <a:pPr algn="ctr"/>
            <a:r>
              <a:rPr lang="zh-CN" altLang="en-US" b="1" dirty="0" smtClean="0">
                <a:solidFill>
                  <a:schemeClr val="accent2"/>
                </a:solidFill>
                <a:latin typeface="楷体_GB2312"/>
              </a:rPr>
              <a:t>缺乏</a:t>
            </a:r>
            <a:r>
              <a:rPr lang="zh-CN" altLang="en-US" b="1" dirty="0">
                <a:solidFill>
                  <a:schemeClr val="accent2"/>
                </a:solidFill>
                <a:latin typeface="楷体_GB2312"/>
              </a:rPr>
              <a:t>人脸保护导致出现重复人脸</a:t>
            </a:r>
          </a:p>
          <a:p>
            <a:pPr algn="ctr"/>
            <a:endParaRPr lang="zh-CN" altLang="en-US" b="1" dirty="0">
              <a:solidFill>
                <a:srgbClr val="003399"/>
              </a:solidFill>
              <a:latin typeface="楷体_GB2312"/>
            </a:endParaRPr>
          </a:p>
        </p:txBody>
      </p:sp>
      <p:sp>
        <p:nvSpPr>
          <p:cNvPr id="43016" name="TextBox 4"/>
          <p:cNvSpPr txBox="1">
            <a:spLocks noChangeArrowheads="1"/>
          </p:cNvSpPr>
          <p:nvPr/>
        </p:nvSpPr>
        <p:spPr bwMode="auto">
          <a:xfrm>
            <a:off x="323528" y="1207070"/>
            <a:ext cx="1857375"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r>
              <a:rPr lang="zh-CN" altLang="en-US" sz="2400" b="1" dirty="0">
                <a:solidFill>
                  <a:srgbClr val="003399"/>
                </a:solidFill>
                <a:latin typeface="宋体" panose="02010600030101010101" pitchFamily="2" charset="-122"/>
              </a:rPr>
              <a:t>拼接</a:t>
            </a:r>
            <a:r>
              <a:rPr lang="zh-CN" altLang="en-US" sz="2400" b="1" dirty="0" smtClean="0">
                <a:solidFill>
                  <a:srgbClr val="003399"/>
                </a:solidFill>
                <a:latin typeface="宋体" panose="02010600030101010101" pitchFamily="2" charset="-122"/>
              </a:rPr>
              <a:t>对象</a:t>
            </a:r>
            <a:r>
              <a:rPr lang="en-US" altLang="zh-CN" sz="2400" b="1" dirty="0" smtClean="0">
                <a:solidFill>
                  <a:srgbClr val="003399"/>
                </a:solidFill>
                <a:latin typeface="宋体" panose="02010600030101010101" pitchFamily="2" charset="-122"/>
              </a:rPr>
              <a:t>:</a:t>
            </a:r>
            <a:endParaRPr lang="zh-CN" altLang="en-US" sz="2400" b="1" dirty="0">
              <a:solidFill>
                <a:srgbClr val="003399"/>
              </a:solidFill>
              <a:latin typeface="宋体" panose="02010600030101010101" pitchFamily="2" charset="-122"/>
            </a:endParaRPr>
          </a:p>
        </p:txBody>
      </p:sp>
    </p:spTree>
    <p:extLst>
      <p:ext uri="{BB962C8B-B14F-4D97-AF65-F5344CB8AC3E}">
        <p14:creationId xmlns:p14="http://schemas.microsoft.com/office/powerpoint/2010/main" xmlns="" val="316056402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32656"/>
            <a:ext cx="9144000" cy="710952"/>
          </a:xfrm>
        </p:spPr>
        <p:txBody>
          <a:bodyPr>
            <a:normAutofit/>
          </a:bodyPr>
          <a:lstStyle/>
          <a:p>
            <a:pPr algn="ctr"/>
            <a:r>
              <a:rPr lang="zh-CN" altLang="en-US" sz="4000" b="1" dirty="0" smtClean="0">
                <a:solidFill>
                  <a:schemeClr val="tx2"/>
                </a:solidFill>
                <a:latin typeface="Times New Roman" pitchFamily="18" charset="0"/>
                <a:ea typeface="宋体" panose="02010600030101010101" pitchFamily="2" charset="-122"/>
                <a:cs typeface="Times New Roman" pitchFamily="18" charset="0"/>
              </a:rPr>
              <a:t>其他应用</a:t>
            </a:r>
            <a:endParaRPr lang="zh-CN" altLang="en-US" sz="4000" b="1" dirty="0">
              <a:solidFill>
                <a:schemeClr val="tx2"/>
              </a:solidFill>
              <a:latin typeface="Times New Roman" pitchFamily="18" charset="0"/>
              <a:ea typeface="宋体" panose="02010600030101010101" pitchFamily="2" charset="-122"/>
              <a:cs typeface="Times New Roman" pitchFamily="18" charset="0"/>
            </a:endParaRPr>
          </a:p>
        </p:txBody>
      </p:sp>
      <p:sp>
        <p:nvSpPr>
          <p:cNvPr id="5" name="TextBox 4"/>
          <p:cNvSpPr txBox="1"/>
          <p:nvPr/>
        </p:nvSpPr>
        <p:spPr>
          <a:xfrm>
            <a:off x="500034" y="1785926"/>
            <a:ext cx="7168310" cy="3046988"/>
          </a:xfrm>
          <a:prstGeom prst="rect">
            <a:avLst/>
          </a:prstGeom>
          <a:noFill/>
        </p:spPr>
        <p:txBody>
          <a:bodyPr wrap="square" rtlCol="0">
            <a:spAutoFit/>
          </a:bodyPr>
          <a:lstStyle/>
          <a:p>
            <a:r>
              <a:rPr lang="en-US" altLang="zh-CN" sz="2400" dirty="0" smtClean="0">
                <a:latin typeface="Times New Roman" pitchFamily="18" charset="0"/>
                <a:ea typeface="宋体" pitchFamily="2" charset="-122"/>
                <a:cs typeface="Times New Roman" pitchFamily="18" charset="0"/>
              </a:rPr>
              <a:t> </a:t>
            </a:r>
            <a:r>
              <a:rPr lang="zh-CN" altLang="en-US" sz="2400" dirty="0" smtClean="0">
                <a:latin typeface="Times New Roman" pitchFamily="18" charset="0"/>
                <a:ea typeface="宋体" pitchFamily="2" charset="-122"/>
                <a:cs typeface="Times New Roman" pitchFamily="18" charset="0"/>
              </a:rPr>
              <a:t>接下来，我们还将用几个例子说明匹配在组合数学中的应用：</a:t>
            </a:r>
            <a:endParaRPr lang="en-US" altLang="zh-CN" sz="2400" dirty="0" smtClean="0">
              <a:latin typeface="Times New Roman" pitchFamily="18" charset="0"/>
              <a:ea typeface="宋体" pitchFamily="2" charset="-122"/>
              <a:cs typeface="Times New Roman" pitchFamily="18" charset="0"/>
            </a:endParaRPr>
          </a:p>
          <a:p>
            <a:pPr>
              <a:buFont typeface="Wingdings" pitchFamily="2" charset="2"/>
              <a:buChar char="Ø"/>
            </a:pPr>
            <a:endParaRPr lang="en-US" altLang="zh-CN" sz="2400" dirty="0" smtClean="0">
              <a:latin typeface="Times New Roman" pitchFamily="18" charset="0"/>
              <a:ea typeface="宋体" pitchFamily="2" charset="-122"/>
              <a:cs typeface="Times New Roman" pitchFamily="18" charset="0"/>
            </a:endParaRPr>
          </a:p>
          <a:p>
            <a:pPr>
              <a:buFont typeface="Wingdings" pitchFamily="2" charset="2"/>
              <a:buChar char="Ø"/>
            </a:pPr>
            <a:r>
              <a:rPr lang="zh-CN" altLang="en-US" sz="2400" dirty="0" smtClean="0">
                <a:latin typeface="Times New Roman" pitchFamily="18" charset="0"/>
                <a:ea typeface="宋体" pitchFamily="2" charset="-122"/>
                <a:cs typeface="Times New Roman" pitchFamily="18" charset="0"/>
              </a:rPr>
              <a:t>利用</a:t>
            </a:r>
            <a:r>
              <a:rPr lang="zh-CN" altLang="en-US" sz="2400" b="1" dirty="0" smtClean="0">
                <a:solidFill>
                  <a:srgbClr val="7030A0"/>
                </a:solidFill>
                <a:latin typeface="Times New Roman" pitchFamily="18" charset="0"/>
                <a:ea typeface="宋体" pitchFamily="2" charset="-122"/>
                <a:cs typeface="Times New Roman" pitchFamily="18" charset="0"/>
              </a:rPr>
              <a:t>稳定匹配定理解决</a:t>
            </a:r>
            <a:r>
              <a:rPr lang="en-US" altLang="zh-CN" sz="2400" b="1" dirty="0" err="1" smtClean="0">
                <a:solidFill>
                  <a:srgbClr val="7030A0"/>
                </a:solidFill>
                <a:latin typeface="Times New Roman" pitchFamily="18" charset="0"/>
                <a:ea typeface="宋体" pitchFamily="2" charset="-122"/>
                <a:cs typeface="Times New Roman" pitchFamily="18" charset="0"/>
              </a:rPr>
              <a:t>Dinitz</a:t>
            </a:r>
            <a:r>
              <a:rPr lang="zh-CN" altLang="en-US" sz="2400" b="1" dirty="0" smtClean="0">
                <a:solidFill>
                  <a:srgbClr val="7030A0"/>
                </a:solidFill>
                <a:latin typeface="Times New Roman" pitchFamily="18" charset="0"/>
                <a:ea typeface="宋体" pitchFamily="2" charset="-122"/>
                <a:cs typeface="Times New Roman" pitchFamily="18" charset="0"/>
              </a:rPr>
              <a:t>猜想</a:t>
            </a:r>
            <a:r>
              <a:rPr lang="zh-CN" altLang="en-US" sz="2400" dirty="0" smtClean="0">
                <a:latin typeface="Times New Roman" pitchFamily="18" charset="0"/>
                <a:ea typeface="宋体" pitchFamily="2" charset="-122"/>
                <a:cs typeface="Times New Roman" pitchFamily="18" charset="0"/>
              </a:rPr>
              <a:t>。</a:t>
            </a:r>
            <a:endParaRPr lang="en-US" altLang="zh-CN" sz="2400" dirty="0" smtClean="0">
              <a:latin typeface="Times New Roman" pitchFamily="18" charset="0"/>
              <a:ea typeface="宋体" pitchFamily="2" charset="-122"/>
              <a:cs typeface="Times New Roman" pitchFamily="18" charset="0"/>
            </a:endParaRPr>
          </a:p>
          <a:p>
            <a:pPr>
              <a:buFont typeface="Wingdings" pitchFamily="2" charset="2"/>
              <a:buChar char="Ø"/>
            </a:pPr>
            <a:endParaRPr lang="en-US" altLang="zh-CN" sz="2400" dirty="0" smtClean="0">
              <a:latin typeface="Times New Roman" pitchFamily="18" charset="0"/>
              <a:ea typeface="宋体" pitchFamily="2" charset="-122"/>
              <a:cs typeface="Times New Roman" pitchFamily="18" charset="0"/>
            </a:endParaRPr>
          </a:p>
          <a:p>
            <a:pPr>
              <a:buFont typeface="Wingdings" pitchFamily="2" charset="2"/>
              <a:buChar char="Ø"/>
            </a:pPr>
            <a:r>
              <a:rPr lang="zh-CN" altLang="en-US" sz="2400" dirty="0" smtClean="0">
                <a:latin typeface="Times New Roman" pitchFamily="18" charset="0"/>
                <a:ea typeface="宋体" pitchFamily="2" charset="-122"/>
                <a:cs typeface="Times New Roman" pitchFamily="18" charset="0"/>
              </a:rPr>
              <a:t>利用</a:t>
            </a:r>
            <a:r>
              <a:rPr lang="zh-CN" altLang="en-US" sz="2400" b="1" dirty="0" smtClean="0">
                <a:solidFill>
                  <a:srgbClr val="7030A0"/>
                </a:solidFill>
                <a:latin typeface="Times New Roman" pitchFamily="18" charset="0"/>
                <a:ea typeface="宋体" pitchFamily="2" charset="-122"/>
                <a:cs typeface="Times New Roman" pitchFamily="18" charset="0"/>
              </a:rPr>
              <a:t>匹配刻画</a:t>
            </a:r>
            <a:r>
              <a:rPr lang="en-US" altLang="zh-CN" sz="2400" b="1" dirty="0" err="1" smtClean="0">
                <a:solidFill>
                  <a:srgbClr val="7030A0"/>
                </a:solidFill>
                <a:latin typeface="Times New Roman" pitchFamily="18" charset="0"/>
                <a:ea typeface="宋体" pitchFamily="2" charset="-122"/>
                <a:cs typeface="Times New Roman" pitchFamily="18" charset="0"/>
              </a:rPr>
              <a:t>Birkhoff</a:t>
            </a:r>
            <a:r>
              <a:rPr lang="zh-CN" altLang="en-US" sz="2400" b="1" dirty="0" smtClean="0">
                <a:solidFill>
                  <a:srgbClr val="7030A0"/>
                </a:solidFill>
                <a:latin typeface="Times New Roman" pitchFamily="18" charset="0"/>
                <a:ea typeface="宋体" pitchFamily="2" charset="-122"/>
                <a:cs typeface="Times New Roman" pitchFamily="18" charset="0"/>
              </a:rPr>
              <a:t>多面体的面</a:t>
            </a:r>
            <a:r>
              <a:rPr lang="zh-CN" altLang="en-US" sz="2400" dirty="0" smtClean="0">
                <a:latin typeface="Times New Roman" pitchFamily="18" charset="0"/>
                <a:ea typeface="宋体" pitchFamily="2" charset="-122"/>
                <a:cs typeface="Times New Roman" pitchFamily="18" charset="0"/>
              </a:rPr>
              <a:t>。</a:t>
            </a:r>
            <a:endParaRPr lang="en-US" altLang="zh-CN" sz="2400" dirty="0" smtClean="0">
              <a:latin typeface="Times New Roman" pitchFamily="18" charset="0"/>
              <a:ea typeface="宋体" pitchFamily="2" charset="-122"/>
              <a:cs typeface="Times New Roman" pitchFamily="18" charset="0"/>
            </a:endParaRPr>
          </a:p>
          <a:p>
            <a:pPr>
              <a:buFont typeface="Wingdings" pitchFamily="2" charset="2"/>
              <a:buChar char="Ø"/>
            </a:pPr>
            <a:endParaRPr lang="en-US" altLang="zh-CN" sz="2400" dirty="0" smtClean="0">
              <a:latin typeface="Times New Roman" pitchFamily="18" charset="0"/>
              <a:ea typeface="宋体" pitchFamily="2" charset="-122"/>
              <a:cs typeface="Times New Roman" pitchFamily="18" charset="0"/>
            </a:endParaRPr>
          </a:p>
          <a:p>
            <a:pPr>
              <a:buFont typeface="Wingdings" pitchFamily="2" charset="2"/>
              <a:buChar char="Ø"/>
            </a:pPr>
            <a:r>
              <a:rPr lang="zh-CN" altLang="en-US" sz="2400" dirty="0" smtClean="0">
                <a:latin typeface="Times New Roman" pitchFamily="18" charset="0"/>
                <a:ea typeface="宋体" pitchFamily="2" charset="-122"/>
                <a:cs typeface="Times New Roman" pitchFamily="18" charset="0"/>
              </a:rPr>
              <a:t>利用</a:t>
            </a:r>
            <a:r>
              <a:rPr lang="zh-CN" altLang="en-US" sz="2400" b="1" dirty="0" smtClean="0">
                <a:solidFill>
                  <a:srgbClr val="7030A0"/>
                </a:solidFill>
                <a:latin typeface="Times New Roman" pitchFamily="18" charset="0"/>
                <a:ea typeface="宋体" pitchFamily="2" charset="-122"/>
                <a:cs typeface="Times New Roman" pitchFamily="18" charset="0"/>
              </a:rPr>
              <a:t>匹配给出</a:t>
            </a:r>
            <a:r>
              <a:rPr lang="en-US" altLang="zh-CN" sz="2400" b="1" dirty="0" err="1" smtClean="0">
                <a:solidFill>
                  <a:srgbClr val="7030A0"/>
                </a:solidFill>
                <a:latin typeface="Times New Roman" pitchFamily="18" charset="0"/>
                <a:ea typeface="宋体" pitchFamily="2" charset="-122"/>
                <a:cs typeface="Times New Roman" pitchFamily="18" charset="0"/>
              </a:rPr>
              <a:t>Hermite</a:t>
            </a:r>
            <a:r>
              <a:rPr lang="zh-CN" altLang="en-US" sz="2400" b="1" dirty="0" smtClean="0">
                <a:solidFill>
                  <a:srgbClr val="7030A0"/>
                </a:solidFill>
                <a:latin typeface="Times New Roman" pitchFamily="18" charset="0"/>
                <a:ea typeface="宋体" pitchFamily="2" charset="-122"/>
                <a:cs typeface="Times New Roman" pitchFamily="18" charset="0"/>
              </a:rPr>
              <a:t>多项式的组合构造</a:t>
            </a:r>
            <a:r>
              <a:rPr lang="zh-CN" altLang="en-US" sz="2400" dirty="0" smtClean="0">
                <a:latin typeface="Times New Roman" pitchFamily="18" charset="0"/>
                <a:ea typeface="宋体" pitchFamily="2" charset="-122"/>
                <a:cs typeface="Times New Roman" pitchFamily="18" charset="0"/>
              </a:rPr>
              <a:t>。</a:t>
            </a:r>
          </a:p>
        </p:txBody>
      </p:sp>
    </p:spTree>
    <p:extLst>
      <p:ext uri="{BB962C8B-B14F-4D97-AF65-F5344CB8AC3E}">
        <p14:creationId xmlns:p14="http://schemas.microsoft.com/office/powerpoint/2010/main" xmlns="" val="264391518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32656"/>
            <a:ext cx="9144000" cy="710952"/>
          </a:xfrm>
        </p:spPr>
        <p:txBody>
          <a:bodyPr>
            <a:normAutofit/>
          </a:bodyPr>
          <a:lstStyle/>
          <a:p>
            <a:pPr algn="ctr"/>
            <a:r>
              <a:rPr lang="en-US" altLang="zh-CN" sz="4000" b="1" dirty="0" err="1" smtClean="0">
                <a:solidFill>
                  <a:schemeClr val="tx2"/>
                </a:solidFill>
                <a:latin typeface="Times New Roman" pitchFamily="18" charset="0"/>
                <a:ea typeface="宋体" panose="02010600030101010101" pitchFamily="2" charset="-122"/>
                <a:cs typeface="Times New Roman" pitchFamily="18" charset="0"/>
              </a:rPr>
              <a:t>Dinitz</a:t>
            </a:r>
            <a:r>
              <a:rPr lang="zh-CN" altLang="en-US" sz="4000" b="1" dirty="0" smtClean="0">
                <a:solidFill>
                  <a:schemeClr val="tx2"/>
                </a:solidFill>
                <a:latin typeface="Times New Roman" pitchFamily="18" charset="0"/>
                <a:ea typeface="宋体" panose="02010600030101010101" pitchFamily="2" charset="-122"/>
                <a:cs typeface="Times New Roman" pitchFamily="18" charset="0"/>
              </a:rPr>
              <a:t>猜想</a:t>
            </a:r>
            <a:endParaRPr lang="zh-CN" altLang="en-US" sz="4000" b="1" dirty="0">
              <a:solidFill>
                <a:schemeClr val="tx2"/>
              </a:solidFill>
              <a:latin typeface="Times New Roman" pitchFamily="18" charset="0"/>
              <a:ea typeface="宋体" panose="02010600030101010101" pitchFamily="2" charset="-122"/>
              <a:cs typeface="Times New Roman" pitchFamily="18" charset="0"/>
            </a:endParaRPr>
          </a:p>
        </p:txBody>
      </p:sp>
      <p:sp>
        <p:nvSpPr>
          <p:cNvPr id="5" name="TextBox 4"/>
          <p:cNvSpPr txBox="1"/>
          <p:nvPr/>
        </p:nvSpPr>
        <p:spPr>
          <a:xfrm>
            <a:off x="500034" y="1785926"/>
            <a:ext cx="4572032" cy="3046988"/>
          </a:xfrm>
          <a:prstGeom prst="rect">
            <a:avLst/>
          </a:prstGeom>
          <a:noFill/>
        </p:spPr>
        <p:txBody>
          <a:bodyPr wrap="square" rtlCol="0">
            <a:spAutoFit/>
          </a:bodyPr>
          <a:lstStyle/>
          <a:p>
            <a:pPr>
              <a:buFont typeface="Wingdings" pitchFamily="2" charset="2"/>
              <a:buChar char="Ø"/>
            </a:pPr>
            <a:r>
              <a:rPr lang="en-US" altLang="zh-CN" sz="2400" dirty="0" smtClean="0">
                <a:latin typeface="Times New Roman" pitchFamily="18" charset="0"/>
                <a:ea typeface="宋体" pitchFamily="2" charset="-122"/>
                <a:cs typeface="Times New Roman" pitchFamily="18" charset="0"/>
              </a:rPr>
              <a:t> 1978</a:t>
            </a:r>
            <a:r>
              <a:rPr lang="zh-CN" altLang="en-US" sz="2400" dirty="0" smtClean="0">
                <a:latin typeface="Times New Roman" pitchFamily="18" charset="0"/>
                <a:ea typeface="宋体" pitchFamily="2" charset="-122"/>
                <a:cs typeface="Times New Roman" pitchFamily="18" charset="0"/>
              </a:rPr>
              <a:t>年，</a:t>
            </a:r>
            <a:r>
              <a:rPr lang="en-US" altLang="zh-CN" sz="2400" dirty="0" smtClean="0">
                <a:latin typeface="Times New Roman" pitchFamily="18" charset="0"/>
                <a:ea typeface="宋体" pitchFamily="2" charset="-122"/>
                <a:cs typeface="Times New Roman" pitchFamily="18" charset="0"/>
              </a:rPr>
              <a:t> </a:t>
            </a:r>
            <a:r>
              <a:rPr lang="en-US" altLang="zh-CN" sz="2400" dirty="0" smtClean="0">
                <a:solidFill>
                  <a:srgbClr val="FF0000"/>
                </a:solidFill>
                <a:latin typeface="Times New Roman" pitchFamily="18" charset="0"/>
                <a:ea typeface="宋体" pitchFamily="2" charset="-122"/>
                <a:cs typeface="Times New Roman" pitchFamily="18" charset="0"/>
              </a:rPr>
              <a:t>Jeff </a:t>
            </a:r>
            <a:r>
              <a:rPr lang="en-US" altLang="zh-CN" sz="2400" dirty="0" err="1" smtClean="0">
                <a:solidFill>
                  <a:srgbClr val="FF0000"/>
                </a:solidFill>
                <a:latin typeface="Times New Roman" pitchFamily="18" charset="0"/>
                <a:ea typeface="宋体" pitchFamily="2" charset="-122"/>
                <a:cs typeface="Times New Roman" pitchFamily="18" charset="0"/>
              </a:rPr>
              <a:t>Dinitz</a:t>
            </a:r>
            <a:r>
              <a:rPr lang="zh-CN" altLang="en-US" sz="2400" dirty="0" smtClean="0">
                <a:latin typeface="Times New Roman" pitchFamily="18" charset="0"/>
                <a:ea typeface="宋体" pitchFamily="2" charset="-122"/>
                <a:cs typeface="Times New Roman" pitchFamily="18" charset="0"/>
              </a:rPr>
              <a:t>（佛蒙特</a:t>
            </a:r>
            <a:r>
              <a:rPr lang="en-US" altLang="zh-CN" sz="2400" dirty="0" smtClean="0">
                <a:latin typeface="Times New Roman" pitchFamily="18" charset="0"/>
                <a:ea typeface="宋体" pitchFamily="2" charset="-122"/>
                <a:cs typeface="Times New Roman" pitchFamily="18" charset="0"/>
              </a:rPr>
              <a:t/>
            </a:r>
            <a:br>
              <a:rPr lang="en-US" altLang="zh-CN" sz="2400" dirty="0" smtClean="0">
                <a:latin typeface="Times New Roman" pitchFamily="18" charset="0"/>
                <a:ea typeface="宋体" pitchFamily="2" charset="-122"/>
                <a:cs typeface="Times New Roman" pitchFamily="18" charset="0"/>
              </a:rPr>
            </a:br>
            <a:r>
              <a:rPr lang="en-US" altLang="zh-CN" sz="2400" dirty="0" smtClean="0">
                <a:latin typeface="Times New Roman" pitchFamily="18" charset="0"/>
                <a:ea typeface="宋体" pitchFamily="2" charset="-122"/>
                <a:cs typeface="Times New Roman" pitchFamily="18" charset="0"/>
              </a:rPr>
              <a:t>    </a:t>
            </a:r>
            <a:r>
              <a:rPr lang="zh-CN" altLang="en-US" sz="2400" dirty="0" smtClean="0">
                <a:latin typeface="Times New Roman" pitchFamily="18" charset="0"/>
                <a:ea typeface="宋体" pitchFamily="2" charset="-122"/>
                <a:cs typeface="Times New Roman" pitchFamily="18" charset="0"/>
              </a:rPr>
              <a:t>大学，</a:t>
            </a:r>
            <a:r>
              <a:rPr lang="gsw-FR" altLang="en-US" sz="2400" dirty="0" smtClean="0">
                <a:latin typeface="Times New Roman" pitchFamily="18" charset="0"/>
                <a:ea typeface="宋体" pitchFamily="2" charset="-122"/>
                <a:cs typeface="Times New Roman" pitchFamily="18" charset="0"/>
              </a:rPr>
              <a:t>University of Vermont</a:t>
            </a:r>
            <a:r>
              <a:rPr lang="zh-CN" altLang="en-US" sz="2400" dirty="0" smtClean="0">
                <a:latin typeface="Times New Roman" pitchFamily="18" charset="0"/>
                <a:ea typeface="宋体" pitchFamily="2" charset="-122"/>
                <a:cs typeface="Times New Roman" pitchFamily="18" charset="0"/>
              </a:rPr>
              <a:t>）</a:t>
            </a:r>
            <a:r>
              <a:rPr lang="en-US" altLang="zh-CN" sz="2400" dirty="0" smtClean="0">
                <a:latin typeface="Times New Roman" pitchFamily="18" charset="0"/>
                <a:ea typeface="宋体" pitchFamily="2" charset="-122"/>
                <a:cs typeface="Times New Roman" pitchFamily="18" charset="0"/>
              </a:rPr>
              <a:t/>
            </a:r>
            <a:br>
              <a:rPr lang="en-US" altLang="zh-CN" sz="2400" dirty="0" smtClean="0">
                <a:latin typeface="Times New Roman" pitchFamily="18" charset="0"/>
                <a:ea typeface="宋体" pitchFamily="2" charset="-122"/>
                <a:cs typeface="Times New Roman" pitchFamily="18" charset="0"/>
              </a:rPr>
            </a:br>
            <a:r>
              <a:rPr lang="en-US" altLang="zh-CN" sz="2400" dirty="0" smtClean="0">
                <a:latin typeface="Times New Roman" pitchFamily="18" charset="0"/>
                <a:ea typeface="宋体" pitchFamily="2" charset="-122"/>
                <a:cs typeface="Times New Roman" pitchFamily="18" charset="0"/>
              </a:rPr>
              <a:t>    </a:t>
            </a:r>
            <a:r>
              <a:rPr lang="zh-CN" altLang="en-US" sz="2400" dirty="0" smtClean="0">
                <a:latin typeface="Times New Roman" pitchFamily="18" charset="0"/>
                <a:ea typeface="宋体" pitchFamily="2" charset="-122"/>
                <a:cs typeface="Times New Roman" pitchFamily="18" charset="0"/>
              </a:rPr>
              <a:t>教授提出了一个问题，听起来</a:t>
            </a:r>
            <a:r>
              <a:rPr lang="en-US" altLang="zh-CN" sz="2400" dirty="0" smtClean="0">
                <a:latin typeface="Times New Roman" pitchFamily="18" charset="0"/>
                <a:ea typeface="宋体" pitchFamily="2" charset="-122"/>
                <a:cs typeface="Times New Roman" pitchFamily="18" charset="0"/>
              </a:rPr>
              <a:t/>
            </a:r>
            <a:br>
              <a:rPr lang="en-US" altLang="zh-CN" sz="2400" dirty="0" smtClean="0">
                <a:latin typeface="Times New Roman" pitchFamily="18" charset="0"/>
                <a:ea typeface="宋体" pitchFamily="2" charset="-122"/>
                <a:cs typeface="Times New Roman" pitchFamily="18" charset="0"/>
              </a:rPr>
            </a:br>
            <a:r>
              <a:rPr lang="en-US" altLang="zh-CN" sz="2400" dirty="0" smtClean="0">
                <a:latin typeface="Times New Roman" pitchFamily="18" charset="0"/>
                <a:ea typeface="宋体" pitchFamily="2" charset="-122"/>
                <a:cs typeface="Times New Roman" pitchFamily="18" charset="0"/>
              </a:rPr>
              <a:t>    </a:t>
            </a:r>
            <a:r>
              <a:rPr lang="zh-CN" altLang="en-US" sz="2400" dirty="0" smtClean="0">
                <a:latin typeface="Times New Roman" pitchFamily="18" charset="0"/>
                <a:ea typeface="宋体" pitchFamily="2" charset="-122"/>
                <a:cs typeface="Times New Roman" pitchFamily="18" charset="0"/>
              </a:rPr>
              <a:t>是简单的着色问题却抵挡住了</a:t>
            </a:r>
            <a:r>
              <a:rPr lang="en-US" altLang="zh-CN" sz="2400" dirty="0" smtClean="0">
                <a:latin typeface="Times New Roman" pitchFamily="18" charset="0"/>
                <a:ea typeface="宋体" pitchFamily="2" charset="-122"/>
                <a:cs typeface="Times New Roman" pitchFamily="18" charset="0"/>
              </a:rPr>
              <a:t/>
            </a:r>
            <a:br>
              <a:rPr lang="en-US" altLang="zh-CN" sz="2400" dirty="0" smtClean="0">
                <a:latin typeface="Times New Roman" pitchFamily="18" charset="0"/>
                <a:ea typeface="宋体" pitchFamily="2" charset="-122"/>
                <a:cs typeface="Times New Roman" pitchFamily="18" charset="0"/>
              </a:rPr>
            </a:br>
            <a:r>
              <a:rPr lang="en-US" altLang="zh-CN" sz="2400" dirty="0" smtClean="0">
                <a:latin typeface="Times New Roman" pitchFamily="18" charset="0"/>
                <a:ea typeface="宋体" pitchFamily="2" charset="-122"/>
                <a:cs typeface="Times New Roman" pitchFamily="18" charset="0"/>
              </a:rPr>
              <a:t>    </a:t>
            </a:r>
            <a:r>
              <a:rPr lang="zh-CN" altLang="en-US" sz="2400" dirty="0" smtClean="0">
                <a:latin typeface="Times New Roman" pitchFamily="18" charset="0"/>
                <a:ea typeface="宋体" pitchFamily="2" charset="-122"/>
                <a:cs typeface="Times New Roman" pitchFamily="18" charset="0"/>
              </a:rPr>
              <a:t>很多的解决尝试，直到</a:t>
            </a:r>
            <a:r>
              <a:rPr lang="en-US" altLang="zh-CN" sz="2400" dirty="0" smtClean="0">
                <a:latin typeface="Times New Roman" pitchFamily="18" charset="0"/>
                <a:ea typeface="宋体" pitchFamily="2" charset="-122"/>
                <a:cs typeface="Times New Roman" pitchFamily="18" charset="0"/>
              </a:rPr>
              <a:t>15</a:t>
            </a:r>
            <a:r>
              <a:rPr lang="zh-CN" altLang="en-US" sz="2400" dirty="0" smtClean="0">
                <a:latin typeface="Times New Roman" pitchFamily="18" charset="0"/>
                <a:ea typeface="宋体" pitchFamily="2" charset="-122"/>
                <a:cs typeface="Times New Roman" pitchFamily="18" charset="0"/>
              </a:rPr>
              <a:t>年后</a:t>
            </a:r>
            <a:r>
              <a:rPr lang="en-US" altLang="zh-CN" sz="2400" dirty="0" smtClean="0">
                <a:latin typeface="Times New Roman" pitchFamily="18" charset="0"/>
                <a:ea typeface="宋体" pitchFamily="2" charset="-122"/>
                <a:cs typeface="Times New Roman" pitchFamily="18" charset="0"/>
              </a:rPr>
              <a:t/>
            </a:r>
            <a:br>
              <a:rPr lang="en-US" altLang="zh-CN" sz="2400" dirty="0" smtClean="0">
                <a:latin typeface="Times New Roman" pitchFamily="18" charset="0"/>
                <a:ea typeface="宋体" pitchFamily="2" charset="-122"/>
                <a:cs typeface="Times New Roman" pitchFamily="18" charset="0"/>
              </a:rPr>
            </a:br>
            <a:r>
              <a:rPr lang="en-US" altLang="zh-CN" sz="2400" dirty="0" smtClean="0">
                <a:latin typeface="Times New Roman" pitchFamily="18" charset="0"/>
                <a:ea typeface="宋体" pitchFamily="2" charset="-122"/>
                <a:cs typeface="Times New Roman" pitchFamily="18" charset="0"/>
              </a:rPr>
              <a:t>    </a:t>
            </a:r>
            <a:r>
              <a:rPr lang="gsw-FR" altLang="en-US" sz="2400" dirty="0" smtClean="0">
                <a:solidFill>
                  <a:srgbClr val="FF0000"/>
                </a:solidFill>
                <a:latin typeface="Times New Roman" pitchFamily="18" charset="0"/>
                <a:ea typeface="宋体" pitchFamily="2" charset="-122"/>
                <a:cs typeface="Times New Roman" pitchFamily="18" charset="0"/>
              </a:rPr>
              <a:t>Fred Galvin</a:t>
            </a:r>
            <a:r>
              <a:rPr lang="zh-CN" altLang="en-US" sz="2400" dirty="0" smtClean="0">
                <a:latin typeface="Times New Roman" pitchFamily="18" charset="0"/>
                <a:ea typeface="宋体" pitchFamily="2" charset="-122"/>
                <a:cs typeface="Times New Roman" pitchFamily="18" charset="0"/>
              </a:rPr>
              <a:t>（堪萨斯大学，</a:t>
            </a:r>
            <a:r>
              <a:rPr lang="en-US" altLang="zh-CN" sz="2400" dirty="0" smtClean="0">
                <a:latin typeface="Times New Roman" pitchFamily="18" charset="0"/>
                <a:ea typeface="宋体" pitchFamily="2" charset="-122"/>
                <a:cs typeface="Times New Roman" pitchFamily="18" charset="0"/>
              </a:rPr>
              <a:t/>
            </a:r>
            <a:br>
              <a:rPr lang="en-US" altLang="zh-CN" sz="2400" dirty="0" smtClean="0">
                <a:latin typeface="Times New Roman" pitchFamily="18" charset="0"/>
                <a:ea typeface="宋体" pitchFamily="2" charset="-122"/>
                <a:cs typeface="Times New Roman" pitchFamily="18" charset="0"/>
              </a:rPr>
            </a:br>
            <a:r>
              <a:rPr lang="en-US" altLang="zh-CN" sz="2400" dirty="0" smtClean="0">
                <a:latin typeface="Times New Roman" pitchFamily="18" charset="0"/>
                <a:ea typeface="宋体" pitchFamily="2" charset="-122"/>
                <a:cs typeface="Times New Roman" pitchFamily="18" charset="0"/>
              </a:rPr>
              <a:t>    University of Kansas</a:t>
            </a:r>
            <a:r>
              <a:rPr lang="zh-CN" altLang="en-US" sz="2400" dirty="0" smtClean="0">
                <a:latin typeface="Times New Roman" pitchFamily="18" charset="0"/>
                <a:ea typeface="宋体" pitchFamily="2" charset="-122"/>
                <a:cs typeface="Times New Roman" pitchFamily="18" charset="0"/>
              </a:rPr>
              <a:t>）提供了</a:t>
            </a:r>
            <a:r>
              <a:rPr lang="en-US" altLang="zh-CN" sz="2400" dirty="0" smtClean="0">
                <a:latin typeface="Times New Roman" pitchFamily="18" charset="0"/>
                <a:ea typeface="宋体" pitchFamily="2" charset="-122"/>
                <a:cs typeface="Times New Roman" pitchFamily="18" charset="0"/>
              </a:rPr>
              <a:t/>
            </a:r>
            <a:br>
              <a:rPr lang="en-US" altLang="zh-CN" sz="2400" dirty="0" smtClean="0">
                <a:latin typeface="Times New Roman" pitchFamily="18" charset="0"/>
                <a:ea typeface="宋体" pitchFamily="2" charset="-122"/>
                <a:cs typeface="Times New Roman" pitchFamily="18" charset="0"/>
              </a:rPr>
            </a:br>
            <a:r>
              <a:rPr lang="en-US" altLang="zh-CN" sz="2400" dirty="0" smtClean="0">
                <a:latin typeface="Times New Roman" pitchFamily="18" charset="0"/>
                <a:ea typeface="宋体" pitchFamily="2" charset="-122"/>
                <a:cs typeface="Times New Roman" pitchFamily="18" charset="0"/>
              </a:rPr>
              <a:t>    </a:t>
            </a:r>
            <a:r>
              <a:rPr lang="zh-CN" altLang="en-US" sz="2400" dirty="0" smtClean="0">
                <a:latin typeface="Times New Roman" pitchFamily="18" charset="0"/>
                <a:ea typeface="宋体" pitchFamily="2" charset="-122"/>
                <a:cs typeface="Times New Roman" pitchFamily="18" charset="0"/>
              </a:rPr>
              <a:t>一个基于</a:t>
            </a:r>
            <a:r>
              <a:rPr lang="zh-CN" altLang="en-US" sz="2400" b="1" dirty="0" smtClean="0">
                <a:solidFill>
                  <a:srgbClr val="7030A0"/>
                </a:solidFill>
                <a:latin typeface="Times New Roman" pitchFamily="18" charset="0"/>
                <a:ea typeface="宋体" pitchFamily="2" charset="-122"/>
                <a:cs typeface="Times New Roman" pitchFamily="18" charset="0"/>
              </a:rPr>
              <a:t>稳定匹配定理</a:t>
            </a:r>
            <a:r>
              <a:rPr lang="zh-CN" altLang="en-US" sz="2400" dirty="0" smtClean="0">
                <a:latin typeface="Times New Roman" pitchFamily="18" charset="0"/>
                <a:ea typeface="宋体" pitchFamily="2" charset="-122"/>
                <a:cs typeface="Times New Roman" pitchFamily="18" charset="0"/>
              </a:rPr>
              <a:t>的解法。 </a:t>
            </a:r>
          </a:p>
        </p:txBody>
      </p:sp>
      <p:pic>
        <p:nvPicPr>
          <p:cNvPr id="659458" name="Picture 2" descr="C:\Users\user\Desktop\D猜想.png"/>
          <p:cNvPicPr>
            <a:picLocks noChangeAspect="1" noChangeArrowheads="1"/>
          </p:cNvPicPr>
          <p:nvPr/>
        </p:nvPicPr>
        <p:blipFill>
          <a:blip r:embed="rId3" cstate="print"/>
          <a:srcRect/>
          <a:stretch>
            <a:fillRect/>
          </a:stretch>
        </p:blipFill>
        <p:spPr bwMode="auto">
          <a:xfrm>
            <a:off x="5572132" y="1714488"/>
            <a:ext cx="2733737" cy="2808293"/>
          </a:xfrm>
          <a:prstGeom prst="rect">
            <a:avLst/>
          </a:prstGeom>
          <a:noFill/>
        </p:spPr>
      </p:pic>
      <p:sp>
        <p:nvSpPr>
          <p:cNvPr id="6" name="TextBox 5"/>
          <p:cNvSpPr txBox="1"/>
          <p:nvPr/>
        </p:nvSpPr>
        <p:spPr>
          <a:xfrm>
            <a:off x="6429388" y="4643446"/>
            <a:ext cx="1219245" cy="369332"/>
          </a:xfrm>
          <a:prstGeom prst="rect">
            <a:avLst/>
          </a:prstGeom>
          <a:noFill/>
        </p:spPr>
        <p:txBody>
          <a:bodyPr wrap="none" rtlCol="0">
            <a:spAutoFit/>
          </a:bodyPr>
          <a:lstStyle/>
          <a:p>
            <a:r>
              <a:rPr lang="en-US" altLang="zh-CN" dirty="0" smtClean="0">
                <a:latin typeface="Times New Roman" pitchFamily="18" charset="0"/>
                <a:ea typeface="宋体" pitchFamily="2" charset="-122"/>
                <a:cs typeface="Times New Roman" pitchFamily="18" charset="0"/>
              </a:rPr>
              <a:t>Jeff  </a:t>
            </a:r>
            <a:r>
              <a:rPr lang="en-US" altLang="zh-CN" dirty="0" err="1" smtClean="0">
                <a:latin typeface="Times New Roman" pitchFamily="18" charset="0"/>
                <a:ea typeface="宋体" pitchFamily="2" charset="-122"/>
                <a:cs typeface="Times New Roman" pitchFamily="18" charset="0"/>
              </a:rPr>
              <a:t>Dinitz</a:t>
            </a:r>
            <a:endParaRPr lang="zh-CN" altLang="en-US" dirty="0"/>
          </a:p>
        </p:txBody>
      </p:sp>
    </p:spTree>
    <p:extLst>
      <p:ext uri="{BB962C8B-B14F-4D97-AF65-F5344CB8AC3E}">
        <p14:creationId xmlns:p14="http://schemas.microsoft.com/office/powerpoint/2010/main" xmlns="" val="264391518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32656"/>
            <a:ext cx="9144000" cy="710952"/>
          </a:xfrm>
        </p:spPr>
        <p:txBody>
          <a:bodyPr>
            <a:noAutofit/>
          </a:bodyPr>
          <a:lstStyle/>
          <a:p>
            <a:pPr algn="ctr"/>
            <a:r>
              <a:rPr lang="zh-CN" altLang="en-US" sz="4400" b="1" dirty="0" smtClean="0">
                <a:solidFill>
                  <a:schemeClr val="tx2"/>
                </a:solidFill>
                <a:latin typeface="宋体" panose="02010600030101010101" pitchFamily="2" charset="-122"/>
                <a:ea typeface="宋体" panose="02010600030101010101" pitchFamily="2" charset="-122"/>
              </a:rPr>
              <a:t>问题：方格着色</a:t>
            </a:r>
            <a:endParaRPr lang="zh-CN" altLang="en-US" sz="4400" b="1" dirty="0">
              <a:solidFill>
                <a:schemeClr val="tx2"/>
              </a:solidFill>
              <a:latin typeface="宋体" panose="02010600030101010101" pitchFamily="2" charset="-122"/>
              <a:ea typeface="宋体" panose="02010600030101010101" pitchFamily="2" charset="-122"/>
            </a:endParaRPr>
          </a:p>
        </p:txBody>
      </p:sp>
      <p:sp>
        <p:nvSpPr>
          <p:cNvPr id="5" name="TextBox 4"/>
          <p:cNvSpPr txBox="1"/>
          <p:nvPr/>
        </p:nvSpPr>
        <p:spPr>
          <a:xfrm>
            <a:off x="500034" y="2000240"/>
            <a:ext cx="7500990" cy="3046988"/>
          </a:xfrm>
          <a:prstGeom prst="rect">
            <a:avLst/>
          </a:prstGeom>
          <a:noFill/>
        </p:spPr>
        <p:txBody>
          <a:bodyPr wrap="square" rtlCol="0">
            <a:spAutoFit/>
          </a:bodyPr>
          <a:lstStyle/>
          <a:p>
            <a:pPr>
              <a:buFont typeface="Wingdings" pitchFamily="2" charset="2"/>
              <a:buChar char="Ø"/>
            </a:pPr>
            <a:r>
              <a:rPr lang="zh-CN" altLang="en-US" sz="2400" dirty="0" smtClean="0">
                <a:latin typeface="Times New Roman" pitchFamily="18" charset="0"/>
                <a:ea typeface="宋体" pitchFamily="2" charset="-122"/>
                <a:cs typeface="Times New Roman" pitchFamily="18" charset="0"/>
              </a:rPr>
              <a:t> 考虑</a:t>
            </a:r>
            <a:r>
              <a:rPr lang="en-US" altLang="zh-CN" sz="2400" i="1" dirty="0" smtClean="0">
                <a:latin typeface="Times New Roman" pitchFamily="18" charset="0"/>
                <a:ea typeface="宋体" pitchFamily="2" charset="-122"/>
                <a:cs typeface="Times New Roman" pitchFamily="18" charset="0"/>
              </a:rPr>
              <a:t>n</a:t>
            </a:r>
            <a:r>
              <a:rPr lang="zh-CN" altLang="en-US" sz="2400" dirty="0" smtClean="0">
                <a:latin typeface="Times New Roman" pitchFamily="18" charset="0"/>
                <a:ea typeface="宋体" pitchFamily="2" charset="-122"/>
                <a:cs typeface="Times New Roman" pitchFamily="18" charset="0"/>
              </a:rPr>
              <a:t>行、</a:t>
            </a:r>
            <a:r>
              <a:rPr lang="en-US" altLang="zh-CN" sz="2400" i="1" dirty="0" smtClean="0">
                <a:latin typeface="Times New Roman" pitchFamily="18" charset="0"/>
                <a:ea typeface="宋体" pitchFamily="2" charset="-122"/>
                <a:cs typeface="Times New Roman" pitchFamily="18" charset="0"/>
              </a:rPr>
              <a:t>n</a:t>
            </a:r>
            <a:r>
              <a:rPr lang="zh-CN" altLang="en-US" sz="2400" dirty="0" smtClean="0">
                <a:latin typeface="Times New Roman" pitchFamily="18" charset="0"/>
                <a:ea typeface="宋体" pitchFamily="2" charset="-122"/>
                <a:cs typeface="Times New Roman" pitchFamily="18" charset="0"/>
              </a:rPr>
              <a:t>列的方格阵列，令</a:t>
            </a:r>
            <a:r>
              <a:rPr lang="en-US" altLang="zh-CN" sz="2400" dirty="0" smtClean="0">
                <a:latin typeface="Times New Roman" pitchFamily="18" charset="0"/>
                <a:ea typeface="宋体" pitchFamily="2" charset="-122"/>
                <a:cs typeface="Times New Roman" pitchFamily="18" charset="0"/>
              </a:rPr>
              <a:t>(</a:t>
            </a:r>
            <a:r>
              <a:rPr lang="en-US" altLang="zh-CN" sz="2400" i="1" dirty="0" err="1" smtClean="0">
                <a:latin typeface="Times New Roman" pitchFamily="18" charset="0"/>
                <a:ea typeface="宋体" pitchFamily="2" charset="-122"/>
                <a:cs typeface="Times New Roman" pitchFamily="18" charset="0"/>
              </a:rPr>
              <a:t>i</a:t>
            </a:r>
            <a:r>
              <a:rPr lang="en-US" altLang="zh-CN" sz="2400" dirty="0" err="1" smtClean="0">
                <a:latin typeface="Times New Roman" pitchFamily="18" charset="0"/>
                <a:ea typeface="宋体" pitchFamily="2" charset="-122"/>
                <a:cs typeface="Times New Roman" pitchFamily="18" charset="0"/>
              </a:rPr>
              <a:t>,</a:t>
            </a:r>
            <a:r>
              <a:rPr lang="en-US" altLang="zh-CN" sz="2400" i="1" dirty="0" err="1" smtClean="0">
                <a:latin typeface="Times New Roman" pitchFamily="18" charset="0"/>
                <a:ea typeface="宋体" pitchFamily="2" charset="-122"/>
                <a:cs typeface="Times New Roman" pitchFamily="18" charset="0"/>
              </a:rPr>
              <a:t>j</a:t>
            </a:r>
            <a:r>
              <a:rPr lang="en-US" altLang="zh-CN" sz="2400" dirty="0" smtClean="0">
                <a:latin typeface="Times New Roman" pitchFamily="18" charset="0"/>
                <a:ea typeface="宋体" pitchFamily="2" charset="-122"/>
                <a:cs typeface="Times New Roman" pitchFamily="18" charset="0"/>
              </a:rPr>
              <a:t>)</a:t>
            </a:r>
            <a:r>
              <a:rPr lang="zh-CN" altLang="en-US" sz="2400" dirty="0" smtClean="0">
                <a:latin typeface="Times New Roman" pitchFamily="18" charset="0"/>
                <a:ea typeface="宋体" pitchFamily="2" charset="-122"/>
                <a:cs typeface="Times New Roman" pitchFamily="18" charset="0"/>
              </a:rPr>
              <a:t>表示位于第</a:t>
            </a:r>
            <a:r>
              <a:rPr lang="en-US" altLang="zh-CN" sz="2400" i="1" dirty="0" err="1" smtClean="0">
                <a:latin typeface="Times New Roman" pitchFamily="18" charset="0"/>
                <a:ea typeface="宋体" pitchFamily="2" charset="-122"/>
                <a:cs typeface="Times New Roman" pitchFamily="18" charset="0"/>
              </a:rPr>
              <a:t>i</a:t>
            </a:r>
            <a:r>
              <a:rPr lang="zh-CN" altLang="en-US" sz="2400" dirty="0" smtClean="0">
                <a:latin typeface="Times New Roman" pitchFamily="18" charset="0"/>
                <a:ea typeface="宋体" pitchFamily="2" charset="-122"/>
                <a:cs typeface="Times New Roman" pitchFamily="18" charset="0"/>
              </a:rPr>
              <a:t>行、第</a:t>
            </a:r>
            <a:r>
              <a:rPr lang="en-US" altLang="zh-CN" sz="2400" dirty="0" smtClean="0">
                <a:latin typeface="Times New Roman" pitchFamily="18" charset="0"/>
                <a:ea typeface="宋体" pitchFamily="2" charset="-122"/>
                <a:cs typeface="Times New Roman" pitchFamily="18" charset="0"/>
              </a:rPr>
              <a:t/>
            </a:r>
            <a:br>
              <a:rPr lang="en-US" altLang="zh-CN" sz="2400" dirty="0" smtClean="0">
                <a:latin typeface="Times New Roman" pitchFamily="18" charset="0"/>
                <a:ea typeface="宋体" pitchFamily="2" charset="-122"/>
                <a:cs typeface="Times New Roman" pitchFamily="18" charset="0"/>
              </a:rPr>
            </a:br>
            <a:r>
              <a:rPr lang="en-US" altLang="zh-CN" sz="2400" dirty="0" smtClean="0">
                <a:latin typeface="Times New Roman" pitchFamily="18" charset="0"/>
                <a:ea typeface="宋体" pitchFamily="2" charset="-122"/>
                <a:cs typeface="Times New Roman" pitchFamily="18" charset="0"/>
              </a:rPr>
              <a:t>     </a:t>
            </a:r>
            <a:r>
              <a:rPr lang="en-US" altLang="zh-CN" sz="2400" i="1" dirty="0" smtClean="0">
                <a:latin typeface="Times New Roman" pitchFamily="18" charset="0"/>
                <a:ea typeface="宋体" pitchFamily="2" charset="-122"/>
                <a:cs typeface="Times New Roman" pitchFamily="18" charset="0"/>
              </a:rPr>
              <a:t>j</a:t>
            </a:r>
            <a:r>
              <a:rPr lang="zh-CN" altLang="en-US" sz="2400" dirty="0" smtClean="0">
                <a:latin typeface="Times New Roman" pitchFamily="18" charset="0"/>
                <a:ea typeface="宋体" pitchFamily="2" charset="-122"/>
                <a:cs typeface="Times New Roman" pitchFamily="18" charset="0"/>
              </a:rPr>
              <a:t>列的方格。假定对每个方格都指定某个</a:t>
            </a:r>
            <a:r>
              <a:rPr lang="en-US" altLang="zh-CN" sz="2400" i="1" dirty="0" smtClean="0">
                <a:latin typeface="Times New Roman" pitchFamily="18" charset="0"/>
                <a:ea typeface="宋体" pitchFamily="2" charset="-122"/>
                <a:cs typeface="Times New Roman" pitchFamily="18" charset="0"/>
              </a:rPr>
              <a:t>n</a:t>
            </a:r>
            <a:r>
              <a:rPr lang="zh-CN" altLang="en-US" sz="2400" dirty="0" smtClean="0">
                <a:latin typeface="Times New Roman" pitchFamily="18" charset="0"/>
                <a:ea typeface="宋体" pitchFamily="2" charset="-122"/>
                <a:cs typeface="Times New Roman" pitchFamily="18" charset="0"/>
              </a:rPr>
              <a:t>种颜色的</a:t>
            </a:r>
            <a:r>
              <a:rPr lang="en-US" altLang="zh-CN" sz="2400" dirty="0" smtClean="0">
                <a:latin typeface="Times New Roman" pitchFamily="18" charset="0"/>
                <a:ea typeface="宋体" pitchFamily="2" charset="-122"/>
                <a:cs typeface="Times New Roman" pitchFamily="18" charset="0"/>
              </a:rPr>
              <a:t/>
            </a:r>
            <a:br>
              <a:rPr lang="en-US" altLang="zh-CN" sz="2400" dirty="0" smtClean="0">
                <a:latin typeface="Times New Roman" pitchFamily="18" charset="0"/>
                <a:ea typeface="宋体" pitchFamily="2" charset="-122"/>
                <a:cs typeface="Times New Roman" pitchFamily="18" charset="0"/>
              </a:rPr>
            </a:br>
            <a:r>
              <a:rPr lang="en-US" altLang="zh-CN" sz="2400" dirty="0" smtClean="0">
                <a:latin typeface="Times New Roman" pitchFamily="18" charset="0"/>
                <a:ea typeface="宋体" pitchFamily="2" charset="-122"/>
                <a:cs typeface="Times New Roman" pitchFamily="18" charset="0"/>
              </a:rPr>
              <a:t>    </a:t>
            </a:r>
            <a:r>
              <a:rPr lang="zh-CN" altLang="en-US" sz="2400" dirty="0" smtClean="0">
                <a:latin typeface="Times New Roman" pitchFamily="18" charset="0"/>
                <a:ea typeface="宋体" pitchFamily="2" charset="-122"/>
                <a:cs typeface="Times New Roman" pitchFamily="18" charset="0"/>
              </a:rPr>
              <a:t>集合</a:t>
            </a:r>
            <a:r>
              <a:rPr lang="en-US" altLang="zh-CN" sz="2400" i="1" dirty="0" smtClean="0">
                <a:latin typeface="Times New Roman" pitchFamily="18" charset="0"/>
                <a:ea typeface="宋体" pitchFamily="2" charset="-122"/>
                <a:cs typeface="Times New Roman" pitchFamily="18" charset="0"/>
              </a:rPr>
              <a:t>C</a:t>
            </a:r>
            <a:r>
              <a:rPr lang="en-US" altLang="zh-CN" sz="2400" dirty="0" smtClean="0">
                <a:latin typeface="Times New Roman" pitchFamily="18" charset="0"/>
                <a:ea typeface="宋体" pitchFamily="2" charset="-122"/>
                <a:cs typeface="Times New Roman" pitchFamily="18" charset="0"/>
              </a:rPr>
              <a:t>(</a:t>
            </a:r>
            <a:r>
              <a:rPr lang="en-US" altLang="zh-CN" sz="2400" i="1" dirty="0" err="1" smtClean="0">
                <a:latin typeface="Times New Roman" pitchFamily="18" charset="0"/>
                <a:ea typeface="宋体" pitchFamily="2" charset="-122"/>
                <a:cs typeface="Times New Roman" pitchFamily="18" charset="0"/>
              </a:rPr>
              <a:t>i</a:t>
            </a:r>
            <a:r>
              <a:rPr lang="en-US" altLang="zh-CN" sz="2400" dirty="0" err="1" smtClean="0">
                <a:latin typeface="Times New Roman" pitchFamily="18" charset="0"/>
                <a:ea typeface="宋体" pitchFamily="2" charset="-122"/>
                <a:cs typeface="Times New Roman" pitchFamily="18" charset="0"/>
              </a:rPr>
              <a:t>,</a:t>
            </a:r>
            <a:r>
              <a:rPr lang="en-US" altLang="zh-CN" sz="2400" i="1" dirty="0" err="1" smtClean="0">
                <a:latin typeface="Times New Roman" pitchFamily="18" charset="0"/>
                <a:ea typeface="宋体" pitchFamily="2" charset="-122"/>
                <a:cs typeface="Times New Roman" pitchFamily="18" charset="0"/>
              </a:rPr>
              <a:t>j</a:t>
            </a:r>
            <a:r>
              <a:rPr lang="en-US" altLang="zh-CN" sz="2400" dirty="0" smtClean="0">
                <a:latin typeface="Times New Roman" pitchFamily="18" charset="0"/>
                <a:ea typeface="宋体" pitchFamily="2" charset="-122"/>
                <a:cs typeface="Times New Roman" pitchFamily="18" charset="0"/>
              </a:rPr>
              <a:t>)</a:t>
            </a:r>
            <a:r>
              <a:rPr lang="zh-CN" altLang="en-US" sz="2400" dirty="0" smtClean="0">
                <a:latin typeface="Times New Roman" pitchFamily="18" charset="0"/>
                <a:ea typeface="宋体" pitchFamily="2" charset="-122"/>
                <a:cs typeface="Times New Roman" pitchFamily="18" charset="0"/>
              </a:rPr>
              <a:t>。</a:t>
            </a:r>
            <a:endParaRPr lang="en-US" altLang="zh-CN" sz="2400" dirty="0" smtClean="0">
              <a:latin typeface="Times New Roman" pitchFamily="18" charset="0"/>
              <a:ea typeface="宋体" pitchFamily="2" charset="-122"/>
              <a:cs typeface="Times New Roman" pitchFamily="18" charset="0"/>
            </a:endParaRPr>
          </a:p>
          <a:p>
            <a:endParaRPr lang="en-US" altLang="zh-CN" sz="2400" i="1" dirty="0" smtClean="0">
              <a:latin typeface="Times New Roman" pitchFamily="18" charset="0"/>
              <a:ea typeface="宋体" pitchFamily="2" charset="-122"/>
              <a:cs typeface="Times New Roman" pitchFamily="18" charset="0"/>
            </a:endParaRPr>
          </a:p>
          <a:p>
            <a:pPr>
              <a:buFont typeface="Wingdings" pitchFamily="2" charset="2"/>
              <a:buChar char="Ø"/>
            </a:pPr>
            <a:r>
              <a:rPr lang="zh-CN" altLang="en-US" sz="2400" dirty="0" smtClean="0">
                <a:latin typeface="Times New Roman" pitchFamily="18" charset="0"/>
                <a:ea typeface="宋体" pitchFamily="2" charset="-122"/>
                <a:cs typeface="Times New Roman" pitchFamily="18" charset="0"/>
              </a:rPr>
              <a:t> 给整个方格阵列着色，即从每个格子的颜色集合中 </a:t>
            </a:r>
            <a:r>
              <a:rPr lang="en-US" altLang="zh-CN" sz="2400" dirty="0" smtClean="0">
                <a:latin typeface="Times New Roman" pitchFamily="18" charset="0"/>
                <a:ea typeface="宋体" pitchFamily="2" charset="-122"/>
                <a:cs typeface="Times New Roman" pitchFamily="18" charset="0"/>
              </a:rPr>
              <a:t/>
            </a:r>
            <a:br>
              <a:rPr lang="en-US" altLang="zh-CN" sz="2400" dirty="0" smtClean="0">
                <a:latin typeface="Times New Roman" pitchFamily="18" charset="0"/>
                <a:ea typeface="宋体" pitchFamily="2" charset="-122"/>
                <a:cs typeface="Times New Roman" pitchFamily="18" charset="0"/>
              </a:rPr>
            </a:br>
            <a:r>
              <a:rPr lang="en-US" altLang="zh-CN" sz="2400" dirty="0" smtClean="0">
                <a:latin typeface="Times New Roman" pitchFamily="18" charset="0"/>
                <a:ea typeface="宋体" pitchFamily="2" charset="-122"/>
                <a:cs typeface="Times New Roman" pitchFamily="18" charset="0"/>
              </a:rPr>
              <a:t>     </a:t>
            </a:r>
            <a:r>
              <a:rPr lang="zh-CN" altLang="en-US" sz="2400" dirty="0" smtClean="0">
                <a:latin typeface="Times New Roman" pitchFamily="18" charset="0"/>
                <a:ea typeface="宋体" pitchFamily="2" charset="-122"/>
                <a:cs typeface="Times New Roman" pitchFamily="18" charset="0"/>
              </a:rPr>
              <a:t>选取一个颜色。</a:t>
            </a:r>
            <a:r>
              <a:rPr lang="en-US" altLang="zh-CN" sz="2400" dirty="0" err="1" smtClean="0">
                <a:latin typeface="Times New Roman" pitchFamily="18" charset="0"/>
                <a:ea typeface="宋体" pitchFamily="2" charset="-122"/>
                <a:cs typeface="Times New Roman" pitchFamily="18" charset="0"/>
              </a:rPr>
              <a:t>Dinitz</a:t>
            </a:r>
            <a:r>
              <a:rPr lang="zh-CN" altLang="en-US" sz="2400" dirty="0" smtClean="0">
                <a:latin typeface="Times New Roman" pitchFamily="18" charset="0"/>
                <a:ea typeface="宋体" pitchFamily="2" charset="-122"/>
                <a:cs typeface="Times New Roman" pitchFamily="18" charset="0"/>
              </a:rPr>
              <a:t>猜想指出：对任意选取的颜色</a:t>
            </a:r>
            <a:r>
              <a:rPr lang="en-US" altLang="zh-CN" sz="2400" dirty="0" smtClean="0">
                <a:latin typeface="Times New Roman" pitchFamily="18" charset="0"/>
                <a:ea typeface="宋体" pitchFamily="2" charset="-122"/>
                <a:cs typeface="Times New Roman" pitchFamily="18" charset="0"/>
              </a:rPr>
              <a:t/>
            </a:r>
            <a:br>
              <a:rPr lang="en-US" altLang="zh-CN" sz="2400" dirty="0" smtClean="0">
                <a:latin typeface="Times New Roman" pitchFamily="18" charset="0"/>
                <a:ea typeface="宋体" pitchFamily="2" charset="-122"/>
                <a:cs typeface="Times New Roman" pitchFamily="18" charset="0"/>
              </a:rPr>
            </a:br>
            <a:r>
              <a:rPr lang="en-US" altLang="zh-CN" sz="2400" dirty="0" smtClean="0">
                <a:latin typeface="Times New Roman" pitchFamily="18" charset="0"/>
                <a:ea typeface="宋体" pitchFamily="2" charset="-122"/>
                <a:cs typeface="Times New Roman" pitchFamily="18" charset="0"/>
              </a:rPr>
              <a:t>     </a:t>
            </a:r>
            <a:r>
              <a:rPr lang="zh-CN" altLang="en-US" sz="2400" dirty="0" smtClean="0">
                <a:latin typeface="Times New Roman" pitchFamily="18" charset="0"/>
                <a:ea typeface="宋体" pitchFamily="2" charset="-122"/>
                <a:cs typeface="Times New Roman" pitchFamily="18" charset="0"/>
              </a:rPr>
              <a:t>集合</a:t>
            </a:r>
            <a:r>
              <a:rPr lang="en-US" altLang="zh-CN" sz="2400" i="1" dirty="0" smtClean="0">
                <a:latin typeface="Times New Roman" pitchFamily="18" charset="0"/>
                <a:ea typeface="宋体" pitchFamily="2" charset="-122"/>
                <a:cs typeface="Times New Roman" pitchFamily="18" charset="0"/>
              </a:rPr>
              <a:t>C</a:t>
            </a:r>
            <a:r>
              <a:rPr lang="en-US" altLang="zh-CN" sz="2400" dirty="0" smtClean="0">
                <a:latin typeface="Times New Roman" pitchFamily="18" charset="0"/>
                <a:ea typeface="宋体" pitchFamily="2" charset="-122"/>
                <a:cs typeface="Times New Roman" pitchFamily="18" charset="0"/>
              </a:rPr>
              <a:t>(</a:t>
            </a:r>
            <a:r>
              <a:rPr lang="en-US" altLang="zh-CN" sz="2400" i="1" dirty="0" err="1" smtClean="0">
                <a:latin typeface="Times New Roman" pitchFamily="18" charset="0"/>
                <a:ea typeface="宋体" pitchFamily="2" charset="-122"/>
                <a:cs typeface="Times New Roman" pitchFamily="18" charset="0"/>
              </a:rPr>
              <a:t>i</a:t>
            </a:r>
            <a:r>
              <a:rPr lang="en-US" altLang="zh-CN" sz="2400" dirty="0" err="1" smtClean="0">
                <a:latin typeface="Times New Roman" pitchFamily="18" charset="0"/>
                <a:ea typeface="宋体" pitchFamily="2" charset="-122"/>
                <a:cs typeface="Times New Roman" pitchFamily="18" charset="0"/>
              </a:rPr>
              <a:t>,</a:t>
            </a:r>
            <a:r>
              <a:rPr lang="en-US" altLang="zh-CN" sz="2400" i="1" dirty="0" err="1" smtClean="0">
                <a:latin typeface="Times New Roman" pitchFamily="18" charset="0"/>
                <a:ea typeface="宋体" pitchFamily="2" charset="-122"/>
                <a:cs typeface="Times New Roman" pitchFamily="18" charset="0"/>
              </a:rPr>
              <a:t>j</a:t>
            </a:r>
            <a:r>
              <a:rPr lang="en-US" altLang="zh-CN" sz="2400" dirty="0" smtClean="0">
                <a:latin typeface="Times New Roman" pitchFamily="18" charset="0"/>
                <a:ea typeface="宋体" pitchFamily="2" charset="-122"/>
                <a:cs typeface="Times New Roman" pitchFamily="18" charset="0"/>
              </a:rPr>
              <a:t>)</a:t>
            </a:r>
            <a:r>
              <a:rPr lang="zh-CN" altLang="en-US" sz="2400" dirty="0" smtClean="0">
                <a:latin typeface="Times New Roman" pitchFamily="18" charset="0"/>
                <a:ea typeface="宋体" pitchFamily="2" charset="-122"/>
                <a:cs typeface="Times New Roman" pitchFamily="18" charset="0"/>
              </a:rPr>
              <a:t>，总</a:t>
            </a:r>
            <a:r>
              <a:rPr lang="zh-CN" altLang="en-US" sz="2400" b="1" dirty="0" smtClean="0">
                <a:solidFill>
                  <a:srgbClr val="002060"/>
                </a:solidFill>
                <a:latin typeface="Times New Roman" pitchFamily="18" charset="0"/>
                <a:ea typeface="宋体" pitchFamily="2" charset="-122"/>
                <a:cs typeface="Times New Roman" pitchFamily="18" charset="0"/>
              </a:rPr>
              <a:t>存在一种着色方式使得每行、每列的</a:t>
            </a:r>
            <a:r>
              <a:rPr lang="en-US" altLang="zh-CN" sz="2400" b="1" dirty="0" smtClean="0">
                <a:solidFill>
                  <a:srgbClr val="002060"/>
                </a:solidFill>
                <a:latin typeface="Times New Roman" pitchFamily="18" charset="0"/>
                <a:ea typeface="宋体" pitchFamily="2" charset="-122"/>
                <a:cs typeface="Times New Roman" pitchFamily="18" charset="0"/>
              </a:rPr>
              <a:t/>
            </a:r>
            <a:br>
              <a:rPr lang="en-US" altLang="zh-CN" sz="2400" b="1" dirty="0" smtClean="0">
                <a:solidFill>
                  <a:srgbClr val="002060"/>
                </a:solidFill>
                <a:latin typeface="Times New Roman" pitchFamily="18" charset="0"/>
                <a:ea typeface="宋体" pitchFamily="2" charset="-122"/>
                <a:cs typeface="Times New Roman" pitchFamily="18" charset="0"/>
              </a:rPr>
            </a:br>
            <a:r>
              <a:rPr lang="en-US" altLang="zh-CN" sz="2400" b="1" dirty="0" smtClean="0">
                <a:solidFill>
                  <a:srgbClr val="002060"/>
                </a:solidFill>
                <a:latin typeface="Times New Roman" pitchFamily="18" charset="0"/>
                <a:ea typeface="宋体" pitchFamily="2" charset="-122"/>
                <a:cs typeface="Times New Roman" pitchFamily="18" charset="0"/>
              </a:rPr>
              <a:t>     </a:t>
            </a:r>
            <a:r>
              <a:rPr lang="zh-CN" altLang="en-US" sz="2400" b="1" dirty="0" smtClean="0">
                <a:solidFill>
                  <a:srgbClr val="002060"/>
                </a:solidFill>
                <a:latin typeface="Times New Roman" pitchFamily="18" charset="0"/>
                <a:ea typeface="宋体" pitchFamily="2" charset="-122"/>
                <a:cs typeface="Times New Roman" pitchFamily="18" charset="0"/>
              </a:rPr>
              <a:t>颜色两两不同</a:t>
            </a:r>
            <a:r>
              <a:rPr lang="zh-CN" altLang="en-US" sz="2400" dirty="0" smtClean="0">
                <a:latin typeface="Times New Roman" pitchFamily="18" charset="0"/>
                <a:ea typeface="宋体" pitchFamily="2" charset="-122"/>
                <a:cs typeface="Times New Roman" pitchFamily="18" charset="0"/>
              </a:rPr>
              <a:t>。</a:t>
            </a:r>
          </a:p>
        </p:txBody>
      </p:sp>
      <p:pic>
        <p:nvPicPr>
          <p:cNvPr id="7" name="Picture 3"/>
          <p:cNvPicPr>
            <a:picLocks noChangeAspect="1" noChangeArrowheads="1"/>
          </p:cNvPicPr>
          <p:nvPr/>
        </p:nvPicPr>
        <p:blipFill>
          <a:blip r:embed="rId3" cstate="print">
            <a:lum contrast="-12000"/>
          </a:blip>
          <a:srcRect/>
          <a:stretch>
            <a:fillRect/>
          </a:stretch>
        </p:blipFill>
        <p:spPr bwMode="auto">
          <a:xfrm>
            <a:off x="2357422" y="5143512"/>
            <a:ext cx="1571636" cy="1509393"/>
          </a:xfrm>
          <a:prstGeom prst="rect">
            <a:avLst/>
          </a:prstGeom>
          <a:noFill/>
          <a:ln w="9525">
            <a:noFill/>
            <a:miter lim="800000"/>
            <a:headEnd/>
            <a:tailEnd/>
          </a:ln>
          <a:effectLst/>
        </p:spPr>
      </p:pic>
      <p:pic>
        <p:nvPicPr>
          <p:cNvPr id="541701" name="Picture 5"/>
          <p:cNvPicPr>
            <a:picLocks noChangeAspect="1" noChangeArrowheads="1"/>
          </p:cNvPicPr>
          <p:nvPr/>
        </p:nvPicPr>
        <p:blipFill>
          <a:blip r:embed="rId4" cstate="print">
            <a:lum contrast="-12000"/>
          </a:blip>
          <a:srcRect/>
          <a:stretch>
            <a:fillRect/>
          </a:stretch>
        </p:blipFill>
        <p:spPr bwMode="auto">
          <a:xfrm>
            <a:off x="4786314" y="5143512"/>
            <a:ext cx="1500198" cy="1484890"/>
          </a:xfrm>
          <a:prstGeom prst="rect">
            <a:avLst/>
          </a:prstGeom>
          <a:noFill/>
          <a:ln w="9525">
            <a:noFill/>
            <a:miter lim="800000"/>
            <a:headEnd/>
            <a:tailEnd/>
          </a:ln>
          <a:effectLst/>
        </p:spPr>
      </p:pic>
      <p:pic>
        <p:nvPicPr>
          <p:cNvPr id="864257" name="Picture 1"/>
          <p:cNvPicPr>
            <a:picLocks noChangeAspect="1" noChangeArrowheads="1"/>
          </p:cNvPicPr>
          <p:nvPr/>
        </p:nvPicPr>
        <p:blipFill>
          <a:blip r:embed="rId5" cstate="print"/>
          <a:srcRect/>
          <a:stretch>
            <a:fillRect/>
          </a:stretch>
        </p:blipFill>
        <p:spPr bwMode="auto">
          <a:xfrm>
            <a:off x="2000232" y="2857496"/>
            <a:ext cx="2352675" cy="1885950"/>
          </a:xfrm>
          <a:prstGeom prst="rect">
            <a:avLst/>
          </a:prstGeom>
          <a:noFill/>
          <a:ln w="9525">
            <a:noFill/>
            <a:miter lim="800000"/>
            <a:headEnd/>
            <a:tailEnd/>
          </a:ln>
          <a:effectLst/>
        </p:spPr>
      </p:pic>
      <p:pic>
        <p:nvPicPr>
          <p:cNvPr id="864258" name="Picture 2"/>
          <p:cNvPicPr>
            <a:picLocks noChangeAspect="1" noChangeArrowheads="1"/>
          </p:cNvPicPr>
          <p:nvPr/>
        </p:nvPicPr>
        <p:blipFill>
          <a:blip r:embed="rId6" cstate="print"/>
          <a:srcRect/>
          <a:stretch>
            <a:fillRect/>
          </a:stretch>
        </p:blipFill>
        <p:spPr bwMode="auto">
          <a:xfrm>
            <a:off x="5429256" y="2571744"/>
            <a:ext cx="2228850" cy="1752600"/>
          </a:xfrm>
          <a:prstGeom prst="rect">
            <a:avLst/>
          </a:prstGeom>
          <a:noFill/>
          <a:ln w="9525">
            <a:noFill/>
            <a:miter lim="800000"/>
            <a:headEnd/>
            <a:tailEnd/>
          </a:ln>
          <a:effectLst/>
        </p:spPr>
      </p:pic>
    </p:spTree>
    <p:extLst>
      <p:ext uri="{BB962C8B-B14F-4D97-AF65-F5344CB8AC3E}">
        <p14:creationId xmlns:p14="http://schemas.microsoft.com/office/powerpoint/2010/main" xmlns="" val="264391518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571480"/>
            <a:ext cx="9144000" cy="710952"/>
          </a:xfrm>
        </p:spPr>
        <p:txBody>
          <a:bodyPr>
            <a:noAutofit/>
          </a:bodyPr>
          <a:lstStyle/>
          <a:p>
            <a:pPr algn="ctr"/>
            <a:r>
              <a:rPr lang="en-US" altLang="zh-CN" sz="4400" b="1" dirty="0" err="1" smtClean="0">
                <a:solidFill>
                  <a:schemeClr val="tx2"/>
                </a:solidFill>
                <a:latin typeface="Times New Roman" pitchFamily="18" charset="0"/>
                <a:ea typeface="宋体" panose="02010600030101010101" pitchFamily="2" charset="-122"/>
                <a:cs typeface="Times New Roman" pitchFamily="18" charset="0"/>
              </a:rPr>
              <a:t>Dinitz</a:t>
            </a:r>
            <a:r>
              <a:rPr lang="zh-CN" altLang="en-US" sz="4400" b="1" dirty="0" smtClean="0">
                <a:solidFill>
                  <a:schemeClr val="tx2"/>
                </a:solidFill>
                <a:latin typeface="Times New Roman" pitchFamily="18" charset="0"/>
                <a:ea typeface="宋体" panose="02010600030101010101" pitchFamily="2" charset="-122"/>
                <a:cs typeface="Times New Roman" pitchFamily="18" charset="0"/>
              </a:rPr>
              <a:t>猜想</a:t>
            </a:r>
            <a:endParaRPr lang="zh-CN" altLang="en-US" sz="4400" b="1" dirty="0">
              <a:solidFill>
                <a:schemeClr val="tx2"/>
              </a:solidFill>
              <a:latin typeface="Times New Roman" pitchFamily="18" charset="0"/>
              <a:ea typeface="宋体" panose="02010600030101010101" pitchFamily="2" charset="-122"/>
              <a:cs typeface="Times New Roman" pitchFamily="18" charset="0"/>
            </a:endParaRPr>
          </a:p>
        </p:txBody>
      </p:sp>
      <p:sp>
        <p:nvSpPr>
          <p:cNvPr id="5" name="TextBox 4"/>
          <p:cNvSpPr txBox="1"/>
          <p:nvPr/>
        </p:nvSpPr>
        <p:spPr>
          <a:xfrm>
            <a:off x="642910" y="2214554"/>
            <a:ext cx="7500990" cy="1200329"/>
          </a:xfrm>
          <a:prstGeom prst="rect">
            <a:avLst/>
          </a:prstGeom>
          <a:noFill/>
        </p:spPr>
        <p:txBody>
          <a:bodyPr wrap="square" rtlCol="0">
            <a:spAutoFit/>
          </a:bodyPr>
          <a:lstStyle/>
          <a:p>
            <a:r>
              <a:rPr lang="zh-CN" altLang="en-US" sz="2400" dirty="0" smtClean="0">
                <a:latin typeface="Times New Roman" pitchFamily="18" charset="0"/>
                <a:ea typeface="宋体" pitchFamily="2" charset="-122"/>
                <a:cs typeface="Times New Roman" pitchFamily="18" charset="0"/>
              </a:rPr>
              <a:t>如果每个方格给定的颜色集合</a:t>
            </a:r>
            <a:r>
              <a:rPr lang="en-US" altLang="zh-CN" sz="2400" dirty="0" smtClean="0">
                <a:latin typeface="Times New Roman" pitchFamily="18" charset="0"/>
                <a:ea typeface="宋体" pitchFamily="2" charset="-122"/>
                <a:cs typeface="Times New Roman" pitchFamily="18" charset="0"/>
              </a:rPr>
              <a:t>C(</a:t>
            </a:r>
            <a:r>
              <a:rPr lang="en-US" altLang="zh-CN" sz="2400" i="1" dirty="0" err="1" smtClean="0">
                <a:latin typeface="Times New Roman" pitchFamily="18" charset="0"/>
                <a:ea typeface="宋体" pitchFamily="2" charset="-122"/>
                <a:cs typeface="Times New Roman" pitchFamily="18" charset="0"/>
              </a:rPr>
              <a:t>i</a:t>
            </a:r>
            <a:r>
              <a:rPr lang="en-US" altLang="zh-CN" sz="2400" dirty="0" err="1" smtClean="0">
                <a:latin typeface="Times New Roman" pitchFamily="18" charset="0"/>
                <a:ea typeface="宋体" pitchFamily="2" charset="-122"/>
                <a:cs typeface="Times New Roman" pitchFamily="18" charset="0"/>
              </a:rPr>
              <a:t>,</a:t>
            </a:r>
            <a:r>
              <a:rPr lang="en-US" altLang="zh-CN" sz="2400" i="1" dirty="0" err="1" smtClean="0">
                <a:latin typeface="Times New Roman" pitchFamily="18" charset="0"/>
                <a:ea typeface="宋体" pitchFamily="2" charset="-122"/>
                <a:cs typeface="Times New Roman" pitchFamily="18" charset="0"/>
              </a:rPr>
              <a:t>j</a:t>
            </a:r>
            <a:r>
              <a:rPr lang="en-US" altLang="zh-CN" sz="2400" dirty="0" smtClean="0">
                <a:latin typeface="Times New Roman" pitchFamily="18" charset="0"/>
                <a:ea typeface="宋体" pitchFamily="2" charset="-122"/>
                <a:cs typeface="Times New Roman" pitchFamily="18" charset="0"/>
              </a:rPr>
              <a:t>)</a:t>
            </a:r>
            <a:r>
              <a:rPr lang="zh-CN" altLang="en-US" sz="2400" dirty="0" smtClean="0">
                <a:latin typeface="Times New Roman" pitchFamily="18" charset="0"/>
                <a:ea typeface="宋体" pitchFamily="2" charset="-122"/>
                <a:cs typeface="Times New Roman" pitchFamily="18" charset="0"/>
              </a:rPr>
              <a:t>都是相同的，如下图中颜色为 </a:t>
            </a:r>
            <a:r>
              <a:rPr lang="en-US" altLang="zh-CN" sz="2400" dirty="0" smtClean="0">
                <a:latin typeface="Times New Roman" pitchFamily="18" charset="0"/>
                <a:ea typeface="宋体" pitchFamily="2" charset="-122"/>
                <a:cs typeface="Times New Roman" pitchFamily="18" charset="0"/>
              </a:rPr>
              <a:t>{1,2,3,4}</a:t>
            </a:r>
            <a:r>
              <a:rPr lang="zh-CN" altLang="en-US" sz="2400" dirty="0" smtClean="0">
                <a:latin typeface="Times New Roman" pitchFamily="18" charset="0"/>
                <a:ea typeface="宋体" pitchFamily="2" charset="-122"/>
                <a:cs typeface="Times New Roman" pitchFamily="18" charset="0"/>
              </a:rPr>
              <a:t>，此时</a:t>
            </a:r>
            <a:r>
              <a:rPr lang="en-US" altLang="zh-CN" sz="2400" dirty="0" err="1" smtClean="0">
                <a:latin typeface="Times New Roman" pitchFamily="18" charset="0"/>
                <a:ea typeface="宋体" pitchFamily="2" charset="-122"/>
                <a:cs typeface="Times New Roman" pitchFamily="18" charset="0"/>
              </a:rPr>
              <a:t>Dinitz</a:t>
            </a:r>
            <a:r>
              <a:rPr lang="zh-CN" altLang="en-US" sz="2400" dirty="0" smtClean="0">
                <a:latin typeface="Times New Roman" pitchFamily="18" charset="0"/>
                <a:ea typeface="宋体" pitchFamily="2" charset="-122"/>
                <a:cs typeface="Times New Roman" pitchFamily="18" charset="0"/>
              </a:rPr>
              <a:t>猜想变成了</a:t>
            </a:r>
            <a:r>
              <a:rPr lang="zh-CN" altLang="en-US" sz="2400" b="1" dirty="0" smtClean="0">
                <a:solidFill>
                  <a:srgbClr val="002060"/>
                </a:solidFill>
                <a:latin typeface="Times New Roman" pitchFamily="18" charset="0"/>
                <a:ea typeface="宋体" pitchFamily="2" charset="-122"/>
                <a:cs typeface="Times New Roman" pitchFamily="18" charset="0"/>
              </a:rPr>
              <a:t>拉丁方</a:t>
            </a:r>
            <a:r>
              <a:rPr lang="zh-CN" altLang="en-US" sz="2400" dirty="0" smtClean="0">
                <a:latin typeface="Times New Roman" pitchFamily="18" charset="0"/>
                <a:ea typeface="宋体" pitchFamily="2" charset="-122"/>
                <a:cs typeface="Times New Roman" pitchFamily="18" charset="0"/>
              </a:rPr>
              <a:t>问题，而拉丁方总是存在的。</a:t>
            </a:r>
          </a:p>
        </p:txBody>
      </p:sp>
      <p:sp>
        <p:nvSpPr>
          <p:cNvPr id="542725" name="AutoShape 5" descr="“dinitz conjecture”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latin typeface="Times New Roman" pitchFamily="18" charset="0"/>
              <a:cs typeface="Times New Roman" pitchFamily="18" charset="0"/>
            </a:endParaRPr>
          </a:p>
        </p:txBody>
      </p:sp>
      <p:sp>
        <p:nvSpPr>
          <p:cNvPr id="542727" name="AutoShape 7" descr="“dinitz conjecture”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latin typeface="Times New Roman" pitchFamily="18" charset="0"/>
              <a:cs typeface="Times New Roman" pitchFamily="18" charset="0"/>
            </a:endParaRPr>
          </a:p>
        </p:txBody>
      </p:sp>
      <p:sp>
        <p:nvSpPr>
          <p:cNvPr id="8" name="TextBox 7"/>
          <p:cNvSpPr txBox="1"/>
          <p:nvPr/>
        </p:nvSpPr>
        <p:spPr>
          <a:xfrm>
            <a:off x="3571868" y="3714752"/>
            <a:ext cx="1823493" cy="2062103"/>
          </a:xfrm>
          <a:prstGeom prst="rect">
            <a:avLst/>
          </a:prstGeom>
          <a:solidFill>
            <a:schemeClr val="accent6">
              <a:lumMod val="40000"/>
              <a:lumOff val="60000"/>
            </a:schemeClr>
          </a:solidFill>
          <a:ln>
            <a:solidFill>
              <a:srgbClr val="7030A0"/>
            </a:solidFill>
          </a:ln>
          <a:effectLst>
            <a:outerShdw blurRad="50800" dist="38100" dir="2700000" algn="tl" rotWithShape="0">
              <a:prstClr val="black">
                <a:alpha val="40000"/>
              </a:prstClr>
            </a:outerShdw>
          </a:effectLst>
        </p:spPr>
        <p:txBody>
          <a:bodyPr wrap="square" rtlCol="0">
            <a:spAutoFit/>
          </a:bodyPr>
          <a:lstStyle/>
          <a:p>
            <a:r>
              <a:rPr lang="en-US" altLang="zh-CN" sz="3200" b="1" dirty="0" smtClean="0">
                <a:solidFill>
                  <a:srgbClr val="FF0000"/>
                </a:solidFill>
              </a:rPr>
              <a:t>1 </a:t>
            </a:r>
            <a:r>
              <a:rPr lang="en-US" altLang="zh-CN" sz="3200" b="1" dirty="0" smtClean="0">
                <a:solidFill>
                  <a:schemeClr val="tx1"/>
                </a:solidFill>
              </a:rPr>
              <a:t>  </a:t>
            </a:r>
            <a:r>
              <a:rPr lang="en-US" altLang="zh-CN" sz="3200" b="1" dirty="0" smtClean="0">
                <a:solidFill>
                  <a:srgbClr val="0070C0"/>
                </a:solidFill>
              </a:rPr>
              <a:t>2</a:t>
            </a:r>
            <a:r>
              <a:rPr lang="en-US" altLang="zh-CN" sz="3200" b="1" dirty="0" smtClean="0">
                <a:solidFill>
                  <a:schemeClr val="tx1"/>
                </a:solidFill>
              </a:rPr>
              <a:t>   </a:t>
            </a:r>
            <a:r>
              <a:rPr lang="en-US" altLang="zh-CN" sz="3200" b="1" dirty="0" smtClean="0">
                <a:solidFill>
                  <a:srgbClr val="FFFF00"/>
                </a:solidFill>
              </a:rPr>
              <a:t>3</a:t>
            </a:r>
            <a:r>
              <a:rPr lang="en-US" altLang="zh-CN" sz="3200" b="1" dirty="0" smtClean="0">
                <a:solidFill>
                  <a:schemeClr val="tx1"/>
                </a:solidFill>
              </a:rPr>
              <a:t>   </a:t>
            </a:r>
            <a:r>
              <a:rPr lang="en-US" altLang="zh-CN" sz="3200" b="1" dirty="0" smtClean="0">
                <a:solidFill>
                  <a:srgbClr val="42DE7D"/>
                </a:solidFill>
              </a:rPr>
              <a:t>4</a:t>
            </a:r>
          </a:p>
          <a:p>
            <a:r>
              <a:rPr lang="en-US" altLang="zh-CN" sz="3200" b="1" dirty="0" smtClean="0">
                <a:solidFill>
                  <a:srgbClr val="0070C0"/>
                </a:solidFill>
              </a:rPr>
              <a:t>2 </a:t>
            </a:r>
            <a:r>
              <a:rPr lang="en-US" altLang="zh-CN" sz="3200" b="1" dirty="0" smtClean="0">
                <a:solidFill>
                  <a:schemeClr val="tx1"/>
                </a:solidFill>
              </a:rPr>
              <a:t>  </a:t>
            </a:r>
            <a:r>
              <a:rPr lang="en-US" altLang="zh-CN" sz="3200" b="1" dirty="0" smtClean="0">
                <a:solidFill>
                  <a:srgbClr val="42DE7D"/>
                </a:solidFill>
              </a:rPr>
              <a:t>4</a:t>
            </a:r>
            <a:r>
              <a:rPr lang="en-US" altLang="zh-CN" sz="3200" b="1" dirty="0" smtClean="0">
                <a:solidFill>
                  <a:schemeClr val="tx1"/>
                </a:solidFill>
              </a:rPr>
              <a:t>   </a:t>
            </a:r>
            <a:r>
              <a:rPr lang="en-US" altLang="zh-CN" sz="3200" b="1" dirty="0" smtClean="0">
                <a:solidFill>
                  <a:srgbClr val="FF0000"/>
                </a:solidFill>
              </a:rPr>
              <a:t>1</a:t>
            </a:r>
            <a:r>
              <a:rPr lang="en-US" altLang="zh-CN" sz="3200" b="1" dirty="0" smtClean="0">
                <a:solidFill>
                  <a:schemeClr val="tx1"/>
                </a:solidFill>
              </a:rPr>
              <a:t>   </a:t>
            </a:r>
            <a:r>
              <a:rPr lang="en-US" altLang="zh-CN" sz="3200" b="1" dirty="0" smtClean="0">
                <a:solidFill>
                  <a:srgbClr val="FFFF00"/>
                </a:solidFill>
              </a:rPr>
              <a:t>3</a:t>
            </a:r>
          </a:p>
          <a:p>
            <a:r>
              <a:rPr lang="en-US" altLang="zh-CN" sz="3200" b="1" dirty="0" smtClean="0">
                <a:solidFill>
                  <a:srgbClr val="FFFF00"/>
                </a:solidFill>
              </a:rPr>
              <a:t>3</a:t>
            </a:r>
            <a:r>
              <a:rPr lang="en-US" altLang="zh-CN" sz="3200" b="1" dirty="0" smtClean="0">
                <a:solidFill>
                  <a:schemeClr val="tx1"/>
                </a:solidFill>
              </a:rPr>
              <a:t>   </a:t>
            </a:r>
            <a:r>
              <a:rPr lang="en-US" altLang="zh-CN" sz="3200" b="1" dirty="0" smtClean="0">
                <a:solidFill>
                  <a:srgbClr val="FF0000"/>
                </a:solidFill>
              </a:rPr>
              <a:t>1</a:t>
            </a:r>
            <a:r>
              <a:rPr lang="en-US" altLang="zh-CN" sz="3200" b="1" dirty="0" smtClean="0">
                <a:solidFill>
                  <a:schemeClr val="tx1"/>
                </a:solidFill>
              </a:rPr>
              <a:t>   </a:t>
            </a:r>
            <a:r>
              <a:rPr lang="en-US" altLang="zh-CN" sz="3200" b="1" dirty="0" smtClean="0">
                <a:solidFill>
                  <a:srgbClr val="42DE7D"/>
                </a:solidFill>
              </a:rPr>
              <a:t>4</a:t>
            </a:r>
            <a:r>
              <a:rPr lang="en-US" altLang="zh-CN" sz="3200" b="1" dirty="0" smtClean="0">
                <a:solidFill>
                  <a:schemeClr val="tx1"/>
                </a:solidFill>
              </a:rPr>
              <a:t>   </a:t>
            </a:r>
            <a:r>
              <a:rPr lang="en-US" altLang="zh-CN" sz="3200" b="1" dirty="0" smtClean="0">
                <a:solidFill>
                  <a:srgbClr val="0070C0"/>
                </a:solidFill>
              </a:rPr>
              <a:t>2</a:t>
            </a:r>
            <a:r>
              <a:rPr lang="en-US" altLang="zh-CN" sz="3200" b="1" dirty="0" smtClean="0">
                <a:solidFill>
                  <a:schemeClr val="tx1"/>
                </a:solidFill>
              </a:rPr>
              <a:t> </a:t>
            </a:r>
          </a:p>
          <a:p>
            <a:r>
              <a:rPr lang="en-US" altLang="zh-CN" sz="3200" b="1" dirty="0" smtClean="0">
                <a:solidFill>
                  <a:srgbClr val="42DE7D"/>
                </a:solidFill>
              </a:rPr>
              <a:t>4</a:t>
            </a:r>
            <a:r>
              <a:rPr lang="en-US" altLang="zh-CN" sz="3200" b="1" dirty="0" smtClean="0">
                <a:solidFill>
                  <a:schemeClr val="tx1"/>
                </a:solidFill>
              </a:rPr>
              <a:t>   </a:t>
            </a:r>
            <a:r>
              <a:rPr lang="en-US" altLang="zh-CN" sz="3200" b="1" dirty="0" smtClean="0">
                <a:solidFill>
                  <a:srgbClr val="FFFF00"/>
                </a:solidFill>
              </a:rPr>
              <a:t>3</a:t>
            </a:r>
            <a:r>
              <a:rPr lang="en-US" altLang="zh-CN" sz="3200" b="1" dirty="0" smtClean="0">
                <a:solidFill>
                  <a:schemeClr val="tx1"/>
                </a:solidFill>
              </a:rPr>
              <a:t>   </a:t>
            </a:r>
            <a:r>
              <a:rPr lang="en-US" altLang="zh-CN" sz="3200" b="1" dirty="0" smtClean="0">
                <a:solidFill>
                  <a:srgbClr val="0070C0"/>
                </a:solidFill>
              </a:rPr>
              <a:t>2</a:t>
            </a:r>
            <a:r>
              <a:rPr lang="en-US" altLang="zh-CN" sz="3200" b="1" dirty="0" smtClean="0">
                <a:solidFill>
                  <a:schemeClr val="tx1"/>
                </a:solidFill>
              </a:rPr>
              <a:t>   </a:t>
            </a:r>
            <a:r>
              <a:rPr lang="en-US" altLang="zh-CN" sz="3200" b="1" dirty="0" smtClean="0">
                <a:solidFill>
                  <a:srgbClr val="FF0000"/>
                </a:solidFill>
              </a:rPr>
              <a:t>1</a:t>
            </a:r>
            <a:endParaRPr lang="zh-CN" altLang="en-US" sz="3200" b="1" dirty="0">
              <a:solidFill>
                <a:srgbClr val="FF0000"/>
              </a:solidFill>
            </a:endParaRPr>
          </a:p>
        </p:txBody>
      </p:sp>
    </p:spTree>
    <p:extLst>
      <p:ext uri="{BB962C8B-B14F-4D97-AF65-F5344CB8AC3E}">
        <p14:creationId xmlns:p14="http://schemas.microsoft.com/office/powerpoint/2010/main" xmlns="" val="264391518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32656"/>
            <a:ext cx="9144000" cy="710952"/>
          </a:xfrm>
        </p:spPr>
        <p:txBody>
          <a:bodyPr>
            <a:normAutofit/>
          </a:bodyPr>
          <a:lstStyle/>
          <a:p>
            <a:pPr algn="ctr"/>
            <a:r>
              <a:rPr lang="en-US" altLang="zh-CN" sz="4000" b="1" dirty="0" err="1" smtClean="0">
                <a:solidFill>
                  <a:schemeClr val="tx2"/>
                </a:solidFill>
                <a:latin typeface="Times New Roman" pitchFamily="18" charset="0"/>
                <a:ea typeface="宋体" panose="02010600030101010101" pitchFamily="2" charset="-122"/>
                <a:cs typeface="Times New Roman" pitchFamily="18" charset="0"/>
              </a:rPr>
              <a:t>Dinitz</a:t>
            </a:r>
            <a:r>
              <a:rPr lang="zh-CN" altLang="en-US" sz="4000" b="1" dirty="0" smtClean="0">
                <a:solidFill>
                  <a:schemeClr val="tx2"/>
                </a:solidFill>
                <a:latin typeface="Times New Roman" pitchFamily="18" charset="0"/>
                <a:ea typeface="宋体" panose="02010600030101010101" pitchFamily="2" charset="-122"/>
                <a:cs typeface="Times New Roman" pitchFamily="18" charset="0"/>
              </a:rPr>
              <a:t>猜想</a:t>
            </a:r>
            <a:endParaRPr lang="zh-CN" altLang="en-US" sz="4000" b="1" dirty="0">
              <a:solidFill>
                <a:schemeClr val="tx2"/>
              </a:solidFill>
              <a:latin typeface="Times New Roman" pitchFamily="18" charset="0"/>
              <a:ea typeface="宋体" panose="02010600030101010101" pitchFamily="2" charset="-122"/>
              <a:cs typeface="Times New Roman" pitchFamily="18" charset="0"/>
            </a:endParaRPr>
          </a:p>
        </p:txBody>
      </p:sp>
      <p:sp>
        <p:nvSpPr>
          <p:cNvPr id="5" name="TextBox 4"/>
          <p:cNvSpPr txBox="1"/>
          <p:nvPr/>
        </p:nvSpPr>
        <p:spPr>
          <a:xfrm>
            <a:off x="683568" y="1844824"/>
            <a:ext cx="7500990" cy="3939540"/>
          </a:xfrm>
          <a:prstGeom prst="rect">
            <a:avLst/>
          </a:prstGeom>
          <a:noFill/>
        </p:spPr>
        <p:txBody>
          <a:bodyPr wrap="square" rtlCol="0">
            <a:spAutoFit/>
          </a:bodyPr>
          <a:lstStyle/>
          <a:p>
            <a:pPr>
              <a:spcAft>
                <a:spcPts val="1200"/>
              </a:spcAft>
              <a:buFont typeface="Wingdings" pitchFamily="2" charset="2"/>
              <a:buChar char="Ø"/>
            </a:pPr>
            <a:r>
              <a:rPr lang="en-US" altLang="zh-CN" sz="2600" dirty="0" smtClean="0">
                <a:latin typeface="Times New Roman" pitchFamily="18" charset="0"/>
                <a:ea typeface="宋体" pitchFamily="2" charset="-122"/>
                <a:cs typeface="Times New Roman" pitchFamily="18" charset="0"/>
              </a:rPr>
              <a:t> </a:t>
            </a:r>
            <a:r>
              <a:rPr lang="en-US" altLang="zh-CN" sz="2600" dirty="0" err="1" smtClean="0">
                <a:latin typeface="Times New Roman" pitchFamily="18" charset="0"/>
                <a:ea typeface="宋体" pitchFamily="2" charset="-122"/>
                <a:cs typeface="Times New Roman" pitchFamily="18" charset="0"/>
              </a:rPr>
              <a:t>Dinitz</a:t>
            </a:r>
            <a:r>
              <a:rPr lang="zh-CN" altLang="en-US" sz="2600" dirty="0" smtClean="0">
                <a:latin typeface="Times New Roman" pitchFamily="18" charset="0"/>
                <a:ea typeface="宋体" pitchFamily="2" charset="-122"/>
                <a:cs typeface="Times New Roman" pitchFamily="18" charset="0"/>
              </a:rPr>
              <a:t>猜想可描述成图论问题。令</a:t>
            </a:r>
            <a:r>
              <a:rPr lang="en-US" altLang="zh-CN" sz="2600" i="1" dirty="0" smtClean="0">
                <a:latin typeface="Times New Roman" pitchFamily="18" charset="0"/>
                <a:ea typeface="宋体" pitchFamily="2" charset="-122"/>
                <a:cs typeface="Times New Roman" pitchFamily="18" charset="0"/>
              </a:rPr>
              <a:t>k</a:t>
            </a:r>
            <a:r>
              <a:rPr lang="zh-CN" altLang="en-US" sz="2600" dirty="0" smtClean="0">
                <a:latin typeface="Times New Roman" pitchFamily="18" charset="0"/>
                <a:ea typeface="宋体" pitchFamily="2" charset="-122"/>
                <a:cs typeface="Times New Roman" pitchFamily="18" charset="0"/>
              </a:rPr>
              <a:t>是一个正整数。假设图 </a:t>
            </a:r>
            <a:r>
              <a:rPr lang="en-US" altLang="zh-CN" sz="2600" i="1" dirty="0" smtClean="0">
                <a:latin typeface="Times New Roman" pitchFamily="18" charset="0"/>
                <a:ea typeface="宋体" pitchFamily="2" charset="-122"/>
                <a:cs typeface="Times New Roman" pitchFamily="18" charset="0"/>
              </a:rPr>
              <a:t>G</a:t>
            </a:r>
            <a:r>
              <a:rPr lang="en-US" altLang="zh-CN" sz="2600" dirty="0" smtClean="0">
                <a:latin typeface="Times New Roman" pitchFamily="18" charset="0"/>
                <a:ea typeface="宋体" pitchFamily="2" charset="-122"/>
                <a:cs typeface="Times New Roman" pitchFamily="18" charset="0"/>
              </a:rPr>
              <a:t>=(</a:t>
            </a:r>
            <a:r>
              <a:rPr lang="en-US" altLang="zh-CN" sz="2600" i="1" dirty="0" smtClean="0">
                <a:latin typeface="Times New Roman" pitchFamily="18" charset="0"/>
                <a:ea typeface="宋体" pitchFamily="2" charset="-122"/>
                <a:cs typeface="Times New Roman" pitchFamily="18" charset="0"/>
              </a:rPr>
              <a:t>V</a:t>
            </a:r>
            <a:r>
              <a:rPr lang="en-US" altLang="zh-CN" sz="2600" dirty="0" smtClean="0">
                <a:latin typeface="Times New Roman" pitchFamily="18" charset="0"/>
                <a:ea typeface="宋体" pitchFamily="2" charset="-122"/>
                <a:cs typeface="Times New Roman" pitchFamily="18" charset="0"/>
              </a:rPr>
              <a:t>, </a:t>
            </a:r>
            <a:r>
              <a:rPr lang="en-US" altLang="zh-CN" sz="2600" i="1" dirty="0" smtClean="0">
                <a:latin typeface="Times New Roman" pitchFamily="18" charset="0"/>
                <a:ea typeface="宋体" pitchFamily="2" charset="-122"/>
                <a:cs typeface="Times New Roman" pitchFamily="18" charset="0"/>
              </a:rPr>
              <a:t>E</a:t>
            </a:r>
            <a:r>
              <a:rPr lang="en-US" altLang="zh-CN" sz="2600" dirty="0" smtClean="0">
                <a:latin typeface="Times New Roman" pitchFamily="18" charset="0"/>
                <a:ea typeface="宋体" pitchFamily="2" charset="-122"/>
                <a:cs typeface="Times New Roman" pitchFamily="18" charset="0"/>
              </a:rPr>
              <a:t>) </a:t>
            </a:r>
            <a:r>
              <a:rPr lang="zh-CN" altLang="en-US" sz="2600" dirty="0" smtClean="0">
                <a:latin typeface="Times New Roman" pitchFamily="18" charset="0"/>
                <a:ea typeface="宋体" pitchFamily="2" charset="-122"/>
                <a:cs typeface="Times New Roman" pitchFamily="18" charset="0"/>
              </a:rPr>
              <a:t>中每个顶点 </a:t>
            </a:r>
            <a:r>
              <a:rPr lang="en-US" altLang="zh-CN" sz="2600" i="1" dirty="0" smtClean="0">
                <a:latin typeface="Times New Roman" pitchFamily="18" charset="0"/>
                <a:ea typeface="宋体" pitchFamily="2" charset="-122"/>
                <a:cs typeface="Times New Roman" pitchFamily="18" charset="0"/>
              </a:rPr>
              <a:t>v </a:t>
            </a:r>
            <a:r>
              <a:rPr lang="zh-CN" altLang="en-US" sz="2600" dirty="0" smtClean="0">
                <a:latin typeface="Times New Roman" pitchFamily="18" charset="0"/>
                <a:ea typeface="宋体" pitchFamily="2" charset="-122"/>
                <a:cs typeface="Times New Roman" pitchFamily="18" charset="0"/>
              </a:rPr>
              <a:t>指定了包含</a:t>
            </a:r>
            <a:r>
              <a:rPr lang="en-US" altLang="zh-CN" sz="2600" i="1" dirty="0" smtClean="0">
                <a:latin typeface="Times New Roman" pitchFamily="18" charset="0"/>
                <a:ea typeface="宋体" pitchFamily="2" charset="-122"/>
                <a:cs typeface="Times New Roman" pitchFamily="18" charset="0"/>
              </a:rPr>
              <a:t>k</a:t>
            </a:r>
            <a:r>
              <a:rPr lang="zh-CN" altLang="en-US" sz="2600" dirty="0" smtClean="0">
                <a:latin typeface="Times New Roman" pitchFamily="18" charset="0"/>
                <a:ea typeface="宋体" pitchFamily="2" charset="-122"/>
                <a:cs typeface="Times New Roman" pitchFamily="18" charset="0"/>
              </a:rPr>
              <a:t>个颜色的集合 </a:t>
            </a:r>
            <a:r>
              <a:rPr lang="en-US" altLang="zh-CN" sz="2600" dirty="0" smtClean="0">
                <a:latin typeface="Times New Roman" pitchFamily="18" charset="0"/>
                <a:ea typeface="宋体" pitchFamily="2" charset="-122"/>
                <a:cs typeface="Times New Roman" pitchFamily="18" charset="0"/>
              </a:rPr>
              <a:t>C(</a:t>
            </a:r>
            <a:r>
              <a:rPr lang="en-US" altLang="zh-CN" sz="2600" i="1" dirty="0" smtClean="0">
                <a:latin typeface="Times New Roman" pitchFamily="18" charset="0"/>
                <a:ea typeface="宋体" pitchFamily="2" charset="-122"/>
                <a:cs typeface="Times New Roman" pitchFamily="18" charset="0"/>
              </a:rPr>
              <a:t>v</a:t>
            </a:r>
            <a:r>
              <a:rPr lang="en-US" altLang="zh-CN" sz="2600" dirty="0" smtClean="0">
                <a:latin typeface="Times New Roman" pitchFamily="18" charset="0"/>
                <a:ea typeface="宋体" pitchFamily="2" charset="-122"/>
                <a:cs typeface="Times New Roman" pitchFamily="18" charset="0"/>
              </a:rPr>
              <a:t>)</a:t>
            </a:r>
            <a:r>
              <a:rPr lang="zh-CN" altLang="en-US" sz="2600" dirty="0" smtClean="0">
                <a:latin typeface="Times New Roman" pitchFamily="18" charset="0"/>
                <a:ea typeface="宋体" pitchFamily="2" charset="-122"/>
                <a:cs typeface="Times New Roman" pitchFamily="18" charset="0"/>
              </a:rPr>
              <a:t>，即对任意顶点 </a:t>
            </a:r>
            <a:r>
              <a:rPr lang="en-US" altLang="zh-CN" sz="2600" i="1" dirty="0" smtClean="0">
                <a:latin typeface="Times New Roman" pitchFamily="18" charset="0"/>
                <a:ea typeface="宋体" pitchFamily="2" charset="-122"/>
                <a:cs typeface="Times New Roman" pitchFamily="18" charset="0"/>
              </a:rPr>
              <a:t>v </a:t>
            </a:r>
            <a:r>
              <a:rPr lang="zh-CN" altLang="en-US" sz="2600" dirty="0" smtClean="0">
                <a:latin typeface="Times New Roman" pitchFamily="18" charset="0"/>
                <a:ea typeface="宋体" pitchFamily="2" charset="-122"/>
                <a:cs typeface="Times New Roman" pitchFamily="18" charset="0"/>
              </a:rPr>
              <a:t>都满足 </a:t>
            </a:r>
            <a:r>
              <a:rPr lang="en-US" altLang="zh-CN" sz="2600" b="1" dirty="0" smtClean="0">
                <a:solidFill>
                  <a:srgbClr val="3333FF"/>
                </a:solidFill>
                <a:latin typeface="Times New Roman" pitchFamily="18" charset="0"/>
                <a:ea typeface="宋体" pitchFamily="2" charset="-122"/>
                <a:cs typeface="Times New Roman" pitchFamily="18" charset="0"/>
              </a:rPr>
              <a:t>|C(</a:t>
            </a:r>
            <a:r>
              <a:rPr lang="en-US" altLang="zh-CN" sz="2600" b="1" i="1" dirty="0" smtClean="0">
                <a:solidFill>
                  <a:srgbClr val="3333FF"/>
                </a:solidFill>
                <a:latin typeface="Times New Roman" pitchFamily="18" charset="0"/>
                <a:ea typeface="宋体" pitchFamily="2" charset="-122"/>
                <a:cs typeface="Times New Roman" pitchFamily="18" charset="0"/>
              </a:rPr>
              <a:t>v</a:t>
            </a:r>
            <a:r>
              <a:rPr lang="en-US" altLang="zh-CN" sz="2600" b="1" dirty="0" smtClean="0">
                <a:solidFill>
                  <a:srgbClr val="3333FF"/>
                </a:solidFill>
                <a:latin typeface="Times New Roman" pitchFamily="18" charset="0"/>
                <a:ea typeface="宋体" pitchFamily="2" charset="-122"/>
                <a:cs typeface="Times New Roman" pitchFamily="18" charset="0"/>
              </a:rPr>
              <a:t>)|=</a:t>
            </a:r>
            <a:r>
              <a:rPr lang="en-US" altLang="zh-CN" sz="2600" b="1" i="1" dirty="0" smtClean="0">
                <a:solidFill>
                  <a:srgbClr val="3333FF"/>
                </a:solidFill>
                <a:latin typeface="Times New Roman" pitchFamily="18" charset="0"/>
                <a:ea typeface="宋体" pitchFamily="2" charset="-122"/>
                <a:cs typeface="Times New Roman" pitchFamily="18" charset="0"/>
              </a:rPr>
              <a:t>k</a:t>
            </a:r>
            <a:r>
              <a:rPr lang="zh-CN" altLang="en-US" sz="2600" dirty="0" smtClean="0">
                <a:latin typeface="Times New Roman" pitchFamily="18" charset="0"/>
                <a:ea typeface="宋体" pitchFamily="2" charset="-122"/>
                <a:cs typeface="Times New Roman" pitchFamily="18" charset="0"/>
              </a:rPr>
              <a:t>。</a:t>
            </a:r>
            <a:endParaRPr lang="en-US" altLang="zh-CN" sz="2600" dirty="0" smtClean="0">
              <a:latin typeface="Times New Roman" pitchFamily="18" charset="0"/>
              <a:ea typeface="宋体" pitchFamily="2" charset="-122"/>
              <a:cs typeface="Times New Roman" pitchFamily="18" charset="0"/>
            </a:endParaRPr>
          </a:p>
          <a:p>
            <a:pPr>
              <a:spcAft>
                <a:spcPts val="1200"/>
              </a:spcAft>
              <a:buFont typeface="Wingdings" pitchFamily="2" charset="2"/>
              <a:buChar char="Ø"/>
            </a:pPr>
            <a:endParaRPr lang="en-US" altLang="zh-CN" sz="2600" dirty="0" smtClean="0">
              <a:latin typeface="Times New Roman" pitchFamily="18" charset="0"/>
              <a:ea typeface="宋体" pitchFamily="2" charset="-122"/>
              <a:cs typeface="Times New Roman" pitchFamily="18" charset="0"/>
            </a:endParaRPr>
          </a:p>
          <a:p>
            <a:pPr>
              <a:buFont typeface="Wingdings" pitchFamily="2" charset="2"/>
              <a:buChar char="Ø"/>
            </a:pPr>
            <a:r>
              <a:rPr lang="en-US" altLang="zh-CN" sz="2600" b="1" dirty="0" smtClean="0">
                <a:solidFill>
                  <a:srgbClr val="002060"/>
                </a:solidFill>
                <a:latin typeface="Times New Roman" pitchFamily="18" charset="0"/>
                <a:ea typeface="宋体" pitchFamily="2" charset="-122"/>
                <a:cs typeface="Times New Roman" pitchFamily="18" charset="0"/>
              </a:rPr>
              <a:t> </a:t>
            </a:r>
            <a:r>
              <a:rPr lang="zh-CN" altLang="en-US" sz="2600" b="1" dirty="0" smtClean="0">
                <a:solidFill>
                  <a:srgbClr val="002060"/>
                </a:solidFill>
                <a:latin typeface="Times New Roman" pitchFamily="18" charset="0"/>
                <a:ea typeface="宋体" pitchFamily="2" charset="-122"/>
                <a:cs typeface="Times New Roman" pitchFamily="18" charset="0"/>
              </a:rPr>
              <a:t>列表着色数</a:t>
            </a:r>
            <a:r>
              <a:rPr lang="zh-CN" altLang="en-US" sz="2600" dirty="0" smtClean="0">
                <a:latin typeface="Times New Roman" pitchFamily="18" charset="0"/>
                <a:ea typeface="宋体" pitchFamily="2" charset="-122"/>
                <a:cs typeface="Times New Roman" pitchFamily="18" charset="0"/>
              </a:rPr>
              <a:t>是指最小的 </a:t>
            </a:r>
            <a:r>
              <a:rPr lang="en-US" altLang="zh-CN" sz="2600" i="1" dirty="0" smtClean="0">
                <a:latin typeface="Times New Roman" pitchFamily="18" charset="0"/>
                <a:ea typeface="宋体" pitchFamily="2" charset="-122"/>
                <a:cs typeface="Times New Roman" pitchFamily="18" charset="0"/>
              </a:rPr>
              <a:t>k </a:t>
            </a:r>
            <a:r>
              <a:rPr lang="zh-CN" altLang="en-US" sz="2600" dirty="0" smtClean="0">
                <a:latin typeface="Times New Roman" pitchFamily="18" charset="0"/>
                <a:ea typeface="宋体" pitchFamily="2" charset="-122"/>
                <a:cs typeface="Times New Roman" pitchFamily="18" charset="0"/>
              </a:rPr>
              <a:t>使得：对于任意满足</a:t>
            </a:r>
            <a:r>
              <a:rPr lang="en-US" altLang="zh-CN" sz="2600" b="1" dirty="0" smtClean="0">
                <a:solidFill>
                  <a:srgbClr val="3333FF"/>
                </a:solidFill>
                <a:latin typeface="Times New Roman" pitchFamily="18" charset="0"/>
                <a:ea typeface="宋体" pitchFamily="2" charset="-122"/>
                <a:cs typeface="Times New Roman" pitchFamily="18" charset="0"/>
              </a:rPr>
              <a:t>|C(</a:t>
            </a:r>
            <a:r>
              <a:rPr lang="en-US" altLang="zh-CN" sz="2600" b="1" i="1" dirty="0" smtClean="0">
                <a:solidFill>
                  <a:srgbClr val="3333FF"/>
                </a:solidFill>
                <a:latin typeface="Times New Roman" pitchFamily="18" charset="0"/>
                <a:ea typeface="宋体" pitchFamily="2" charset="-122"/>
                <a:cs typeface="Times New Roman" pitchFamily="18" charset="0"/>
              </a:rPr>
              <a:t>v</a:t>
            </a:r>
            <a:r>
              <a:rPr lang="en-US" altLang="zh-CN" sz="2600" b="1" dirty="0" smtClean="0">
                <a:solidFill>
                  <a:srgbClr val="3333FF"/>
                </a:solidFill>
                <a:latin typeface="Times New Roman" pitchFamily="18" charset="0"/>
                <a:ea typeface="宋体" pitchFamily="2" charset="-122"/>
                <a:cs typeface="Times New Roman" pitchFamily="18" charset="0"/>
              </a:rPr>
              <a:t>)|=</a:t>
            </a:r>
            <a:r>
              <a:rPr lang="en-US" altLang="zh-CN" sz="2600" b="1" i="1" dirty="0" smtClean="0">
                <a:solidFill>
                  <a:srgbClr val="3333FF"/>
                </a:solidFill>
                <a:latin typeface="Times New Roman" pitchFamily="18" charset="0"/>
                <a:ea typeface="宋体" pitchFamily="2" charset="-122"/>
                <a:cs typeface="Times New Roman" pitchFamily="18" charset="0"/>
              </a:rPr>
              <a:t>k</a:t>
            </a:r>
            <a:r>
              <a:rPr lang="zh-CN" altLang="en-US" sz="2600" dirty="0" smtClean="0">
                <a:latin typeface="Times New Roman" pitchFamily="18" charset="0"/>
                <a:ea typeface="宋体" pitchFamily="2" charset="-122"/>
                <a:cs typeface="Times New Roman" pitchFamily="18" charset="0"/>
              </a:rPr>
              <a:t>的着色集合，总是可以从</a:t>
            </a:r>
            <a:r>
              <a:rPr lang="en-US" altLang="zh-CN" sz="2600" dirty="0" smtClean="0">
                <a:latin typeface="Times New Roman" pitchFamily="18" charset="0"/>
                <a:ea typeface="宋体" pitchFamily="2" charset="-122"/>
                <a:cs typeface="Times New Roman" pitchFamily="18" charset="0"/>
              </a:rPr>
              <a:t>C(</a:t>
            </a:r>
            <a:r>
              <a:rPr lang="en-US" altLang="zh-CN" sz="2600" i="1" dirty="0" smtClean="0">
                <a:latin typeface="Times New Roman" pitchFamily="18" charset="0"/>
                <a:ea typeface="宋体" pitchFamily="2" charset="-122"/>
                <a:cs typeface="Times New Roman" pitchFamily="18" charset="0"/>
              </a:rPr>
              <a:t>v</a:t>
            </a:r>
            <a:r>
              <a:rPr lang="en-US" altLang="zh-CN" sz="2600" dirty="0" smtClean="0">
                <a:latin typeface="Times New Roman" pitchFamily="18" charset="0"/>
                <a:ea typeface="宋体" pitchFamily="2" charset="-122"/>
                <a:cs typeface="Times New Roman" pitchFamily="18" charset="0"/>
              </a:rPr>
              <a:t>)</a:t>
            </a:r>
            <a:r>
              <a:rPr lang="zh-CN" altLang="en-US" sz="2600" dirty="0" smtClean="0">
                <a:latin typeface="Times New Roman" pitchFamily="18" charset="0"/>
                <a:ea typeface="宋体" pitchFamily="2" charset="-122"/>
                <a:cs typeface="Times New Roman" pitchFamily="18" charset="0"/>
              </a:rPr>
              <a:t>中为 </a:t>
            </a:r>
            <a:r>
              <a:rPr lang="en-US" altLang="zh-CN" sz="2600" i="1" dirty="0" smtClean="0">
                <a:latin typeface="Times New Roman" pitchFamily="18" charset="0"/>
                <a:ea typeface="宋体" pitchFamily="2" charset="-122"/>
                <a:cs typeface="Times New Roman" pitchFamily="18" charset="0"/>
              </a:rPr>
              <a:t>v </a:t>
            </a:r>
            <a:r>
              <a:rPr lang="zh-CN" altLang="en-US" sz="2600" dirty="0" smtClean="0">
                <a:latin typeface="Times New Roman" pitchFamily="18" charset="0"/>
                <a:ea typeface="宋体" pitchFamily="2" charset="-122"/>
                <a:cs typeface="Times New Roman" pitchFamily="18" charset="0"/>
              </a:rPr>
              <a:t>选出一种颜色使得相邻顶点之间着色不同。</a:t>
            </a:r>
            <a:endParaRPr lang="en-US" altLang="zh-CN" sz="2600" dirty="0" smtClean="0">
              <a:latin typeface="Times New Roman" pitchFamily="18" charset="0"/>
              <a:ea typeface="宋体" pitchFamily="2" charset="-122"/>
              <a:cs typeface="Times New Roman" pitchFamily="18" charset="0"/>
            </a:endParaRPr>
          </a:p>
          <a:p>
            <a:endParaRPr lang="en-US" altLang="zh-CN" sz="2400" dirty="0" smtClean="0">
              <a:latin typeface="Times New Roman" pitchFamily="18" charset="0"/>
              <a:ea typeface="宋体" pitchFamily="2" charset="-122"/>
              <a:cs typeface="Times New Roman" pitchFamily="18" charset="0"/>
            </a:endParaRPr>
          </a:p>
          <a:p>
            <a:endParaRPr lang="zh-CN" altLang="en-US" sz="2400" dirty="0" smtClean="0">
              <a:latin typeface="Times New Roman" pitchFamily="18" charset="0"/>
              <a:ea typeface="宋体" pitchFamily="2" charset="-122"/>
              <a:cs typeface="Times New Roman" pitchFamily="18" charset="0"/>
            </a:endParaRPr>
          </a:p>
        </p:txBody>
      </p:sp>
      <p:sp>
        <p:nvSpPr>
          <p:cNvPr id="542725" name="AutoShape 5" descr="“dinitz conjecture”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latin typeface="Times New Roman" pitchFamily="18" charset="0"/>
              <a:cs typeface="Times New Roman" pitchFamily="18" charset="0"/>
            </a:endParaRPr>
          </a:p>
        </p:txBody>
      </p:sp>
      <p:sp>
        <p:nvSpPr>
          <p:cNvPr id="542727" name="AutoShape 7" descr="“dinitz conjecture”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latin typeface="Times New Roman" pitchFamily="18" charset="0"/>
              <a:cs typeface="Times New Roman" pitchFamily="18" charset="0"/>
            </a:endParaRPr>
          </a:p>
        </p:txBody>
      </p:sp>
    </p:spTree>
    <p:extLst>
      <p:ext uri="{BB962C8B-B14F-4D97-AF65-F5344CB8AC3E}">
        <p14:creationId xmlns:p14="http://schemas.microsoft.com/office/powerpoint/2010/main" xmlns="" val="264391518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32656"/>
            <a:ext cx="9144000" cy="710952"/>
          </a:xfrm>
        </p:spPr>
        <p:txBody>
          <a:bodyPr>
            <a:normAutofit/>
          </a:bodyPr>
          <a:lstStyle/>
          <a:p>
            <a:pPr algn="ctr"/>
            <a:r>
              <a:rPr lang="en-US" altLang="zh-CN" sz="4000" b="1" dirty="0" err="1" smtClean="0">
                <a:solidFill>
                  <a:schemeClr val="tx2"/>
                </a:solidFill>
                <a:latin typeface="Times New Roman" pitchFamily="18" charset="0"/>
                <a:ea typeface="宋体" panose="02010600030101010101" pitchFamily="2" charset="-122"/>
                <a:cs typeface="Times New Roman" pitchFamily="18" charset="0"/>
              </a:rPr>
              <a:t>Dinitz</a:t>
            </a:r>
            <a:r>
              <a:rPr lang="zh-CN" altLang="en-US" sz="4000" b="1" dirty="0" smtClean="0">
                <a:solidFill>
                  <a:schemeClr val="tx2"/>
                </a:solidFill>
                <a:latin typeface="Times New Roman" pitchFamily="18" charset="0"/>
                <a:ea typeface="宋体" panose="02010600030101010101" pitchFamily="2" charset="-122"/>
                <a:cs typeface="Times New Roman" pitchFamily="18" charset="0"/>
              </a:rPr>
              <a:t>猜想</a:t>
            </a:r>
            <a:endParaRPr lang="zh-CN" altLang="en-US" sz="4000" b="1" dirty="0">
              <a:solidFill>
                <a:schemeClr val="tx2"/>
              </a:solidFill>
              <a:latin typeface="Times New Roman" pitchFamily="18" charset="0"/>
              <a:ea typeface="宋体" panose="02010600030101010101" pitchFamily="2" charset="-122"/>
              <a:cs typeface="Times New Roman" pitchFamily="18" charset="0"/>
            </a:endParaRPr>
          </a:p>
        </p:txBody>
      </p:sp>
      <p:sp>
        <p:nvSpPr>
          <p:cNvPr id="5" name="TextBox 4"/>
          <p:cNvSpPr txBox="1"/>
          <p:nvPr/>
        </p:nvSpPr>
        <p:spPr>
          <a:xfrm>
            <a:off x="642910" y="1357298"/>
            <a:ext cx="7500990" cy="2431435"/>
          </a:xfrm>
          <a:prstGeom prst="rect">
            <a:avLst/>
          </a:prstGeom>
          <a:noFill/>
        </p:spPr>
        <p:txBody>
          <a:bodyPr wrap="square" rtlCol="0">
            <a:spAutoFit/>
          </a:bodyPr>
          <a:lstStyle/>
          <a:p>
            <a:pPr>
              <a:buFont typeface="Wingdings" pitchFamily="2" charset="2"/>
              <a:buChar char="Ø"/>
            </a:pPr>
            <a:r>
              <a:rPr lang="en-US" altLang="zh-CN" sz="2400" dirty="0" smtClean="0">
                <a:latin typeface="Times New Roman" pitchFamily="18" charset="0"/>
                <a:ea typeface="宋体" pitchFamily="2" charset="-122"/>
                <a:cs typeface="Times New Roman" pitchFamily="18" charset="0"/>
              </a:rPr>
              <a:t> </a:t>
            </a:r>
            <a:r>
              <a:rPr lang="zh-CN" altLang="en-US" sz="2200" dirty="0" smtClean="0">
                <a:latin typeface="Times New Roman" pitchFamily="18" charset="0"/>
                <a:ea typeface="宋体" pitchFamily="2" charset="-122"/>
                <a:cs typeface="Times New Roman" pitchFamily="18" charset="0"/>
              </a:rPr>
              <a:t>考虑图</a:t>
            </a:r>
            <a:r>
              <a:rPr lang="en-US" altLang="zh-CN" sz="2200" i="1" dirty="0" err="1" smtClean="0">
                <a:latin typeface="Times New Roman" pitchFamily="18" charset="0"/>
                <a:ea typeface="宋体" panose="02010600030101010101" pitchFamily="2" charset="-122"/>
                <a:cs typeface="Times New Roman" pitchFamily="18" charset="0"/>
              </a:rPr>
              <a:t>S</a:t>
            </a:r>
            <a:r>
              <a:rPr lang="en-US" altLang="zh-CN" sz="2200" i="1" baseline="-25000" dirty="0" err="1" smtClean="0">
                <a:latin typeface="Times New Roman" pitchFamily="18" charset="0"/>
                <a:ea typeface="宋体" panose="02010600030101010101" pitchFamily="2" charset="-122"/>
                <a:cs typeface="Times New Roman" pitchFamily="18" charset="0"/>
              </a:rPr>
              <a:t>n</a:t>
            </a:r>
            <a:r>
              <a:rPr lang="zh-CN" altLang="en-US" sz="2200" dirty="0" smtClean="0">
                <a:latin typeface="Times New Roman" pitchFamily="18" charset="0"/>
                <a:ea typeface="宋体" panose="02010600030101010101" pitchFamily="2" charset="-122"/>
                <a:cs typeface="Times New Roman" pitchFamily="18" charset="0"/>
              </a:rPr>
              <a:t>：顶点集合为</a:t>
            </a:r>
            <a:r>
              <a:rPr lang="en-US" altLang="zh-CN" sz="2200" i="1" dirty="0" smtClean="0">
                <a:latin typeface="Times New Roman" pitchFamily="18" charset="0"/>
                <a:ea typeface="宋体" pitchFamily="2" charset="-122"/>
                <a:cs typeface="Times New Roman" pitchFamily="18" charset="0"/>
              </a:rPr>
              <a:t>n</a:t>
            </a:r>
            <a:r>
              <a:rPr lang="zh-CN" altLang="en-US" sz="2200" dirty="0" smtClean="0">
                <a:latin typeface="Times New Roman" pitchFamily="18" charset="0"/>
                <a:ea typeface="宋体" pitchFamily="2" charset="-122"/>
                <a:cs typeface="Times New Roman" pitchFamily="18" charset="0"/>
              </a:rPr>
              <a:t>行、</a:t>
            </a:r>
            <a:r>
              <a:rPr lang="en-US" altLang="zh-CN" sz="2200" i="1" dirty="0" smtClean="0">
                <a:latin typeface="Times New Roman" pitchFamily="18" charset="0"/>
                <a:ea typeface="宋体" pitchFamily="2" charset="-122"/>
                <a:cs typeface="Times New Roman" pitchFamily="18" charset="0"/>
              </a:rPr>
              <a:t>n</a:t>
            </a:r>
            <a:r>
              <a:rPr lang="zh-CN" altLang="en-US" sz="2200" dirty="0" smtClean="0">
                <a:latin typeface="Times New Roman" pitchFamily="18" charset="0"/>
                <a:ea typeface="宋体" pitchFamily="2" charset="-122"/>
                <a:cs typeface="Times New Roman" pitchFamily="18" charset="0"/>
              </a:rPr>
              <a:t>列方格阵列的方格，且两个方格相邻当且仅当它们在同一行或同一列。由于每行的方格彼此相邻，因此</a:t>
            </a:r>
            <a:r>
              <a:rPr lang="en-US" altLang="zh-CN" sz="2200" i="1" dirty="0" err="1" smtClean="0">
                <a:latin typeface="Times New Roman" pitchFamily="18" charset="0"/>
                <a:ea typeface="宋体" panose="02010600030101010101" pitchFamily="2" charset="-122"/>
                <a:cs typeface="Times New Roman" pitchFamily="18" charset="0"/>
              </a:rPr>
              <a:t>S</a:t>
            </a:r>
            <a:r>
              <a:rPr lang="en-US" altLang="zh-CN" sz="2200" i="1" baseline="-25000" dirty="0" err="1" smtClean="0">
                <a:latin typeface="Times New Roman" pitchFamily="18" charset="0"/>
                <a:ea typeface="宋体" panose="02010600030101010101" pitchFamily="2" charset="-122"/>
                <a:cs typeface="Times New Roman" pitchFamily="18" charset="0"/>
              </a:rPr>
              <a:t>n</a:t>
            </a:r>
            <a:r>
              <a:rPr lang="zh-CN" altLang="en-US" sz="2200" dirty="0" smtClean="0">
                <a:latin typeface="Times New Roman" pitchFamily="18" charset="0"/>
                <a:ea typeface="宋体" pitchFamily="2" charset="-122"/>
                <a:cs typeface="Times New Roman" pitchFamily="18" charset="0"/>
              </a:rPr>
              <a:t>列表着色数不能小于</a:t>
            </a:r>
            <a:r>
              <a:rPr lang="en-US" altLang="zh-CN" sz="2200" i="1" dirty="0" smtClean="0">
                <a:latin typeface="Times New Roman" pitchFamily="18" charset="0"/>
                <a:ea typeface="宋体" pitchFamily="2" charset="-122"/>
                <a:cs typeface="Times New Roman" pitchFamily="18" charset="0"/>
              </a:rPr>
              <a:t>n</a:t>
            </a:r>
            <a:r>
              <a:rPr lang="zh-CN" altLang="en-US" sz="2200" dirty="0" smtClean="0">
                <a:latin typeface="Times New Roman" pitchFamily="18" charset="0"/>
                <a:ea typeface="宋体" pitchFamily="2" charset="-122"/>
                <a:cs typeface="Times New Roman" pitchFamily="18" charset="0"/>
              </a:rPr>
              <a:t>。</a:t>
            </a:r>
            <a:endParaRPr lang="en-US" altLang="zh-CN" sz="2200" dirty="0" smtClean="0">
              <a:latin typeface="Times New Roman" pitchFamily="18" charset="0"/>
              <a:ea typeface="宋体" pitchFamily="2" charset="-122"/>
              <a:cs typeface="Times New Roman" pitchFamily="18" charset="0"/>
            </a:endParaRPr>
          </a:p>
          <a:p>
            <a:pPr>
              <a:buFont typeface="Wingdings" pitchFamily="2" charset="2"/>
              <a:buChar char="Ø"/>
            </a:pPr>
            <a:endParaRPr lang="en-US" altLang="zh-CN" sz="2800" dirty="0" smtClean="0">
              <a:latin typeface="Times New Roman" pitchFamily="18" charset="0"/>
              <a:ea typeface="宋体" pitchFamily="2" charset="-122"/>
              <a:cs typeface="Times New Roman" pitchFamily="18" charset="0"/>
            </a:endParaRPr>
          </a:p>
          <a:p>
            <a:pPr>
              <a:buFont typeface="Wingdings" pitchFamily="2" charset="2"/>
              <a:buChar char="Ø"/>
            </a:pPr>
            <a:endParaRPr lang="en-US" altLang="zh-CN" sz="2800" dirty="0" smtClean="0">
              <a:latin typeface="Times New Roman" pitchFamily="18" charset="0"/>
              <a:ea typeface="宋体" pitchFamily="2" charset="-122"/>
              <a:cs typeface="Times New Roman" pitchFamily="18" charset="0"/>
            </a:endParaRPr>
          </a:p>
          <a:p>
            <a:endParaRPr lang="en-US" altLang="zh-CN" sz="2800" dirty="0" smtClean="0">
              <a:latin typeface="Times New Roman" pitchFamily="18" charset="0"/>
              <a:ea typeface="宋体" pitchFamily="2" charset="-122"/>
              <a:cs typeface="Times New Roman" pitchFamily="18" charset="0"/>
            </a:endParaRPr>
          </a:p>
        </p:txBody>
      </p:sp>
      <p:sp>
        <p:nvSpPr>
          <p:cNvPr id="542725" name="AutoShape 5" descr="“dinitz conjecture”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42727" name="AutoShape 7" descr="“dinitz conjecture”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8" name="Picture 9"/>
          <p:cNvPicPr>
            <a:picLocks noChangeAspect="1" noChangeArrowheads="1"/>
          </p:cNvPicPr>
          <p:nvPr/>
        </p:nvPicPr>
        <p:blipFill>
          <a:blip r:embed="rId3" cstate="print">
            <a:lum contrast="-12000"/>
          </a:blip>
          <a:srcRect/>
          <a:stretch>
            <a:fillRect/>
          </a:stretch>
        </p:blipFill>
        <p:spPr bwMode="auto">
          <a:xfrm>
            <a:off x="5652120" y="3645024"/>
            <a:ext cx="2488492" cy="2286016"/>
          </a:xfrm>
          <a:prstGeom prst="rect">
            <a:avLst/>
          </a:prstGeom>
          <a:noFill/>
          <a:ln w="9525">
            <a:noFill/>
            <a:miter lim="800000"/>
            <a:headEnd/>
            <a:tailEnd/>
          </a:ln>
          <a:effectLst/>
        </p:spPr>
      </p:pic>
      <p:sp>
        <p:nvSpPr>
          <p:cNvPr id="7" name="TextBox 6"/>
          <p:cNvSpPr txBox="1"/>
          <p:nvPr/>
        </p:nvSpPr>
        <p:spPr>
          <a:xfrm>
            <a:off x="1403648" y="2636912"/>
            <a:ext cx="6215106" cy="800219"/>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effectLst>
            <a:outerShdw blurRad="50800" dist="38100" dir="2700000" algn="tl" rotWithShape="0">
              <a:prstClr val="black">
                <a:alpha val="40000"/>
              </a:prstClr>
            </a:outerShdw>
          </a:effectLst>
        </p:spPr>
        <p:txBody>
          <a:bodyPr wrap="square" rtlCol="0">
            <a:spAutoFit/>
          </a:bodyPr>
          <a:lstStyle/>
          <a:p>
            <a:r>
              <a:rPr lang="en-US" altLang="zh-CN" sz="2800" b="1" dirty="0" err="1" smtClean="0">
                <a:solidFill>
                  <a:srgbClr val="002060"/>
                </a:solidFill>
                <a:latin typeface="Times New Roman" pitchFamily="18" charset="0"/>
                <a:ea typeface="宋体" pitchFamily="2" charset="-122"/>
                <a:cs typeface="Times New Roman" pitchFamily="18" charset="0"/>
              </a:rPr>
              <a:t>Dinitz</a:t>
            </a:r>
            <a:r>
              <a:rPr lang="zh-CN" altLang="en-US" sz="2800" b="1" dirty="0" smtClean="0">
                <a:solidFill>
                  <a:srgbClr val="002060"/>
                </a:solidFill>
                <a:latin typeface="Times New Roman" pitchFamily="18" charset="0"/>
                <a:ea typeface="宋体" pitchFamily="2" charset="-122"/>
                <a:cs typeface="Times New Roman" pitchFamily="18" charset="0"/>
              </a:rPr>
              <a:t>猜想</a:t>
            </a:r>
            <a:r>
              <a:rPr lang="zh-CN" altLang="en-US" sz="2800" dirty="0" smtClean="0">
                <a:latin typeface="Times New Roman" pitchFamily="18" charset="0"/>
                <a:ea typeface="宋体" pitchFamily="2" charset="-122"/>
                <a:cs typeface="Times New Roman" pitchFamily="18" charset="0"/>
              </a:rPr>
              <a:t>：</a:t>
            </a:r>
            <a:r>
              <a:rPr lang="en-US" altLang="zh-CN" sz="2800" dirty="0" smtClean="0">
                <a:latin typeface="Times New Roman" pitchFamily="18" charset="0"/>
                <a:ea typeface="宋体" panose="02010600030101010101" pitchFamily="2" charset="-122"/>
                <a:cs typeface="Times New Roman" pitchFamily="18" charset="0"/>
              </a:rPr>
              <a:t> </a:t>
            </a:r>
            <a:r>
              <a:rPr lang="en-US" altLang="zh-CN" sz="2800" i="1" dirty="0" err="1" smtClean="0">
                <a:latin typeface="Times New Roman" pitchFamily="18" charset="0"/>
                <a:ea typeface="宋体" panose="02010600030101010101" pitchFamily="2" charset="-122"/>
                <a:cs typeface="Times New Roman" pitchFamily="18" charset="0"/>
              </a:rPr>
              <a:t>S</a:t>
            </a:r>
            <a:r>
              <a:rPr lang="en-US" altLang="zh-CN" sz="2800" i="1" baseline="-25000" dirty="0" err="1" smtClean="0">
                <a:latin typeface="Times New Roman" pitchFamily="18" charset="0"/>
                <a:ea typeface="宋体" panose="02010600030101010101" pitchFamily="2" charset="-122"/>
                <a:cs typeface="Times New Roman" pitchFamily="18" charset="0"/>
              </a:rPr>
              <a:t>n</a:t>
            </a:r>
            <a:r>
              <a:rPr lang="zh-CN" altLang="en-US" sz="2800" dirty="0" smtClean="0">
                <a:latin typeface="Times New Roman" pitchFamily="18" charset="0"/>
                <a:ea typeface="宋体" pitchFamily="2" charset="-122"/>
                <a:cs typeface="Times New Roman" pitchFamily="18" charset="0"/>
              </a:rPr>
              <a:t>的列表着色数等于</a:t>
            </a:r>
            <a:r>
              <a:rPr lang="en-US" altLang="zh-CN" sz="2800" i="1" dirty="0" smtClean="0">
                <a:latin typeface="Times New Roman" pitchFamily="18" charset="0"/>
                <a:ea typeface="宋体" pitchFamily="2" charset="-122"/>
                <a:cs typeface="Times New Roman" pitchFamily="18" charset="0"/>
              </a:rPr>
              <a:t>n</a:t>
            </a:r>
            <a:r>
              <a:rPr lang="zh-CN" altLang="en-US" sz="2800" dirty="0" smtClean="0">
                <a:latin typeface="Times New Roman" pitchFamily="18" charset="0"/>
                <a:ea typeface="宋体" pitchFamily="2" charset="-122"/>
                <a:cs typeface="Times New Roman" pitchFamily="18" charset="0"/>
              </a:rPr>
              <a:t>。</a:t>
            </a:r>
          </a:p>
          <a:p>
            <a:endParaRPr lang="zh-CN" altLang="en-US" dirty="0"/>
          </a:p>
        </p:txBody>
      </p:sp>
      <p:sp>
        <p:nvSpPr>
          <p:cNvPr id="9" name="TextBox 8"/>
          <p:cNvSpPr txBox="1"/>
          <p:nvPr/>
        </p:nvSpPr>
        <p:spPr>
          <a:xfrm>
            <a:off x="539552" y="3284984"/>
            <a:ext cx="4721178" cy="2985433"/>
          </a:xfrm>
          <a:prstGeom prst="rect">
            <a:avLst/>
          </a:prstGeom>
          <a:noFill/>
        </p:spPr>
        <p:txBody>
          <a:bodyPr wrap="square" rtlCol="0">
            <a:spAutoFit/>
          </a:bodyPr>
          <a:lstStyle/>
          <a:p>
            <a:endParaRPr lang="en-US" altLang="zh-CN" sz="2400" dirty="0" smtClean="0">
              <a:latin typeface="Times New Roman" pitchFamily="18" charset="0"/>
              <a:ea typeface="宋体" pitchFamily="2" charset="-122"/>
              <a:cs typeface="Times New Roman" pitchFamily="18" charset="0"/>
            </a:endParaRPr>
          </a:p>
          <a:p>
            <a:pPr>
              <a:spcAft>
                <a:spcPts val="1200"/>
              </a:spcAft>
              <a:buFont typeface="Wingdings" pitchFamily="2" charset="2"/>
              <a:buChar char="Ø"/>
            </a:pPr>
            <a:r>
              <a:rPr lang="en-US" altLang="zh-CN" sz="2400" dirty="0" smtClean="0">
                <a:latin typeface="Times New Roman" pitchFamily="18" charset="0"/>
                <a:ea typeface="宋体" pitchFamily="2" charset="-122"/>
                <a:cs typeface="Times New Roman" pitchFamily="18" charset="0"/>
              </a:rPr>
              <a:t> </a:t>
            </a:r>
            <a:r>
              <a:rPr lang="en-US" altLang="zh-CN" sz="2200" dirty="0" smtClean="0">
                <a:latin typeface="Times New Roman" pitchFamily="18" charset="0"/>
                <a:ea typeface="宋体" pitchFamily="2" charset="-122"/>
                <a:cs typeface="Times New Roman" pitchFamily="18" charset="0"/>
              </a:rPr>
              <a:t>1992</a:t>
            </a:r>
            <a:r>
              <a:rPr lang="zh-CN" altLang="en-US" sz="2200" dirty="0" smtClean="0">
                <a:latin typeface="Times New Roman" pitchFamily="18" charset="0"/>
                <a:ea typeface="宋体" pitchFamily="2" charset="-122"/>
                <a:cs typeface="Times New Roman" pitchFamily="18" charset="0"/>
              </a:rPr>
              <a:t>年，</a:t>
            </a:r>
            <a:r>
              <a:rPr lang="en-US" altLang="zh-CN" sz="2200" dirty="0" err="1" smtClean="0">
                <a:latin typeface="Times New Roman" pitchFamily="18" charset="0"/>
                <a:ea typeface="宋体" pitchFamily="2" charset="-122"/>
                <a:cs typeface="Times New Roman" pitchFamily="18" charset="0"/>
              </a:rPr>
              <a:t>Dinitz</a:t>
            </a:r>
            <a:r>
              <a:rPr lang="zh-CN" altLang="en-US" sz="2200" dirty="0" smtClean="0">
                <a:latin typeface="Times New Roman" pitchFamily="18" charset="0"/>
                <a:ea typeface="宋体" pitchFamily="2" charset="-122"/>
                <a:cs typeface="Times New Roman" pitchFamily="18" charset="0"/>
              </a:rPr>
              <a:t>猜想取得了突破：</a:t>
            </a:r>
            <a:r>
              <a:rPr lang="en-US" altLang="zh-CN" sz="2200" dirty="0" smtClean="0">
                <a:solidFill>
                  <a:srgbClr val="3333FF"/>
                </a:solidFill>
                <a:latin typeface="Times New Roman" pitchFamily="18" charset="0"/>
                <a:ea typeface="宋体" pitchFamily="2" charset="-122"/>
                <a:cs typeface="Times New Roman" pitchFamily="18" charset="0"/>
              </a:rPr>
              <a:t>Jeanette Janssen</a:t>
            </a:r>
            <a:r>
              <a:rPr lang="zh-CN" altLang="en-US" sz="2200" dirty="0" smtClean="0">
                <a:latin typeface="Times New Roman" pitchFamily="18" charset="0"/>
                <a:ea typeface="宋体" pitchFamily="2" charset="-122"/>
                <a:cs typeface="Times New Roman" pitchFamily="18" charset="0"/>
              </a:rPr>
              <a:t>证明了</a:t>
            </a:r>
            <a:r>
              <a:rPr lang="en-US" altLang="zh-CN" sz="2200" i="1" dirty="0" err="1" smtClean="0">
                <a:latin typeface="Times New Roman" pitchFamily="18" charset="0"/>
                <a:ea typeface="宋体" panose="02010600030101010101" pitchFamily="2" charset="-122"/>
                <a:cs typeface="Times New Roman" pitchFamily="18" charset="0"/>
              </a:rPr>
              <a:t>S</a:t>
            </a:r>
            <a:r>
              <a:rPr lang="en-US" altLang="zh-CN" sz="2200" i="1" baseline="-25000" dirty="0" err="1" smtClean="0">
                <a:latin typeface="Times New Roman" pitchFamily="18" charset="0"/>
                <a:ea typeface="宋体" panose="02010600030101010101" pitchFamily="2" charset="-122"/>
                <a:cs typeface="Times New Roman" pitchFamily="18" charset="0"/>
              </a:rPr>
              <a:t>n</a:t>
            </a:r>
            <a:r>
              <a:rPr lang="en-US" altLang="zh-CN" sz="2200" i="1" baseline="-25000" dirty="0" smtClean="0">
                <a:latin typeface="Times New Roman" pitchFamily="18" charset="0"/>
                <a:ea typeface="宋体" panose="02010600030101010101" pitchFamily="2" charset="-122"/>
                <a:cs typeface="Times New Roman" pitchFamily="18" charset="0"/>
              </a:rPr>
              <a:t> </a:t>
            </a:r>
            <a:r>
              <a:rPr lang="zh-CN" altLang="en-US" sz="2200" dirty="0" smtClean="0">
                <a:latin typeface="Times New Roman" pitchFamily="18" charset="0"/>
                <a:ea typeface="宋体" pitchFamily="2" charset="-122"/>
                <a:cs typeface="Times New Roman" pitchFamily="18" charset="0"/>
              </a:rPr>
              <a:t>的列表着色数</a:t>
            </a:r>
            <a:r>
              <a:rPr lang="zh-CN" altLang="en-US" sz="2200" dirty="0" smtClean="0">
                <a:solidFill>
                  <a:srgbClr val="C00000"/>
                </a:solidFill>
                <a:latin typeface="Times New Roman" pitchFamily="18" charset="0"/>
                <a:ea typeface="宋体" pitchFamily="2" charset="-122"/>
                <a:cs typeface="Times New Roman" pitchFamily="18" charset="0"/>
              </a:rPr>
              <a:t>小于等于</a:t>
            </a:r>
            <a:r>
              <a:rPr lang="en-US" altLang="zh-CN" sz="2200" i="1" dirty="0" smtClean="0">
                <a:solidFill>
                  <a:srgbClr val="C00000"/>
                </a:solidFill>
                <a:latin typeface="Times New Roman" pitchFamily="18" charset="0"/>
                <a:ea typeface="宋体" pitchFamily="2" charset="-122"/>
                <a:cs typeface="Times New Roman" pitchFamily="18" charset="0"/>
              </a:rPr>
              <a:t>n</a:t>
            </a:r>
            <a:r>
              <a:rPr lang="en-US" altLang="zh-CN" sz="2200" dirty="0" smtClean="0">
                <a:solidFill>
                  <a:srgbClr val="C00000"/>
                </a:solidFill>
                <a:latin typeface="Times New Roman" pitchFamily="18" charset="0"/>
                <a:ea typeface="宋体" pitchFamily="2" charset="-122"/>
                <a:cs typeface="Times New Roman" pitchFamily="18" charset="0"/>
              </a:rPr>
              <a:t>+1</a:t>
            </a:r>
            <a:r>
              <a:rPr lang="zh-CN" altLang="en-US" sz="2200" dirty="0" smtClean="0">
                <a:latin typeface="Times New Roman" pitchFamily="18" charset="0"/>
                <a:ea typeface="宋体" pitchFamily="2" charset="-122"/>
                <a:cs typeface="Times New Roman" pitchFamily="18" charset="0"/>
              </a:rPr>
              <a:t>。</a:t>
            </a:r>
            <a:endParaRPr lang="en-US" altLang="zh-CN" sz="2200" dirty="0" smtClean="0">
              <a:latin typeface="Times New Roman" pitchFamily="18" charset="0"/>
              <a:ea typeface="宋体" pitchFamily="2" charset="-122"/>
              <a:cs typeface="Times New Roman" pitchFamily="18" charset="0"/>
            </a:endParaRPr>
          </a:p>
          <a:p>
            <a:pPr>
              <a:buFont typeface="Wingdings" pitchFamily="2" charset="2"/>
              <a:buChar char="Ø"/>
            </a:pPr>
            <a:r>
              <a:rPr lang="zh-CN" altLang="en-US" sz="2200" dirty="0" smtClean="0">
                <a:latin typeface="Times New Roman" pitchFamily="18" charset="0"/>
                <a:ea typeface="宋体" pitchFamily="2" charset="-122"/>
                <a:cs typeface="Times New Roman" pitchFamily="18" charset="0"/>
              </a:rPr>
              <a:t> </a:t>
            </a:r>
            <a:r>
              <a:rPr lang="en-US" altLang="zh-CN" sz="2200" dirty="0" smtClean="0">
                <a:latin typeface="Times New Roman" pitchFamily="18" charset="0"/>
                <a:ea typeface="宋体" pitchFamily="2" charset="-122"/>
                <a:cs typeface="Times New Roman" pitchFamily="18" charset="0"/>
              </a:rPr>
              <a:t>1993</a:t>
            </a:r>
            <a:r>
              <a:rPr lang="zh-CN" altLang="en-US" sz="2200" dirty="0" smtClean="0">
                <a:latin typeface="Times New Roman" pitchFamily="18" charset="0"/>
                <a:ea typeface="宋体" pitchFamily="2" charset="-122"/>
                <a:cs typeface="Times New Roman" pitchFamily="18" charset="0"/>
              </a:rPr>
              <a:t>年，</a:t>
            </a:r>
            <a:r>
              <a:rPr lang="en-US" altLang="zh-CN" sz="2200" dirty="0" smtClean="0">
                <a:solidFill>
                  <a:srgbClr val="3333FF"/>
                </a:solidFill>
                <a:latin typeface="Times New Roman" pitchFamily="18" charset="0"/>
                <a:ea typeface="宋体" pitchFamily="2" charset="-122"/>
                <a:cs typeface="Times New Roman" pitchFamily="18" charset="0"/>
              </a:rPr>
              <a:t>Fred Galvin</a:t>
            </a:r>
            <a:r>
              <a:rPr lang="zh-CN" altLang="en-US" sz="2200" dirty="0" smtClean="0">
                <a:latin typeface="Times New Roman" pitchFamily="18" charset="0"/>
                <a:ea typeface="宋体" pitchFamily="2" charset="-122"/>
                <a:cs typeface="Times New Roman" pitchFamily="18" charset="0"/>
              </a:rPr>
              <a:t>完成了最终证明，而</a:t>
            </a:r>
            <a:r>
              <a:rPr lang="zh-CN" altLang="en-US" sz="2200" dirty="0" smtClean="0">
                <a:solidFill>
                  <a:srgbClr val="3333FF"/>
                </a:solidFill>
                <a:latin typeface="Times New Roman" pitchFamily="18" charset="0"/>
                <a:ea typeface="宋体" pitchFamily="2" charset="-122"/>
                <a:cs typeface="Times New Roman" pitchFamily="18" charset="0"/>
              </a:rPr>
              <a:t>稳定匹配定理</a:t>
            </a:r>
            <a:r>
              <a:rPr lang="zh-CN" altLang="en-US" sz="2200" dirty="0" smtClean="0">
                <a:latin typeface="Times New Roman" pitchFamily="18" charset="0"/>
                <a:ea typeface="宋体" pitchFamily="2" charset="-122"/>
                <a:cs typeface="Times New Roman" pitchFamily="18" charset="0"/>
              </a:rPr>
              <a:t>发挥了非常关键的作用</a:t>
            </a:r>
            <a:r>
              <a:rPr lang="zh-CN" altLang="en-US" sz="2000" dirty="0" smtClean="0">
                <a:latin typeface="Times New Roman" pitchFamily="18" charset="0"/>
                <a:ea typeface="宋体" pitchFamily="2" charset="-122"/>
                <a:cs typeface="Times New Roman" pitchFamily="18" charset="0"/>
              </a:rPr>
              <a:t>。</a:t>
            </a:r>
            <a:endParaRPr lang="en-US" altLang="zh-CN" sz="2000" dirty="0" smtClean="0">
              <a:latin typeface="Times New Roman" pitchFamily="18" charset="0"/>
              <a:ea typeface="宋体" pitchFamily="2" charset="-122"/>
              <a:cs typeface="Times New Roman" pitchFamily="18" charset="0"/>
            </a:endParaRPr>
          </a:p>
          <a:p>
            <a:endParaRPr lang="en-US" altLang="zh-CN" sz="2000" dirty="0" smtClean="0">
              <a:latin typeface="Times New Roman" pitchFamily="18" charset="0"/>
              <a:ea typeface="宋体" pitchFamily="2" charset="-122"/>
              <a:cs typeface="Times New Roman" pitchFamily="18" charset="0"/>
            </a:endParaRPr>
          </a:p>
        </p:txBody>
      </p:sp>
    </p:spTree>
    <p:extLst>
      <p:ext uri="{BB962C8B-B14F-4D97-AF65-F5344CB8AC3E}">
        <p14:creationId xmlns:p14="http://schemas.microsoft.com/office/powerpoint/2010/main" xmlns="" val="26439151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zh-CN" altLang="en-US" sz="4400" b="1" dirty="0" smtClean="0">
                <a:solidFill>
                  <a:schemeClr val="tx2"/>
                </a:solidFill>
                <a:latin typeface="Times New Roman" pitchFamily="18" charset="0"/>
                <a:ea typeface="宋体" panose="02010600030101010101" pitchFamily="2" charset="-122"/>
                <a:cs typeface="Times New Roman" pitchFamily="18" charset="0"/>
              </a:rPr>
              <a:t>贝尔数</a:t>
            </a:r>
          </a:p>
        </p:txBody>
      </p:sp>
      <p:sp>
        <p:nvSpPr>
          <p:cNvPr id="3" name="内容占位符 2"/>
          <p:cNvSpPr>
            <a:spLocks noGrp="1"/>
          </p:cNvSpPr>
          <p:nvPr>
            <p:ph sz="half" idx="1"/>
          </p:nvPr>
        </p:nvSpPr>
        <p:spPr>
          <a:xfrm>
            <a:off x="685800" y="1981200"/>
            <a:ext cx="7846640" cy="4114800"/>
          </a:xfrm>
        </p:spPr>
        <p:txBody>
          <a:bodyPr/>
          <a:lstStyle/>
          <a:p>
            <a:r>
              <a:rPr lang="zh-CN" altLang="en-US" dirty="0" smtClean="0"/>
              <a:t>集合</a:t>
            </a:r>
            <a:r>
              <a:rPr lang="en-US" altLang="zh-CN" i="1" dirty="0" smtClean="0">
                <a:latin typeface="Times New Roman" pitchFamily="18" charset="0"/>
                <a:cs typeface="Times New Roman" pitchFamily="18" charset="0"/>
              </a:rPr>
              <a:t>S</a:t>
            </a:r>
            <a:r>
              <a:rPr lang="zh-CN" altLang="en-US" dirty="0" smtClean="0"/>
              <a:t>的所有划分个数为</a:t>
            </a:r>
            <a:r>
              <a:rPr lang="zh-CN" altLang="en-US" b="1" dirty="0" smtClean="0">
                <a:solidFill>
                  <a:srgbClr val="C00000"/>
                </a:solidFill>
              </a:rPr>
              <a:t>贝尔数</a:t>
            </a:r>
            <a:r>
              <a:rPr lang="zh-CN" altLang="en-US" dirty="0" smtClean="0"/>
              <a:t>（</a:t>
            </a:r>
            <a:r>
              <a:rPr lang="en-GB" altLang="zh-CN" dirty="0" smtClean="0"/>
              <a:t>Bell number</a:t>
            </a:r>
            <a:r>
              <a:rPr lang="zh-CN" altLang="en-GB" dirty="0" smtClean="0"/>
              <a:t>）。</a:t>
            </a:r>
            <a:endParaRPr lang="zh-CN" altLang="en-US" dirty="0">
              <a:latin typeface="Times New Roman" pitchFamily="18" charset="0"/>
              <a:cs typeface="Times New Roman" pitchFamily="18" charset="0"/>
            </a:endParaRPr>
          </a:p>
        </p:txBody>
      </p:sp>
      <p:sp>
        <p:nvSpPr>
          <p:cNvPr id="54272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272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272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2727" name="Rectangle 7"/>
          <p:cNvSpPr>
            <a:spLocks noChangeArrowheads="1"/>
          </p:cNvSpPr>
          <p:nvPr/>
        </p:nvSpPr>
        <p:spPr bwMode="auto">
          <a:xfrm>
            <a:off x="0" y="141922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pic>
        <p:nvPicPr>
          <p:cNvPr id="574465" name="Picture 1" descr="C:\Users\user\Desktop\Chen's ppt\两个组合结构图片\Bell.jpg"/>
          <p:cNvPicPr>
            <a:picLocks noChangeAspect="1" noChangeArrowheads="1"/>
          </p:cNvPicPr>
          <p:nvPr/>
        </p:nvPicPr>
        <p:blipFill>
          <a:blip r:embed="rId2" cstate="print"/>
          <a:srcRect/>
          <a:stretch>
            <a:fillRect/>
          </a:stretch>
        </p:blipFill>
        <p:spPr bwMode="auto">
          <a:xfrm>
            <a:off x="5436096" y="3068960"/>
            <a:ext cx="2160240" cy="2832560"/>
          </a:xfrm>
          <a:prstGeom prst="rect">
            <a:avLst/>
          </a:prstGeom>
          <a:noFill/>
        </p:spPr>
      </p:pic>
      <p:sp>
        <p:nvSpPr>
          <p:cNvPr id="10" name="TextBox 9"/>
          <p:cNvSpPr txBox="1"/>
          <p:nvPr/>
        </p:nvSpPr>
        <p:spPr>
          <a:xfrm>
            <a:off x="5220072" y="6093296"/>
            <a:ext cx="3024336" cy="369332"/>
          </a:xfrm>
          <a:prstGeom prst="rect">
            <a:avLst/>
          </a:prstGeom>
          <a:noFill/>
        </p:spPr>
        <p:txBody>
          <a:bodyPr wrap="square" rtlCol="0">
            <a:spAutoFit/>
          </a:bodyPr>
          <a:lstStyle/>
          <a:p>
            <a:r>
              <a:rPr lang="en-US" altLang="zh-CN" dirty="0" smtClean="0">
                <a:latin typeface="宋体" pitchFamily="2" charset="-122"/>
                <a:ea typeface="宋体" pitchFamily="2" charset="-122"/>
              </a:rPr>
              <a:t>E.T. Bell</a:t>
            </a:r>
            <a:r>
              <a:rPr lang="zh-CN" altLang="en-US" dirty="0" smtClean="0">
                <a:latin typeface="宋体" pitchFamily="2" charset="-122"/>
                <a:ea typeface="宋体" pitchFamily="2" charset="-122"/>
              </a:rPr>
              <a:t> （</a:t>
            </a:r>
            <a:r>
              <a:rPr lang="en-US" altLang="zh-CN" dirty="0" smtClean="0">
                <a:latin typeface="宋体" pitchFamily="2" charset="-122"/>
                <a:ea typeface="宋体" pitchFamily="2" charset="-122"/>
              </a:rPr>
              <a:t>1883-1960</a:t>
            </a:r>
            <a:r>
              <a:rPr lang="zh-CN" altLang="en-US" dirty="0" smtClean="0">
                <a:latin typeface="宋体" pitchFamily="2" charset="-122"/>
                <a:ea typeface="宋体" pitchFamily="2" charset="-122"/>
              </a:rPr>
              <a:t>）</a:t>
            </a:r>
            <a:endParaRPr lang="zh-CN" altLang="en-US" dirty="0">
              <a:latin typeface="宋体" pitchFamily="2" charset="-122"/>
              <a:ea typeface="宋体" pitchFamily="2" charset="-122"/>
            </a:endParaRPr>
          </a:p>
        </p:txBody>
      </p:sp>
      <p:pic>
        <p:nvPicPr>
          <p:cNvPr id="574466" name="Picture 2" descr="C:\Users\user\Desktop\Chen's ppt\两个组合结构图片\Men_of_Mathematics.JPG"/>
          <p:cNvPicPr>
            <a:picLocks noChangeAspect="1" noChangeArrowheads="1"/>
          </p:cNvPicPr>
          <p:nvPr/>
        </p:nvPicPr>
        <p:blipFill>
          <a:blip r:embed="rId3" cstate="print"/>
          <a:srcRect/>
          <a:stretch>
            <a:fillRect/>
          </a:stretch>
        </p:blipFill>
        <p:spPr bwMode="auto">
          <a:xfrm>
            <a:off x="1259632" y="3501008"/>
            <a:ext cx="1790700" cy="2828925"/>
          </a:xfrm>
          <a:prstGeom prst="rect">
            <a:avLst/>
          </a:prstGeom>
          <a:noFill/>
        </p:spPr>
      </p:pic>
      <p:pic>
        <p:nvPicPr>
          <p:cNvPr id="574467" name="Picture 3" descr="C:\Users\user\Desktop\Chen's ppt\两个组合结构图片\数学大师.jpg"/>
          <p:cNvPicPr>
            <a:picLocks noChangeAspect="1" noChangeArrowheads="1"/>
          </p:cNvPicPr>
          <p:nvPr/>
        </p:nvPicPr>
        <p:blipFill>
          <a:blip r:embed="rId4" cstate="print"/>
          <a:srcRect/>
          <a:stretch>
            <a:fillRect/>
          </a:stretch>
        </p:blipFill>
        <p:spPr bwMode="auto">
          <a:xfrm>
            <a:off x="3275856" y="2924944"/>
            <a:ext cx="1701800" cy="2457450"/>
          </a:xfrm>
          <a:prstGeom prst="rect">
            <a:avLst/>
          </a:prstGeom>
          <a:noFill/>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32656"/>
            <a:ext cx="9144000" cy="710952"/>
          </a:xfrm>
        </p:spPr>
        <p:txBody>
          <a:bodyPr>
            <a:normAutofit/>
          </a:bodyPr>
          <a:lstStyle/>
          <a:p>
            <a:pPr algn="ctr"/>
            <a:r>
              <a:rPr lang="en-US" altLang="zh-CN" sz="4000" b="1" dirty="0" err="1" smtClean="0">
                <a:solidFill>
                  <a:schemeClr val="tx2"/>
                </a:solidFill>
                <a:latin typeface="Times New Roman" pitchFamily="18" charset="0"/>
                <a:ea typeface="宋体" panose="02010600030101010101" pitchFamily="2" charset="-122"/>
                <a:cs typeface="Times New Roman" pitchFamily="18" charset="0"/>
              </a:rPr>
              <a:t>Noga</a:t>
            </a:r>
            <a:r>
              <a:rPr lang="en-US" altLang="zh-CN" sz="4000" b="1" dirty="0" smtClean="0">
                <a:solidFill>
                  <a:schemeClr val="tx2"/>
                </a:solidFill>
                <a:latin typeface="Times New Roman" pitchFamily="18" charset="0"/>
                <a:ea typeface="宋体" panose="02010600030101010101" pitchFamily="2" charset="-122"/>
                <a:cs typeface="Times New Roman" pitchFamily="18" charset="0"/>
              </a:rPr>
              <a:t> </a:t>
            </a:r>
            <a:r>
              <a:rPr lang="en-US" altLang="zh-CN" sz="4000" b="1" dirty="0" err="1" smtClean="0">
                <a:solidFill>
                  <a:schemeClr val="tx2"/>
                </a:solidFill>
                <a:latin typeface="Times New Roman" pitchFamily="18" charset="0"/>
                <a:ea typeface="宋体" panose="02010600030101010101" pitchFamily="2" charset="-122"/>
                <a:cs typeface="Times New Roman" pitchFamily="18" charset="0"/>
              </a:rPr>
              <a:t>Alon</a:t>
            </a:r>
            <a:endParaRPr lang="zh-CN" altLang="en-US" sz="4000" b="1" dirty="0">
              <a:solidFill>
                <a:schemeClr val="tx2"/>
              </a:solidFill>
              <a:latin typeface="Times New Roman" pitchFamily="18" charset="0"/>
              <a:ea typeface="宋体" panose="02010600030101010101" pitchFamily="2" charset="-122"/>
              <a:cs typeface="Times New Roman" pitchFamily="18" charset="0"/>
            </a:endParaRPr>
          </a:p>
        </p:txBody>
      </p:sp>
      <p:sp>
        <p:nvSpPr>
          <p:cNvPr id="5" name="TextBox 4"/>
          <p:cNvSpPr txBox="1"/>
          <p:nvPr/>
        </p:nvSpPr>
        <p:spPr>
          <a:xfrm>
            <a:off x="683568" y="1124744"/>
            <a:ext cx="7500990" cy="1569660"/>
          </a:xfrm>
          <a:prstGeom prst="rect">
            <a:avLst/>
          </a:prstGeom>
          <a:noFill/>
        </p:spPr>
        <p:txBody>
          <a:bodyPr wrap="square" rtlCol="0">
            <a:spAutoFit/>
          </a:bodyPr>
          <a:lstStyle/>
          <a:p>
            <a:endParaRPr lang="en-US" altLang="zh-CN" sz="2400" dirty="0" smtClean="0">
              <a:latin typeface="Times New Roman" pitchFamily="18" charset="0"/>
              <a:ea typeface="宋体" pitchFamily="2" charset="-122"/>
              <a:cs typeface="Times New Roman" pitchFamily="18" charset="0"/>
            </a:endParaRPr>
          </a:p>
          <a:p>
            <a:endParaRPr lang="en-US" altLang="zh-CN" sz="2400" dirty="0" smtClean="0">
              <a:latin typeface="Times New Roman" pitchFamily="18" charset="0"/>
              <a:ea typeface="宋体" pitchFamily="2" charset="-122"/>
              <a:cs typeface="Times New Roman" pitchFamily="18" charset="0"/>
            </a:endParaRPr>
          </a:p>
          <a:p>
            <a:r>
              <a:rPr lang="zh-CN" altLang="en-US" sz="2400" dirty="0" smtClean="0">
                <a:latin typeface="Times New Roman" pitchFamily="18" charset="0"/>
                <a:ea typeface="宋体" pitchFamily="2" charset="-122"/>
                <a:cs typeface="Times New Roman" pitchFamily="18" charset="0"/>
              </a:rPr>
              <a:t>为了介绍稳定匹配定理如何发挥作用，我们需要了解</a:t>
            </a:r>
            <a:r>
              <a:rPr lang="en-US" altLang="zh-CN" sz="2400" dirty="0" smtClean="0">
                <a:latin typeface="Times New Roman" pitchFamily="18" charset="0"/>
                <a:ea typeface="宋体" pitchFamily="2" charset="-122"/>
                <a:cs typeface="Times New Roman" pitchFamily="18" charset="0"/>
              </a:rPr>
              <a:t>N. </a:t>
            </a:r>
            <a:r>
              <a:rPr lang="en-US" altLang="zh-CN" sz="2400" dirty="0" err="1" smtClean="0">
                <a:latin typeface="Times New Roman" pitchFamily="18" charset="0"/>
                <a:ea typeface="宋体" pitchFamily="2" charset="-122"/>
                <a:cs typeface="Times New Roman" pitchFamily="18" charset="0"/>
              </a:rPr>
              <a:t>Alon</a:t>
            </a:r>
            <a:r>
              <a:rPr lang="zh-CN" altLang="en-US" sz="2400" dirty="0" smtClean="0">
                <a:latin typeface="Times New Roman" pitchFamily="18" charset="0"/>
                <a:ea typeface="宋体" pitchFamily="2" charset="-122"/>
                <a:cs typeface="Times New Roman" pitchFamily="18" charset="0"/>
              </a:rPr>
              <a:t>和</a:t>
            </a:r>
            <a:r>
              <a:rPr lang="en-US" altLang="zh-CN" sz="2400" dirty="0" err="1" smtClean="0">
                <a:latin typeface="Times New Roman" pitchFamily="18" charset="0"/>
                <a:ea typeface="宋体" pitchFamily="2" charset="-122"/>
                <a:cs typeface="Times New Roman" pitchFamily="18" charset="0"/>
              </a:rPr>
              <a:t>M.Tarsi</a:t>
            </a:r>
            <a:r>
              <a:rPr lang="zh-CN" altLang="en-US" sz="2400" dirty="0" smtClean="0">
                <a:latin typeface="Times New Roman" pitchFamily="18" charset="0"/>
                <a:ea typeface="宋体" pitchFamily="2" charset="-122"/>
                <a:cs typeface="Times New Roman" pitchFamily="18" charset="0"/>
              </a:rPr>
              <a:t>的关于列表着色数的一个结果。</a:t>
            </a:r>
          </a:p>
        </p:txBody>
      </p:sp>
      <p:sp>
        <p:nvSpPr>
          <p:cNvPr id="542725" name="AutoShape 5" descr="“dinitz conjecture”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latin typeface="Times New Roman" pitchFamily="18" charset="0"/>
              <a:cs typeface="Times New Roman" pitchFamily="18" charset="0"/>
            </a:endParaRPr>
          </a:p>
        </p:txBody>
      </p:sp>
      <p:sp>
        <p:nvSpPr>
          <p:cNvPr id="542727" name="AutoShape 7" descr="“dinitz conjecture”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latin typeface="Times New Roman" pitchFamily="18" charset="0"/>
              <a:cs typeface="Times New Roman" pitchFamily="18" charset="0"/>
            </a:endParaRPr>
          </a:p>
        </p:txBody>
      </p:sp>
      <p:pic>
        <p:nvPicPr>
          <p:cNvPr id="546818" name="Picture 2" descr="E:\其他\陈老师报告及相关文件\武汉-2016-5\图片\Alon.jpg"/>
          <p:cNvPicPr>
            <a:picLocks noChangeAspect="1" noChangeArrowheads="1"/>
          </p:cNvPicPr>
          <p:nvPr/>
        </p:nvPicPr>
        <p:blipFill>
          <a:blip r:embed="rId3" cstate="print"/>
          <a:srcRect/>
          <a:stretch>
            <a:fillRect/>
          </a:stretch>
        </p:blipFill>
        <p:spPr bwMode="auto">
          <a:xfrm>
            <a:off x="4572000" y="3212976"/>
            <a:ext cx="3528392" cy="2642889"/>
          </a:xfrm>
          <a:prstGeom prst="rect">
            <a:avLst/>
          </a:prstGeom>
          <a:noFill/>
        </p:spPr>
      </p:pic>
      <p:sp>
        <p:nvSpPr>
          <p:cNvPr id="7" name="TextBox 6"/>
          <p:cNvSpPr txBox="1"/>
          <p:nvPr/>
        </p:nvSpPr>
        <p:spPr>
          <a:xfrm>
            <a:off x="755576" y="3212976"/>
            <a:ext cx="3312368" cy="2308324"/>
          </a:xfrm>
          <a:prstGeom prst="rect">
            <a:avLst/>
          </a:prstGeom>
          <a:noFill/>
        </p:spPr>
        <p:txBody>
          <a:bodyPr wrap="square" rtlCol="0">
            <a:spAutoFit/>
          </a:bodyPr>
          <a:lstStyle/>
          <a:p>
            <a:r>
              <a:rPr lang="en-US" altLang="zh-CN" sz="2400" b="1" dirty="0" err="1" smtClean="0">
                <a:solidFill>
                  <a:srgbClr val="3333FF"/>
                </a:solidFill>
                <a:latin typeface="Times New Roman" pitchFamily="18" charset="0"/>
                <a:cs typeface="Times New Roman" pitchFamily="18" charset="0"/>
              </a:rPr>
              <a:t>Noga</a:t>
            </a:r>
            <a:r>
              <a:rPr lang="en-US" altLang="zh-CN" sz="2400" b="1" dirty="0" smtClean="0">
                <a:solidFill>
                  <a:srgbClr val="3333FF"/>
                </a:solidFill>
                <a:latin typeface="Times New Roman" pitchFamily="18" charset="0"/>
                <a:cs typeface="Times New Roman" pitchFamily="18" charset="0"/>
              </a:rPr>
              <a:t>  </a:t>
            </a:r>
            <a:r>
              <a:rPr lang="en-US" altLang="zh-CN" sz="2400" b="1" dirty="0" err="1" smtClean="0">
                <a:solidFill>
                  <a:srgbClr val="3333FF"/>
                </a:solidFill>
                <a:latin typeface="Times New Roman" pitchFamily="18" charset="0"/>
                <a:cs typeface="Times New Roman" pitchFamily="18" charset="0"/>
              </a:rPr>
              <a:t>Alon</a:t>
            </a:r>
            <a:r>
              <a:rPr lang="zh-CN" altLang="en-US" sz="2400" b="1" dirty="0" smtClean="0">
                <a:solidFill>
                  <a:srgbClr val="3333FF"/>
                </a:solidFill>
                <a:latin typeface="Times New Roman" pitchFamily="18" charset="0"/>
                <a:cs typeface="Times New Roman" pitchFamily="18" charset="0"/>
              </a:rPr>
              <a:t>：</a:t>
            </a:r>
            <a:r>
              <a:rPr lang="zh-CN" altLang="en-US" sz="2400" dirty="0" smtClean="0">
                <a:latin typeface="宋体" pitchFamily="2" charset="-122"/>
                <a:ea typeface="宋体" pitchFamily="2" charset="-122"/>
                <a:cs typeface="Times New Roman" pitchFamily="18" charset="0"/>
              </a:rPr>
              <a:t>以色列数学家，</a:t>
            </a:r>
            <a:r>
              <a:rPr lang="en-US" altLang="zh-CN" sz="2400" dirty="0" smtClean="0">
                <a:latin typeface="宋体" pitchFamily="2" charset="-122"/>
                <a:ea typeface="宋体" pitchFamily="2" charset="-122"/>
                <a:cs typeface="Times New Roman" pitchFamily="18" charset="0"/>
              </a:rPr>
              <a:t>2002</a:t>
            </a:r>
            <a:r>
              <a:rPr lang="zh-CN" altLang="en-US" sz="2400" dirty="0" smtClean="0">
                <a:latin typeface="宋体" pitchFamily="2" charset="-122"/>
                <a:ea typeface="宋体" pitchFamily="2" charset="-122"/>
                <a:cs typeface="Times New Roman" pitchFamily="18" charset="0"/>
              </a:rPr>
              <a:t>年国际数学家大会一小时报告人，曾获 </a:t>
            </a:r>
            <a:r>
              <a:rPr lang="en-US" altLang="zh-CN" sz="2400" dirty="0" err="1" smtClean="0">
                <a:latin typeface="宋体" pitchFamily="2" charset="-122"/>
                <a:ea typeface="宋体" pitchFamily="2" charset="-122"/>
                <a:cs typeface="Times New Roman" pitchFamily="18" charset="0"/>
              </a:rPr>
              <a:t>Polya</a:t>
            </a:r>
            <a:r>
              <a:rPr lang="zh-CN" altLang="en-US" sz="2400" dirty="0" smtClean="0">
                <a:latin typeface="宋体" pitchFamily="2" charset="-122"/>
                <a:ea typeface="宋体" pitchFamily="2" charset="-122"/>
                <a:cs typeface="Times New Roman" pitchFamily="18" charset="0"/>
              </a:rPr>
              <a:t>奖，以色列奖章（以色列颁发的最高科学荣誉）。</a:t>
            </a:r>
            <a:endParaRPr lang="zh-CN" altLang="en-US" sz="2400" dirty="0">
              <a:latin typeface="宋体" pitchFamily="2" charset="-122"/>
              <a:ea typeface="宋体" pitchFamily="2" charset="-122"/>
              <a:cs typeface="Times New Roman" pitchFamily="18" charset="0"/>
            </a:endParaRPr>
          </a:p>
        </p:txBody>
      </p:sp>
    </p:spTree>
    <p:extLst>
      <p:ext uri="{BB962C8B-B14F-4D97-AF65-F5344CB8AC3E}">
        <p14:creationId xmlns:p14="http://schemas.microsoft.com/office/powerpoint/2010/main" xmlns="" val="264391518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32656"/>
            <a:ext cx="9144000" cy="710952"/>
          </a:xfrm>
        </p:spPr>
        <p:txBody>
          <a:bodyPr>
            <a:normAutofit/>
          </a:bodyPr>
          <a:lstStyle/>
          <a:p>
            <a:pPr algn="ctr"/>
            <a:r>
              <a:rPr lang="zh-CN" altLang="en-US" sz="4000" b="1" dirty="0" smtClean="0">
                <a:solidFill>
                  <a:schemeClr val="tx2"/>
                </a:solidFill>
                <a:latin typeface="Times New Roman" pitchFamily="18" charset="0"/>
                <a:ea typeface="宋体" panose="02010600030101010101" pitchFamily="2" charset="-122"/>
                <a:cs typeface="Times New Roman" pitchFamily="18" charset="0"/>
              </a:rPr>
              <a:t>有向图和诱导子图</a:t>
            </a:r>
            <a:endParaRPr lang="zh-CN" altLang="en-US" sz="4000" b="1" dirty="0">
              <a:solidFill>
                <a:schemeClr val="tx2"/>
              </a:solidFill>
              <a:latin typeface="Times New Roman" pitchFamily="18" charset="0"/>
              <a:ea typeface="宋体" panose="02010600030101010101" pitchFamily="2" charset="-122"/>
              <a:cs typeface="Times New Roman" pitchFamily="18" charset="0"/>
            </a:endParaRPr>
          </a:p>
        </p:txBody>
      </p:sp>
      <p:sp>
        <p:nvSpPr>
          <p:cNvPr id="542725" name="AutoShape 5" descr="“dinitz conjecture”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latin typeface="Times New Roman" pitchFamily="18" charset="0"/>
              <a:cs typeface="Times New Roman" pitchFamily="18" charset="0"/>
            </a:endParaRPr>
          </a:p>
        </p:txBody>
      </p:sp>
      <p:sp>
        <p:nvSpPr>
          <p:cNvPr id="542727" name="AutoShape 7" descr="“dinitz conjecture”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latin typeface="Times New Roman" pitchFamily="18" charset="0"/>
              <a:cs typeface="Times New Roman" pitchFamily="18" charset="0"/>
            </a:endParaRPr>
          </a:p>
        </p:txBody>
      </p:sp>
      <p:pic>
        <p:nvPicPr>
          <p:cNvPr id="7" name="Picture 2" descr="E:\其他\陈老师报告及相关文件\武汉-2016-5\图片\directed.jpg"/>
          <p:cNvPicPr>
            <a:picLocks noChangeAspect="1" noChangeArrowheads="1"/>
          </p:cNvPicPr>
          <p:nvPr/>
        </p:nvPicPr>
        <p:blipFill>
          <a:blip r:embed="rId3" cstate="print">
            <a:lum contrast="-12000"/>
          </a:blip>
          <a:srcRect/>
          <a:stretch>
            <a:fillRect/>
          </a:stretch>
        </p:blipFill>
        <p:spPr bwMode="auto">
          <a:xfrm>
            <a:off x="6444208" y="1480661"/>
            <a:ext cx="2376264" cy="1732315"/>
          </a:xfrm>
          <a:prstGeom prst="rect">
            <a:avLst/>
          </a:prstGeom>
          <a:noFill/>
        </p:spPr>
      </p:pic>
      <p:pic>
        <p:nvPicPr>
          <p:cNvPr id="548868" name="Picture 4"/>
          <p:cNvPicPr>
            <a:picLocks noChangeAspect="1" noChangeArrowheads="1"/>
          </p:cNvPicPr>
          <p:nvPr/>
        </p:nvPicPr>
        <p:blipFill>
          <a:blip r:embed="rId4" cstate="print">
            <a:lum contrast="-11000"/>
          </a:blip>
          <a:srcRect/>
          <a:stretch>
            <a:fillRect/>
          </a:stretch>
        </p:blipFill>
        <p:spPr bwMode="auto">
          <a:xfrm>
            <a:off x="395536" y="1497842"/>
            <a:ext cx="5976664" cy="1715134"/>
          </a:xfrm>
          <a:prstGeom prst="rect">
            <a:avLst/>
          </a:prstGeom>
          <a:noFill/>
          <a:ln w="9525">
            <a:noFill/>
            <a:miter lim="800000"/>
            <a:headEnd/>
            <a:tailEnd/>
          </a:ln>
          <a:effectLst/>
        </p:spPr>
      </p:pic>
      <p:pic>
        <p:nvPicPr>
          <p:cNvPr id="8" name="Picture 3"/>
          <p:cNvPicPr>
            <a:picLocks noChangeAspect="1" noChangeArrowheads="1"/>
          </p:cNvPicPr>
          <p:nvPr/>
        </p:nvPicPr>
        <p:blipFill>
          <a:blip r:embed="rId5" cstate="print">
            <a:lum contrast="-12000"/>
          </a:blip>
          <a:srcRect/>
          <a:stretch>
            <a:fillRect/>
          </a:stretch>
        </p:blipFill>
        <p:spPr bwMode="auto">
          <a:xfrm>
            <a:off x="323528" y="4077072"/>
            <a:ext cx="6048672" cy="1185068"/>
          </a:xfrm>
          <a:prstGeom prst="rect">
            <a:avLst/>
          </a:prstGeom>
          <a:noFill/>
          <a:ln w="9525">
            <a:noFill/>
            <a:miter lim="800000"/>
            <a:headEnd/>
            <a:tailEnd/>
          </a:ln>
          <a:effectLst/>
        </p:spPr>
      </p:pic>
      <p:pic>
        <p:nvPicPr>
          <p:cNvPr id="9" name="Picture 2" descr="E:\其他\陈老师报告及相关文件\武汉-2016-5\图片\directed-graph.png"/>
          <p:cNvPicPr>
            <a:picLocks noChangeAspect="1" noChangeArrowheads="1"/>
          </p:cNvPicPr>
          <p:nvPr/>
        </p:nvPicPr>
        <p:blipFill>
          <a:blip r:embed="rId6" cstate="print">
            <a:lum contrast="-12000"/>
          </a:blip>
          <a:srcRect/>
          <a:stretch>
            <a:fillRect/>
          </a:stretch>
        </p:blipFill>
        <p:spPr bwMode="auto">
          <a:xfrm>
            <a:off x="6465940" y="3717032"/>
            <a:ext cx="2282524" cy="2232248"/>
          </a:xfrm>
          <a:prstGeom prst="rect">
            <a:avLst/>
          </a:prstGeom>
          <a:noFill/>
        </p:spPr>
      </p:pic>
    </p:spTree>
    <p:extLst>
      <p:ext uri="{BB962C8B-B14F-4D97-AF65-F5344CB8AC3E}">
        <p14:creationId xmlns:p14="http://schemas.microsoft.com/office/powerpoint/2010/main" xmlns="" val="264391518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32656"/>
            <a:ext cx="9144000" cy="710952"/>
          </a:xfrm>
        </p:spPr>
        <p:txBody>
          <a:bodyPr>
            <a:normAutofit/>
          </a:bodyPr>
          <a:lstStyle/>
          <a:p>
            <a:pPr algn="ctr"/>
            <a:r>
              <a:rPr lang="zh-CN" altLang="en-US" sz="4000" b="1" dirty="0" smtClean="0">
                <a:solidFill>
                  <a:schemeClr val="tx2"/>
                </a:solidFill>
                <a:latin typeface="Times New Roman" pitchFamily="18" charset="0"/>
                <a:ea typeface="宋体" panose="02010600030101010101" pitchFamily="2" charset="-122"/>
                <a:cs typeface="Times New Roman" pitchFamily="18" charset="0"/>
              </a:rPr>
              <a:t>有向图的核</a:t>
            </a:r>
            <a:endParaRPr lang="zh-CN" altLang="en-US" sz="4000" b="1" dirty="0">
              <a:solidFill>
                <a:schemeClr val="tx2"/>
              </a:solidFill>
              <a:latin typeface="Times New Roman" pitchFamily="18" charset="0"/>
              <a:ea typeface="宋体" panose="02010600030101010101" pitchFamily="2" charset="-122"/>
              <a:cs typeface="Times New Roman" pitchFamily="18" charset="0"/>
            </a:endParaRPr>
          </a:p>
        </p:txBody>
      </p:sp>
      <p:sp>
        <p:nvSpPr>
          <p:cNvPr id="542725" name="AutoShape 5" descr="“dinitz conjecture”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latin typeface="Times New Roman" pitchFamily="18" charset="0"/>
              <a:cs typeface="Times New Roman" pitchFamily="18" charset="0"/>
            </a:endParaRPr>
          </a:p>
        </p:txBody>
      </p:sp>
      <p:sp>
        <p:nvSpPr>
          <p:cNvPr id="542727" name="AutoShape 7" descr="“dinitz conjecture”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latin typeface="Times New Roman" pitchFamily="18" charset="0"/>
              <a:cs typeface="Times New Roman" pitchFamily="18" charset="0"/>
            </a:endParaRPr>
          </a:p>
        </p:txBody>
      </p:sp>
      <p:pic>
        <p:nvPicPr>
          <p:cNvPr id="550915" name="Picture 3"/>
          <p:cNvPicPr>
            <a:picLocks noChangeAspect="1" noChangeArrowheads="1"/>
          </p:cNvPicPr>
          <p:nvPr/>
        </p:nvPicPr>
        <p:blipFill>
          <a:blip r:embed="rId3" cstate="print">
            <a:lum contrast="-12000"/>
          </a:blip>
          <a:srcRect/>
          <a:stretch>
            <a:fillRect/>
          </a:stretch>
        </p:blipFill>
        <p:spPr bwMode="auto">
          <a:xfrm>
            <a:off x="5364088" y="4192226"/>
            <a:ext cx="2018504" cy="2549142"/>
          </a:xfrm>
          <a:prstGeom prst="rect">
            <a:avLst/>
          </a:prstGeom>
          <a:noFill/>
          <a:ln w="9525">
            <a:noFill/>
            <a:miter lim="800000"/>
            <a:headEnd/>
            <a:tailEnd/>
          </a:ln>
          <a:effectLst/>
        </p:spPr>
      </p:pic>
      <p:sp>
        <p:nvSpPr>
          <p:cNvPr id="9" name="TextBox 8"/>
          <p:cNvSpPr txBox="1"/>
          <p:nvPr/>
        </p:nvSpPr>
        <p:spPr>
          <a:xfrm>
            <a:off x="1763688" y="4869160"/>
            <a:ext cx="3075254" cy="830997"/>
          </a:xfrm>
          <a:prstGeom prst="rect">
            <a:avLst/>
          </a:prstGeom>
          <a:noFill/>
        </p:spPr>
        <p:txBody>
          <a:bodyPr wrap="square" rtlCol="0">
            <a:spAutoFit/>
          </a:bodyPr>
          <a:lstStyle/>
          <a:p>
            <a:r>
              <a:rPr lang="zh-CN" altLang="en-US" sz="2400" dirty="0" smtClean="0">
                <a:latin typeface="Times New Roman" pitchFamily="18" charset="0"/>
                <a:ea typeface="宋体" pitchFamily="2" charset="-122"/>
                <a:cs typeface="Times New Roman" pitchFamily="18" charset="0"/>
              </a:rPr>
              <a:t>右图中，子集</a:t>
            </a:r>
            <a:r>
              <a:rPr lang="en-US" altLang="zh-CN" sz="2400" b="1" dirty="0" smtClean="0">
                <a:solidFill>
                  <a:srgbClr val="3333FF"/>
                </a:solidFill>
                <a:latin typeface="Times New Roman" pitchFamily="18" charset="0"/>
                <a:ea typeface="宋体" pitchFamily="2" charset="-122"/>
                <a:cs typeface="Times New Roman" pitchFamily="18" charset="0"/>
              </a:rPr>
              <a:t>{ </a:t>
            </a:r>
            <a:r>
              <a:rPr lang="en-US" altLang="zh-CN" sz="2400" b="1" i="1" dirty="0" smtClean="0">
                <a:solidFill>
                  <a:srgbClr val="3333FF"/>
                </a:solidFill>
                <a:latin typeface="Times New Roman" pitchFamily="18" charset="0"/>
                <a:ea typeface="宋体" pitchFamily="2" charset="-122"/>
                <a:cs typeface="Times New Roman" pitchFamily="18" charset="0"/>
              </a:rPr>
              <a:t>b, c, f </a:t>
            </a:r>
            <a:r>
              <a:rPr lang="en-US" altLang="zh-CN" sz="2400" b="1" dirty="0" smtClean="0">
                <a:solidFill>
                  <a:srgbClr val="3333FF"/>
                </a:solidFill>
                <a:latin typeface="Times New Roman" pitchFamily="18" charset="0"/>
                <a:ea typeface="宋体" pitchFamily="2" charset="-122"/>
                <a:cs typeface="Times New Roman" pitchFamily="18" charset="0"/>
              </a:rPr>
              <a:t>}</a:t>
            </a:r>
            <a:r>
              <a:rPr lang="zh-CN" altLang="en-US" sz="2400" dirty="0" smtClean="0">
                <a:latin typeface="Times New Roman" pitchFamily="18" charset="0"/>
                <a:ea typeface="宋体" pitchFamily="2" charset="-122"/>
                <a:cs typeface="Times New Roman" pitchFamily="18" charset="0"/>
              </a:rPr>
              <a:t>构成了一个核。</a:t>
            </a:r>
            <a:endParaRPr lang="zh-CN" altLang="en-US" sz="2400" dirty="0">
              <a:latin typeface="Times New Roman" pitchFamily="18" charset="0"/>
              <a:ea typeface="宋体" pitchFamily="2" charset="-122"/>
              <a:cs typeface="Times New Roman" pitchFamily="18" charset="0"/>
            </a:endParaRPr>
          </a:p>
        </p:txBody>
      </p:sp>
      <p:pic>
        <p:nvPicPr>
          <p:cNvPr id="550916" name="Picture 4"/>
          <p:cNvPicPr>
            <a:picLocks noChangeAspect="1" noChangeArrowheads="1"/>
          </p:cNvPicPr>
          <p:nvPr/>
        </p:nvPicPr>
        <p:blipFill>
          <a:blip r:embed="rId4" cstate="print">
            <a:lum contrast="-12000"/>
          </a:blip>
          <a:srcRect/>
          <a:stretch>
            <a:fillRect/>
          </a:stretch>
        </p:blipFill>
        <p:spPr bwMode="auto">
          <a:xfrm>
            <a:off x="1403648" y="1484784"/>
            <a:ext cx="6048672" cy="2664296"/>
          </a:xfrm>
          <a:prstGeom prst="rect">
            <a:avLst/>
          </a:prstGeom>
          <a:noFill/>
          <a:ln w="9525">
            <a:noFill/>
            <a:miter lim="800000"/>
            <a:headEnd/>
            <a:tailEnd/>
          </a:ln>
          <a:effectLst>
            <a:outerShdw dist="50800" dir="5400000" algn="ctr" rotWithShape="0">
              <a:schemeClr val="bg1"/>
            </a:outerShdw>
          </a:effectLst>
        </p:spPr>
      </p:pic>
    </p:spTree>
    <p:extLst>
      <p:ext uri="{BB962C8B-B14F-4D97-AF65-F5344CB8AC3E}">
        <p14:creationId xmlns:p14="http://schemas.microsoft.com/office/powerpoint/2010/main" xmlns="" val="264391518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32656"/>
            <a:ext cx="9144000" cy="710952"/>
          </a:xfrm>
        </p:spPr>
        <p:txBody>
          <a:bodyPr>
            <a:normAutofit/>
          </a:bodyPr>
          <a:lstStyle/>
          <a:p>
            <a:pPr algn="ctr"/>
            <a:r>
              <a:rPr lang="en-US" altLang="zh-CN" sz="4000" b="1" dirty="0" err="1" smtClean="0">
                <a:solidFill>
                  <a:schemeClr val="tx2"/>
                </a:solidFill>
                <a:latin typeface="Times New Roman" pitchFamily="18" charset="0"/>
                <a:ea typeface="宋体" panose="02010600030101010101" pitchFamily="2" charset="-122"/>
                <a:cs typeface="Times New Roman" pitchFamily="18" charset="0"/>
              </a:rPr>
              <a:t>Alon</a:t>
            </a:r>
            <a:r>
              <a:rPr lang="en-US" altLang="zh-CN" sz="4000" b="1" dirty="0" smtClean="0">
                <a:solidFill>
                  <a:schemeClr val="tx2"/>
                </a:solidFill>
                <a:latin typeface="Times New Roman" pitchFamily="18" charset="0"/>
                <a:ea typeface="宋体" panose="02010600030101010101" pitchFamily="2" charset="-122"/>
                <a:cs typeface="Times New Roman" pitchFamily="18" charset="0"/>
              </a:rPr>
              <a:t>-Tarsi </a:t>
            </a:r>
            <a:r>
              <a:rPr lang="zh-CN" altLang="en-US" sz="4000" b="1" dirty="0" smtClean="0">
                <a:solidFill>
                  <a:schemeClr val="tx2"/>
                </a:solidFill>
                <a:latin typeface="Times New Roman" pitchFamily="18" charset="0"/>
                <a:ea typeface="宋体" panose="02010600030101010101" pitchFamily="2" charset="-122"/>
                <a:cs typeface="Times New Roman" pitchFamily="18" charset="0"/>
              </a:rPr>
              <a:t>的结果</a:t>
            </a:r>
            <a:endParaRPr lang="zh-CN" altLang="en-US" sz="4000" b="1" dirty="0">
              <a:solidFill>
                <a:schemeClr val="tx2"/>
              </a:solidFill>
              <a:latin typeface="Times New Roman" pitchFamily="18" charset="0"/>
              <a:ea typeface="宋体" panose="02010600030101010101" pitchFamily="2" charset="-122"/>
              <a:cs typeface="Times New Roman" pitchFamily="18" charset="0"/>
            </a:endParaRPr>
          </a:p>
        </p:txBody>
      </p:sp>
      <p:sp>
        <p:nvSpPr>
          <p:cNvPr id="542725" name="AutoShape 5" descr="“dinitz conjecture”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latin typeface="Times New Roman" pitchFamily="18" charset="0"/>
              <a:cs typeface="Times New Roman" pitchFamily="18" charset="0"/>
            </a:endParaRPr>
          </a:p>
        </p:txBody>
      </p:sp>
      <p:sp>
        <p:nvSpPr>
          <p:cNvPr id="542727" name="AutoShape 7" descr="“dinitz conjecture”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latin typeface="Times New Roman" pitchFamily="18" charset="0"/>
              <a:cs typeface="Times New Roman" pitchFamily="18" charset="0"/>
            </a:endParaRPr>
          </a:p>
        </p:txBody>
      </p:sp>
      <p:sp>
        <p:nvSpPr>
          <p:cNvPr id="8" name="TextBox 7"/>
          <p:cNvSpPr txBox="1"/>
          <p:nvPr/>
        </p:nvSpPr>
        <p:spPr>
          <a:xfrm>
            <a:off x="571472" y="2000240"/>
            <a:ext cx="7500990" cy="461665"/>
          </a:xfrm>
          <a:prstGeom prst="rect">
            <a:avLst/>
          </a:prstGeom>
          <a:noFill/>
        </p:spPr>
        <p:txBody>
          <a:bodyPr wrap="square" rtlCol="0">
            <a:spAutoFit/>
          </a:bodyPr>
          <a:lstStyle/>
          <a:p>
            <a:r>
              <a:rPr lang="en-US" altLang="zh-CN" sz="2400" dirty="0" err="1" smtClean="0">
                <a:latin typeface="Times New Roman" pitchFamily="18" charset="0"/>
                <a:ea typeface="宋体" pitchFamily="2" charset="-122"/>
                <a:cs typeface="Times New Roman" pitchFamily="18" charset="0"/>
              </a:rPr>
              <a:t>Alon</a:t>
            </a:r>
            <a:r>
              <a:rPr lang="zh-CN" altLang="en-US" sz="2400" dirty="0" smtClean="0">
                <a:latin typeface="Times New Roman" pitchFamily="18" charset="0"/>
                <a:ea typeface="宋体" pitchFamily="2" charset="-122"/>
                <a:cs typeface="Times New Roman" pitchFamily="18" charset="0"/>
              </a:rPr>
              <a:t>和</a:t>
            </a:r>
            <a:r>
              <a:rPr lang="en-US" altLang="zh-CN" sz="2400" dirty="0" smtClean="0">
                <a:latin typeface="Times New Roman" pitchFamily="18" charset="0"/>
                <a:ea typeface="宋体" pitchFamily="2" charset="-122"/>
                <a:cs typeface="Times New Roman" pitchFamily="18" charset="0"/>
              </a:rPr>
              <a:t>Tarsi</a:t>
            </a:r>
            <a:r>
              <a:rPr lang="zh-CN" altLang="en-US" sz="2400" dirty="0" smtClean="0">
                <a:latin typeface="Times New Roman" pitchFamily="18" charset="0"/>
                <a:ea typeface="宋体" pitchFamily="2" charset="-122"/>
                <a:cs typeface="Times New Roman" pitchFamily="18" charset="0"/>
              </a:rPr>
              <a:t>得到如下关于</a:t>
            </a:r>
            <a:r>
              <a:rPr lang="zh-CN" altLang="en-US" sz="2400" b="1" dirty="0" smtClean="0">
                <a:solidFill>
                  <a:srgbClr val="3333FF"/>
                </a:solidFill>
                <a:latin typeface="Times New Roman" pitchFamily="18" charset="0"/>
                <a:ea typeface="宋体" pitchFamily="2" charset="-122"/>
                <a:cs typeface="Times New Roman" pitchFamily="18" charset="0"/>
              </a:rPr>
              <a:t>列表着色数</a:t>
            </a:r>
            <a:r>
              <a:rPr lang="zh-CN" altLang="en-US" sz="2400" dirty="0" smtClean="0">
                <a:latin typeface="Times New Roman" pitchFamily="18" charset="0"/>
                <a:ea typeface="宋体" pitchFamily="2" charset="-122"/>
                <a:cs typeface="Times New Roman" pitchFamily="18" charset="0"/>
              </a:rPr>
              <a:t>的结果。</a:t>
            </a:r>
          </a:p>
        </p:txBody>
      </p:sp>
      <p:pic>
        <p:nvPicPr>
          <p:cNvPr id="551939" name="Picture 3"/>
          <p:cNvPicPr>
            <a:picLocks noChangeAspect="1" noChangeArrowheads="1"/>
          </p:cNvPicPr>
          <p:nvPr/>
        </p:nvPicPr>
        <p:blipFill>
          <a:blip r:embed="rId3" cstate="print">
            <a:lum contrast="-12000"/>
          </a:blip>
          <a:srcRect/>
          <a:stretch>
            <a:fillRect/>
          </a:stretch>
        </p:blipFill>
        <p:spPr bwMode="auto">
          <a:xfrm>
            <a:off x="971600" y="2780928"/>
            <a:ext cx="6642405" cy="2890841"/>
          </a:xfrm>
          <a:prstGeom prst="rect">
            <a:avLst/>
          </a:prstGeom>
          <a:noFill/>
          <a:ln w="9525">
            <a:noFill/>
            <a:miter lim="800000"/>
            <a:headEnd/>
            <a:tailEnd/>
          </a:ln>
          <a:effectLst/>
        </p:spPr>
      </p:pic>
      <p:sp>
        <p:nvSpPr>
          <p:cNvPr id="7" name="TextBox 6"/>
          <p:cNvSpPr txBox="1"/>
          <p:nvPr/>
        </p:nvSpPr>
        <p:spPr>
          <a:xfrm>
            <a:off x="2339752" y="5085184"/>
            <a:ext cx="3888432" cy="369332"/>
          </a:xfrm>
          <a:prstGeom prst="rect">
            <a:avLst/>
          </a:prstGeom>
          <a:solidFill>
            <a:srgbClr val="E7F715">
              <a:alpha val="32000"/>
            </a:srgbClr>
          </a:solidFill>
        </p:spPr>
        <p:txBody>
          <a:bodyPr wrap="square" rtlCol="0">
            <a:spAutoFit/>
          </a:bodyPr>
          <a:lstStyle/>
          <a:p>
            <a:endParaRPr lang="zh-CN" altLang="en-US" dirty="0"/>
          </a:p>
        </p:txBody>
      </p:sp>
    </p:spTree>
    <p:extLst>
      <p:ext uri="{BB962C8B-B14F-4D97-AF65-F5344CB8AC3E}">
        <p14:creationId xmlns:p14="http://schemas.microsoft.com/office/powerpoint/2010/main" xmlns="" val="264391518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32656"/>
            <a:ext cx="9144000" cy="710952"/>
          </a:xfrm>
        </p:spPr>
        <p:txBody>
          <a:bodyPr>
            <a:normAutofit/>
          </a:bodyPr>
          <a:lstStyle/>
          <a:p>
            <a:pPr algn="ctr"/>
            <a:r>
              <a:rPr lang="en-US" altLang="zh-CN" sz="4000" b="1" dirty="0" err="1" smtClean="0">
                <a:solidFill>
                  <a:schemeClr val="tx2"/>
                </a:solidFill>
                <a:latin typeface="Times New Roman" pitchFamily="18" charset="0"/>
                <a:ea typeface="宋体" panose="02010600030101010101" pitchFamily="2" charset="-122"/>
                <a:cs typeface="Times New Roman" pitchFamily="18" charset="0"/>
              </a:rPr>
              <a:t>Dinitz</a:t>
            </a:r>
            <a:r>
              <a:rPr lang="zh-CN" altLang="en-US" sz="4000" b="1" dirty="0" smtClean="0">
                <a:solidFill>
                  <a:schemeClr val="tx2"/>
                </a:solidFill>
                <a:latin typeface="Times New Roman" pitchFamily="18" charset="0"/>
                <a:ea typeface="宋体" panose="02010600030101010101" pitchFamily="2" charset="-122"/>
                <a:cs typeface="Times New Roman" pitchFamily="18" charset="0"/>
              </a:rPr>
              <a:t>猜想</a:t>
            </a:r>
            <a:endParaRPr lang="zh-CN" altLang="en-US" sz="4000" b="1" dirty="0">
              <a:solidFill>
                <a:schemeClr val="tx2"/>
              </a:solidFill>
              <a:latin typeface="Times New Roman" pitchFamily="18" charset="0"/>
              <a:ea typeface="宋体" panose="02010600030101010101" pitchFamily="2" charset="-122"/>
              <a:cs typeface="Times New Roman" pitchFamily="18" charset="0"/>
            </a:endParaRPr>
          </a:p>
        </p:txBody>
      </p:sp>
      <p:sp>
        <p:nvSpPr>
          <p:cNvPr id="542725" name="AutoShape 5" descr="“dinitz conjecture”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latin typeface="Times New Roman" pitchFamily="18" charset="0"/>
              <a:cs typeface="Times New Roman" pitchFamily="18" charset="0"/>
            </a:endParaRPr>
          </a:p>
        </p:txBody>
      </p:sp>
      <p:sp>
        <p:nvSpPr>
          <p:cNvPr id="542727" name="AutoShape 7" descr="“dinitz conjecture”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latin typeface="Times New Roman" pitchFamily="18" charset="0"/>
              <a:cs typeface="Times New Roman" pitchFamily="18" charset="0"/>
            </a:endParaRPr>
          </a:p>
        </p:txBody>
      </p:sp>
      <p:sp>
        <p:nvSpPr>
          <p:cNvPr id="9" name="矩形 8"/>
          <p:cNvSpPr/>
          <p:nvPr/>
        </p:nvSpPr>
        <p:spPr>
          <a:xfrm>
            <a:off x="683568" y="1412776"/>
            <a:ext cx="5687776" cy="523220"/>
          </a:xfrm>
          <a:prstGeom prst="rect">
            <a:avLst/>
          </a:prstGeom>
        </p:spPr>
        <p:txBody>
          <a:bodyPr wrap="none">
            <a:spAutoFit/>
          </a:bodyPr>
          <a:lstStyle/>
          <a:p>
            <a:pPr>
              <a:buFont typeface="Wingdings" pitchFamily="2" charset="2"/>
              <a:buChar char="Ø"/>
            </a:pPr>
            <a:r>
              <a:rPr lang="zh-CN" altLang="en-US" sz="2800" dirty="0" smtClean="0">
                <a:latin typeface="Times New Roman" pitchFamily="18" charset="0"/>
                <a:ea typeface="宋体" pitchFamily="2" charset="-122"/>
                <a:cs typeface="Times New Roman" pitchFamily="18" charset="0"/>
              </a:rPr>
              <a:t> </a:t>
            </a:r>
            <a:r>
              <a:rPr lang="zh-CN" altLang="en-US" sz="2400" dirty="0" smtClean="0">
                <a:latin typeface="Times New Roman" pitchFamily="18" charset="0"/>
                <a:ea typeface="宋体" pitchFamily="2" charset="-122"/>
                <a:cs typeface="Times New Roman" pitchFamily="18" charset="0"/>
              </a:rPr>
              <a:t>现在，解决</a:t>
            </a:r>
            <a:r>
              <a:rPr lang="en-US" altLang="zh-CN" sz="2400" dirty="0" err="1" smtClean="0">
                <a:latin typeface="Times New Roman" pitchFamily="18" charset="0"/>
                <a:ea typeface="宋体" pitchFamily="2" charset="-122"/>
                <a:cs typeface="Times New Roman" pitchFamily="18" charset="0"/>
              </a:rPr>
              <a:t>Dinitz</a:t>
            </a:r>
            <a:r>
              <a:rPr lang="zh-CN" altLang="en-US" sz="2400" dirty="0" smtClean="0">
                <a:latin typeface="Times New Roman" pitchFamily="18" charset="0"/>
                <a:ea typeface="宋体" pitchFamily="2" charset="-122"/>
                <a:cs typeface="Times New Roman" pitchFamily="18" charset="0"/>
              </a:rPr>
              <a:t>问题的方法清楚了</a:t>
            </a:r>
            <a:r>
              <a:rPr lang="zh-CN" altLang="en-US" sz="2800" dirty="0" smtClean="0">
                <a:latin typeface="Times New Roman" pitchFamily="18" charset="0"/>
                <a:ea typeface="宋体" pitchFamily="2" charset="-122"/>
                <a:cs typeface="Times New Roman" pitchFamily="18" charset="0"/>
              </a:rPr>
              <a:t>：</a:t>
            </a:r>
            <a:endParaRPr lang="zh-CN" altLang="en-US" sz="2800" dirty="0">
              <a:latin typeface="Times New Roman" pitchFamily="18" charset="0"/>
              <a:ea typeface="宋体" pitchFamily="2" charset="-122"/>
              <a:cs typeface="Times New Roman" pitchFamily="18" charset="0"/>
            </a:endParaRPr>
          </a:p>
        </p:txBody>
      </p:sp>
      <p:pic>
        <p:nvPicPr>
          <p:cNvPr id="552964" name="Picture 4"/>
          <p:cNvPicPr>
            <a:picLocks noChangeAspect="1" noChangeArrowheads="1"/>
          </p:cNvPicPr>
          <p:nvPr/>
        </p:nvPicPr>
        <p:blipFill>
          <a:blip r:embed="rId3" cstate="print">
            <a:lum contrast="-12000"/>
          </a:blip>
          <a:srcRect/>
          <a:stretch>
            <a:fillRect/>
          </a:stretch>
        </p:blipFill>
        <p:spPr bwMode="auto">
          <a:xfrm>
            <a:off x="1115616" y="1916832"/>
            <a:ext cx="5688632" cy="2100802"/>
          </a:xfrm>
          <a:prstGeom prst="rect">
            <a:avLst/>
          </a:prstGeom>
          <a:noFill/>
          <a:ln w="9525">
            <a:noFill/>
            <a:miter lim="800000"/>
            <a:headEnd/>
            <a:tailEnd/>
          </a:ln>
          <a:effectLst/>
        </p:spPr>
      </p:pic>
      <p:sp>
        <p:nvSpPr>
          <p:cNvPr id="11" name="TextBox 10"/>
          <p:cNvSpPr txBox="1"/>
          <p:nvPr/>
        </p:nvSpPr>
        <p:spPr>
          <a:xfrm>
            <a:off x="611560" y="4615968"/>
            <a:ext cx="7246115" cy="1477328"/>
          </a:xfrm>
          <a:prstGeom prst="rect">
            <a:avLst/>
          </a:prstGeom>
          <a:noFill/>
        </p:spPr>
        <p:txBody>
          <a:bodyPr wrap="square" rtlCol="0">
            <a:spAutoFit/>
          </a:bodyPr>
          <a:lstStyle/>
          <a:p>
            <a:pPr>
              <a:buFont typeface="Wingdings" pitchFamily="2" charset="2"/>
              <a:buChar char="Ø"/>
            </a:pPr>
            <a:r>
              <a:rPr lang="zh-CN" altLang="en-US" sz="2400" dirty="0" smtClean="0">
                <a:latin typeface="Times New Roman" pitchFamily="18" charset="0"/>
                <a:ea typeface="宋体" pitchFamily="2" charset="-122"/>
                <a:cs typeface="Times New Roman" pitchFamily="18" charset="0"/>
              </a:rPr>
              <a:t>  </a:t>
            </a:r>
            <a:r>
              <a:rPr lang="en-US" altLang="zh-CN" sz="2400" dirty="0" smtClean="0">
                <a:latin typeface="Times New Roman" pitchFamily="18" charset="0"/>
                <a:ea typeface="宋体" pitchFamily="2" charset="-122"/>
                <a:cs typeface="Times New Roman" pitchFamily="18" charset="0"/>
              </a:rPr>
              <a:t>Galvin</a:t>
            </a:r>
            <a:r>
              <a:rPr lang="zh-CN" altLang="en-US" sz="2400" dirty="0" smtClean="0">
                <a:latin typeface="Times New Roman" pitchFamily="18" charset="0"/>
                <a:ea typeface="宋体" pitchFamily="2" charset="-122"/>
                <a:cs typeface="Times New Roman" pitchFamily="18" charset="0"/>
              </a:rPr>
              <a:t>利用构造了</a:t>
            </a:r>
            <a:r>
              <a:rPr lang="en-US" altLang="zh-CN" sz="2400" i="1" dirty="0" err="1" smtClean="0">
                <a:latin typeface="Times New Roman" pitchFamily="18" charset="0"/>
                <a:ea typeface="宋体" panose="02010600030101010101" pitchFamily="2" charset="-122"/>
                <a:cs typeface="Times New Roman" pitchFamily="18" charset="0"/>
              </a:rPr>
              <a:t>S</a:t>
            </a:r>
            <a:r>
              <a:rPr lang="en-US" altLang="zh-CN" sz="2400" i="1" baseline="-25000" dirty="0" err="1" smtClean="0">
                <a:latin typeface="Times New Roman" pitchFamily="18" charset="0"/>
                <a:ea typeface="宋体" panose="02010600030101010101" pitchFamily="2" charset="-122"/>
                <a:cs typeface="Times New Roman" pitchFamily="18" charset="0"/>
              </a:rPr>
              <a:t>n</a:t>
            </a:r>
            <a:r>
              <a:rPr lang="zh-CN" altLang="en-US" sz="2400" dirty="0" smtClean="0">
                <a:latin typeface="Times New Roman" pitchFamily="18" charset="0"/>
                <a:ea typeface="宋体" pitchFamily="2" charset="-122"/>
                <a:cs typeface="Times New Roman" pitchFamily="18" charset="0"/>
              </a:rPr>
              <a:t>的一个特殊的定向，并利用</a:t>
            </a:r>
            <a:r>
              <a:rPr lang="zh-CN" altLang="en-US" sz="2400" dirty="0" smtClean="0">
                <a:solidFill>
                  <a:srgbClr val="3333FF"/>
                </a:solidFill>
                <a:latin typeface="Times New Roman" pitchFamily="18" charset="0"/>
                <a:ea typeface="宋体" pitchFamily="2" charset="-122"/>
                <a:cs typeface="Times New Roman" pitchFamily="18" charset="0"/>
              </a:rPr>
              <a:t>稳定婚姻定理</a:t>
            </a:r>
            <a:r>
              <a:rPr lang="zh-CN" altLang="en-US" sz="2400" dirty="0" smtClean="0">
                <a:solidFill>
                  <a:schemeClr val="tx1">
                    <a:lumMod val="95000"/>
                    <a:lumOff val="5000"/>
                  </a:schemeClr>
                </a:solidFill>
                <a:latin typeface="Times New Roman" pitchFamily="18" charset="0"/>
                <a:ea typeface="宋体" pitchFamily="2" charset="-122"/>
                <a:cs typeface="Times New Roman" pitchFamily="18" charset="0"/>
              </a:rPr>
              <a:t>证明了该有向图的诱导子图都有核，从而攻克</a:t>
            </a:r>
            <a:r>
              <a:rPr lang="zh-CN" altLang="en-US" sz="2400" dirty="0" smtClean="0">
                <a:latin typeface="Times New Roman" pitchFamily="18" charset="0"/>
                <a:ea typeface="宋体" pitchFamily="2" charset="-122"/>
                <a:cs typeface="Times New Roman" pitchFamily="18" charset="0"/>
              </a:rPr>
              <a:t>了</a:t>
            </a:r>
            <a:r>
              <a:rPr lang="en-US" altLang="zh-CN" sz="2400" b="1" dirty="0" err="1" smtClean="0">
                <a:latin typeface="Times New Roman" pitchFamily="18" charset="0"/>
                <a:ea typeface="宋体" pitchFamily="2" charset="-122"/>
                <a:cs typeface="Times New Roman" pitchFamily="18" charset="0"/>
              </a:rPr>
              <a:t>Dinitz</a:t>
            </a:r>
            <a:r>
              <a:rPr lang="zh-CN" altLang="en-US" sz="2400" b="1" dirty="0" smtClean="0">
                <a:latin typeface="Times New Roman" pitchFamily="18" charset="0"/>
                <a:ea typeface="宋体" pitchFamily="2" charset="-122"/>
                <a:cs typeface="Times New Roman" pitchFamily="18" charset="0"/>
              </a:rPr>
              <a:t>猜想。</a:t>
            </a:r>
            <a:endParaRPr lang="en-US" altLang="zh-CN" sz="2400" b="1" dirty="0" smtClean="0">
              <a:latin typeface="Times New Roman" pitchFamily="18" charset="0"/>
              <a:ea typeface="宋体" pitchFamily="2" charset="-122"/>
              <a:cs typeface="Times New Roman" pitchFamily="18" charset="0"/>
            </a:endParaRPr>
          </a:p>
          <a:p>
            <a:endParaRPr lang="zh-CN" altLang="en-US" dirty="0"/>
          </a:p>
        </p:txBody>
      </p:sp>
      <p:sp>
        <p:nvSpPr>
          <p:cNvPr id="12" name="TextBox 11"/>
          <p:cNvSpPr txBox="1"/>
          <p:nvPr/>
        </p:nvSpPr>
        <p:spPr>
          <a:xfrm>
            <a:off x="2267744" y="3140968"/>
            <a:ext cx="1656184" cy="369332"/>
          </a:xfrm>
          <a:prstGeom prst="rect">
            <a:avLst/>
          </a:prstGeom>
          <a:solidFill>
            <a:srgbClr val="FFFF00">
              <a:alpha val="29000"/>
            </a:srgbClr>
          </a:solidFill>
        </p:spPr>
        <p:txBody>
          <a:bodyPr wrap="square" rtlCol="0">
            <a:spAutoFit/>
          </a:bodyPr>
          <a:lstStyle/>
          <a:p>
            <a:endParaRPr lang="zh-CN" altLang="en-US" dirty="0"/>
          </a:p>
        </p:txBody>
      </p:sp>
    </p:spTree>
    <p:extLst>
      <p:ext uri="{BB962C8B-B14F-4D97-AF65-F5344CB8AC3E}">
        <p14:creationId xmlns:p14="http://schemas.microsoft.com/office/powerpoint/2010/main" xmlns="" val="264391518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32656"/>
            <a:ext cx="9144000" cy="710952"/>
          </a:xfrm>
        </p:spPr>
        <p:txBody>
          <a:bodyPr>
            <a:normAutofit/>
          </a:bodyPr>
          <a:lstStyle/>
          <a:p>
            <a:pPr algn="ctr"/>
            <a:r>
              <a:rPr lang="zh-CN" altLang="en-US" sz="4000" b="1" dirty="0" smtClean="0">
                <a:solidFill>
                  <a:schemeClr val="tx2"/>
                </a:solidFill>
                <a:latin typeface="宋体" panose="02010600030101010101" pitchFamily="2" charset="-122"/>
                <a:ea typeface="宋体" panose="02010600030101010101" pitchFamily="2" charset="-122"/>
              </a:rPr>
              <a:t>多面体</a:t>
            </a:r>
            <a:endParaRPr lang="zh-CN" altLang="en-US" sz="4000" b="1" dirty="0">
              <a:solidFill>
                <a:schemeClr val="tx2"/>
              </a:solidFill>
              <a:latin typeface="宋体" panose="02010600030101010101" pitchFamily="2" charset="-122"/>
              <a:ea typeface="宋体" panose="02010600030101010101" pitchFamily="2" charset="-122"/>
            </a:endParaRPr>
          </a:p>
        </p:txBody>
      </p:sp>
      <p:sp>
        <p:nvSpPr>
          <p:cNvPr id="5" name="TextBox 4"/>
          <p:cNvSpPr txBox="1"/>
          <p:nvPr/>
        </p:nvSpPr>
        <p:spPr>
          <a:xfrm>
            <a:off x="642910" y="2214554"/>
            <a:ext cx="7500990" cy="461665"/>
          </a:xfrm>
          <a:prstGeom prst="rect">
            <a:avLst/>
          </a:prstGeom>
          <a:noFill/>
        </p:spPr>
        <p:txBody>
          <a:bodyPr wrap="square" rtlCol="0">
            <a:spAutoFit/>
          </a:bodyPr>
          <a:lstStyle/>
          <a:p>
            <a:r>
              <a:rPr lang="zh-CN" altLang="en-US" sz="2400" b="1" dirty="0" smtClean="0">
                <a:solidFill>
                  <a:srgbClr val="7030A0"/>
                </a:solidFill>
                <a:latin typeface="宋体" pitchFamily="2" charset="-122"/>
                <a:ea typeface="宋体" pitchFamily="2" charset="-122"/>
              </a:rPr>
              <a:t>多面体</a:t>
            </a:r>
            <a:r>
              <a:rPr lang="zh-CN" altLang="en-US" sz="2400" dirty="0" smtClean="0">
                <a:latin typeface="宋体" pitchFamily="2" charset="-122"/>
                <a:ea typeface="宋体" pitchFamily="2" charset="-122"/>
              </a:rPr>
              <a:t>是欧式空间中的一些点构成的</a:t>
            </a:r>
            <a:r>
              <a:rPr lang="zh-CN" altLang="en-US" sz="2400" b="1" dirty="0" smtClean="0">
                <a:solidFill>
                  <a:srgbClr val="7030A0"/>
                </a:solidFill>
                <a:latin typeface="宋体" pitchFamily="2" charset="-122"/>
                <a:ea typeface="宋体" pitchFamily="2" charset="-122"/>
              </a:rPr>
              <a:t>凸包</a:t>
            </a:r>
            <a:r>
              <a:rPr lang="zh-CN" altLang="en-US" sz="2400" dirty="0" smtClean="0">
                <a:latin typeface="宋体" pitchFamily="2" charset="-122"/>
                <a:ea typeface="宋体" pitchFamily="2" charset="-122"/>
              </a:rPr>
              <a:t>。</a:t>
            </a:r>
          </a:p>
        </p:txBody>
      </p:sp>
      <p:pic>
        <p:nvPicPr>
          <p:cNvPr id="1026" name="Picture 2" descr="E:\其他\陈老师报告及相关文件\武汉-2016-5\图片\poly.jpg"/>
          <p:cNvPicPr>
            <a:picLocks noChangeAspect="1" noChangeArrowheads="1"/>
          </p:cNvPicPr>
          <p:nvPr/>
        </p:nvPicPr>
        <p:blipFill>
          <a:blip r:embed="rId3" cstate="print">
            <a:lum contrast="-12000"/>
          </a:blip>
          <a:srcRect/>
          <a:stretch>
            <a:fillRect/>
          </a:stretch>
        </p:blipFill>
        <p:spPr bwMode="auto">
          <a:xfrm>
            <a:off x="5072066" y="3643314"/>
            <a:ext cx="2774622" cy="1928826"/>
          </a:xfrm>
          <a:prstGeom prst="rect">
            <a:avLst/>
          </a:prstGeom>
          <a:noFill/>
        </p:spPr>
      </p:pic>
      <p:pic>
        <p:nvPicPr>
          <p:cNvPr id="1027" name="Picture 3" descr="E:\其他\陈老师报告及相关文件\武汉-2016-5\图片\polygon.png"/>
          <p:cNvPicPr>
            <a:picLocks noChangeAspect="1" noChangeArrowheads="1"/>
          </p:cNvPicPr>
          <p:nvPr/>
        </p:nvPicPr>
        <p:blipFill>
          <a:blip r:embed="rId4" cstate="print">
            <a:lum contrast="-12000"/>
          </a:blip>
          <a:srcRect/>
          <a:stretch>
            <a:fillRect/>
          </a:stretch>
        </p:blipFill>
        <p:spPr bwMode="auto">
          <a:xfrm>
            <a:off x="1071538" y="3714752"/>
            <a:ext cx="2928958" cy="1906983"/>
          </a:xfrm>
          <a:prstGeom prst="rect">
            <a:avLst/>
          </a:prstGeom>
          <a:noFill/>
        </p:spPr>
      </p:pic>
      <p:sp>
        <p:nvSpPr>
          <p:cNvPr id="6" name="TextBox 5"/>
          <p:cNvSpPr txBox="1"/>
          <p:nvPr/>
        </p:nvSpPr>
        <p:spPr>
          <a:xfrm>
            <a:off x="1071538" y="5786454"/>
            <a:ext cx="2786082" cy="461665"/>
          </a:xfrm>
          <a:prstGeom prst="rect">
            <a:avLst/>
          </a:prstGeom>
          <a:noFill/>
        </p:spPr>
        <p:txBody>
          <a:bodyPr wrap="square" rtlCol="0">
            <a:spAutoFit/>
          </a:bodyPr>
          <a:lstStyle/>
          <a:p>
            <a:r>
              <a:rPr lang="zh-CN" altLang="en-US" sz="2400" dirty="0" smtClean="0">
                <a:latin typeface="宋体" pitchFamily="2" charset="-122"/>
                <a:ea typeface="宋体" pitchFamily="2" charset="-122"/>
              </a:rPr>
              <a:t>二维空间的多面体</a:t>
            </a:r>
          </a:p>
        </p:txBody>
      </p:sp>
      <p:sp>
        <p:nvSpPr>
          <p:cNvPr id="7" name="TextBox 6"/>
          <p:cNvSpPr txBox="1"/>
          <p:nvPr/>
        </p:nvSpPr>
        <p:spPr>
          <a:xfrm>
            <a:off x="5072066" y="5760736"/>
            <a:ext cx="2786082" cy="461665"/>
          </a:xfrm>
          <a:prstGeom prst="rect">
            <a:avLst/>
          </a:prstGeom>
          <a:noFill/>
        </p:spPr>
        <p:txBody>
          <a:bodyPr wrap="square" rtlCol="0">
            <a:spAutoFit/>
          </a:bodyPr>
          <a:lstStyle/>
          <a:p>
            <a:r>
              <a:rPr lang="zh-CN" altLang="en-US" sz="2400" dirty="0" smtClean="0">
                <a:latin typeface="宋体" pitchFamily="2" charset="-122"/>
                <a:ea typeface="宋体" pitchFamily="2" charset="-122"/>
              </a:rPr>
              <a:t>三维空间的多面体</a:t>
            </a:r>
          </a:p>
        </p:txBody>
      </p:sp>
    </p:spTree>
    <p:extLst>
      <p:ext uri="{BB962C8B-B14F-4D97-AF65-F5344CB8AC3E}">
        <p14:creationId xmlns:p14="http://schemas.microsoft.com/office/powerpoint/2010/main" xmlns="" val="264391518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32656"/>
            <a:ext cx="9144000" cy="710952"/>
          </a:xfrm>
        </p:spPr>
        <p:txBody>
          <a:bodyPr>
            <a:normAutofit/>
          </a:bodyPr>
          <a:lstStyle/>
          <a:p>
            <a:pPr algn="ctr"/>
            <a:r>
              <a:rPr lang="zh-CN" altLang="en-US" sz="4000" b="1" dirty="0" smtClean="0">
                <a:solidFill>
                  <a:schemeClr val="tx2"/>
                </a:solidFill>
                <a:latin typeface="宋体" panose="02010600030101010101" pitchFamily="2" charset="-122"/>
                <a:ea typeface="宋体" panose="02010600030101010101" pitchFamily="2" charset="-122"/>
              </a:rPr>
              <a:t>多面体的面</a:t>
            </a:r>
            <a:endParaRPr lang="zh-CN" altLang="en-US" sz="4000" b="1" dirty="0">
              <a:solidFill>
                <a:schemeClr val="tx2"/>
              </a:solidFill>
              <a:latin typeface="宋体" panose="02010600030101010101" pitchFamily="2" charset="-122"/>
              <a:ea typeface="宋体" panose="02010600030101010101" pitchFamily="2" charset="-122"/>
            </a:endParaRPr>
          </a:p>
        </p:txBody>
      </p:sp>
      <p:sp>
        <p:nvSpPr>
          <p:cNvPr id="5" name="TextBox 4"/>
          <p:cNvSpPr txBox="1"/>
          <p:nvPr/>
        </p:nvSpPr>
        <p:spPr>
          <a:xfrm>
            <a:off x="642910" y="2214554"/>
            <a:ext cx="7500990" cy="1569660"/>
          </a:xfrm>
          <a:prstGeom prst="rect">
            <a:avLst/>
          </a:prstGeom>
          <a:noFill/>
        </p:spPr>
        <p:txBody>
          <a:bodyPr wrap="square" rtlCol="0">
            <a:spAutoFit/>
          </a:bodyPr>
          <a:lstStyle/>
          <a:p>
            <a:r>
              <a:rPr lang="zh-CN" altLang="en-US" sz="2400" dirty="0" smtClean="0">
                <a:latin typeface="宋体" pitchFamily="2" charset="-122"/>
                <a:ea typeface="宋体" pitchFamily="2" charset="-122"/>
              </a:rPr>
              <a:t>形象的看，多面体的</a:t>
            </a:r>
            <a:r>
              <a:rPr lang="zh-CN" altLang="en-US" sz="2400" b="1" dirty="0" smtClean="0">
                <a:solidFill>
                  <a:srgbClr val="7030A0"/>
                </a:solidFill>
                <a:latin typeface="宋体" pitchFamily="2" charset="-122"/>
                <a:ea typeface="宋体" pitchFamily="2" charset="-122"/>
              </a:rPr>
              <a:t>面</a:t>
            </a:r>
            <a:r>
              <a:rPr lang="zh-CN" altLang="en-US" sz="2400" dirty="0" smtClean="0">
                <a:latin typeface="宋体" pitchFamily="2" charset="-122"/>
                <a:ea typeface="宋体" pitchFamily="2" charset="-122"/>
              </a:rPr>
              <a:t>是它“最外层”的结构。用数学的语言则是：找一个空间中的（超）平面</a:t>
            </a:r>
            <a:r>
              <a:rPr lang="en-US" altLang="zh-CN" sz="2400" i="1" dirty="0" smtClean="0">
                <a:latin typeface="Times New Roman" pitchFamily="18" charset="0"/>
                <a:ea typeface="宋体" pitchFamily="2" charset="-122"/>
                <a:cs typeface="Times New Roman" pitchFamily="18" charset="0"/>
              </a:rPr>
              <a:t>H</a:t>
            </a:r>
            <a:r>
              <a:rPr lang="zh-CN" altLang="en-US" sz="2400" dirty="0" smtClean="0">
                <a:latin typeface="宋体" pitchFamily="2" charset="-122"/>
                <a:ea typeface="宋体" pitchFamily="2" charset="-122"/>
              </a:rPr>
              <a:t>使得多面体位于</a:t>
            </a:r>
            <a:r>
              <a:rPr lang="en-US" altLang="zh-CN" sz="2400" i="1" dirty="0" smtClean="0">
                <a:latin typeface="Times New Roman" pitchFamily="18" charset="0"/>
                <a:ea typeface="宋体" pitchFamily="2" charset="-122"/>
                <a:cs typeface="Times New Roman" pitchFamily="18" charset="0"/>
              </a:rPr>
              <a:t>H</a:t>
            </a:r>
            <a:r>
              <a:rPr lang="zh-CN" altLang="en-US" sz="2400" dirty="0" smtClean="0">
                <a:latin typeface="宋体" pitchFamily="2" charset="-122"/>
                <a:ea typeface="宋体" pitchFamily="2" charset="-122"/>
              </a:rPr>
              <a:t>的一侧，那么多面体与</a:t>
            </a:r>
            <a:r>
              <a:rPr lang="en-US" altLang="zh-CN" sz="2400" i="1" dirty="0" smtClean="0">
                <a:latin typeface="Times New Roman" pitchFamily="18" charset="0"/>
                <a:ea typeface="宋体" pitchFamily="2" charset="-122"/>
                <a:cs typeface="Times New Roman" pitchFamily="18" charset="0"/>
              </a:rPr>
              <a:t>H</a:t>
            </a:r>
            <a:r>
              <a:rPr lang="zh-CN" altLang="en-US" sz="2400" dirty="0" smtClean="0">
                <a:latin typeface="宋体" pitchFamily="2" charset="-122"/>
                <a:ea typeface="宋体" pitchFamily="2" charset="-122"/>
              </a:rPr>
              <a:t>的交便是它的一个面。在离散几何领域，多面体的面是一个基本的研究结构。</a:t>
            </a:r>
          </a:p>
        </p:txBody>
      </p:sp>
      <p:pic>
        <p:nvPicPr>
          <p:cNvPr id="1029" name="Picture 5"/>
          <p:cNvPicPr>
            <a:picLocks noChangeAspect="1" noChangeArrowheads="1"/>
          </p:cNvPicPr>
          <p:nvPr/>
        </p:nvPicPr>
        <p:blipFill>
          <a:blip r:embed="rId3" cstate="print">
            <a:lum contrast="-12000"/>
          </a:blip>
          <a:srcRect/>
          <a:stretch>
            <a:fillRect/>
          </a:stretch>
        </p:blipFill>
        <p:spPr bwMode="auto">
          <a:xfrm>
            <a:off x="1071538" y="4357694"/>
            <a:ext cx="3143272" cy="1571636"/>
          </a:xfrm>
          <a:prstGeom prst="rect">
            <a:avLst/>
          </a:prstGeom>
          <a:noFill/>
          <a:ln w="9525">
            <a:noFill/>
            <a:miter lim="800000"/>
            <a:headEnd/>
            <a:tailEnd/>
          </a:ln>
          <a:effectLst/>
        </p:spPr>
      </p:pic>
      <p:pic>
        <p:nvPicPr>
          <p:cNvPr id="1031" name="Picture 7"/>
          <p:cNvPicPr>
            <a:picLocks noChangeAspect="1" noChangeArrowheads="1"/>
          </p:cNvPicPr>
          <p:nvPr/>
        </p:nvPicPr>
        <p:blipFill>
          <a:blip r:embed="rId4" cstate="print">
            <a:lum contrast="-12000"/>
          </a:blip>
          <a:srcRect/>
          <a:stretch>
            <a:fillRect/>
          </a:stretch>
        </p:blipFill>
        <p:spPr bwMode="auto">
          <a:xfrm>
            <a:off x="5357818" y="4286255"/>
            <a:ext cx="2071702" cy="1772579"/>
          </a:xfrm>
          <a:prstGeom prst="rect">
            <a:avLst/>
          </a:prstGeom>
          <a:noFill/>
          <a:ln w="9525">
            <a:noFill/>
            <a:miter lim="800000"/>
            <a:headEnd/>
            <a:tailEnd/>
          </a:ln>
          <a:effectLst/>
        </p:spPr>
      </p:pic>
    </p:spTree>
    <p:extLst>
      <p:ext uri="{BB962C8B-B14F-4D97-AF65-F5344CB8AC3E}">
        <p14:creationId xmlns:p14="http://schemas.microsoft.com/office/powerpoint/2010/main" xmlns="" val="264391518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32656"/>
            <a:ext cx="9144000" cy="710952"/>
          </a:xfrm>
        </p:spPr>
        <p:txBody>
          <a:bodyPr>
            <a:normAutofit/>
          </a:bodyPr>
          <a:lstStyle/>
          <a:p>
            <a:pPr algn="ctr"/>
            <a:r>
              <a:rPr lang="zh-CN" altLang="en-US" sz="4000" b="1" dirty="0" smtClean="0">
                <a:solidFill>
                  <a:schemeClr val="tx2"/>
                </a:solidFill>
                <a:latin typeface="Times New Roman" pitchFamily="18" charset="0"/>
                <a:ea typeface="宋体" panose="02010600030101010101" pitchFamily="2" charset="-122"/>
                <a:cs typeface="Times New Roman" pitchFamily="18" charset="0"/>
              </a:rPr>
              <a:t>排列矩阵</a:t>
            </a:r>
            <a:endParaRPr lang="zh-CN" altLang="en-US" sz="4000" b="1" dirty="0">
              <a:solidFill>
                <a:schemeClr val="tx2"/>
              </a:solidFill>
              <a:latin typeface="宋体" panose="02010600030101010101" pitchFamily="2" charset="-122"/>
              <a:ea typeface="宋体" panose="02010600030101010101" pitchFamily="2" charset="-122"/>
            </a:endParaRPr>
          </a:p>
        </p:txBody>
      </p:sp>
      <p:sp>
        <p:nvSpPr>
          <p:cNvPr id="5" name="TextBox 4"/>
          <p:cNvSpPr txBox="1"/>
          <p:nvPr/>
        </p:nvSpPr>
        <p:spPr>
          <a:xfrm>
            <a:off x="1071538" y="1928802"/>
            <a:ext cx="6668814" cy="1569660"/>
          </a:xfrm>
          <a:prstGeom prst="rect">
            <a:avLst/>
          </a:prstGeom>
          <a:noFill/>
        </p:spPr>
        <p:txBody>
          <a:bodyPr wrap="square" rtlCol="0">
            <a:spAutoFit/>
          </a:bodyPr>
          <a:lstStyle/>
          <a:p>
            <a:r>
              <a:rPr lang="zh-CN" altLang="en-US" sz="2400" dirty="0" smtClean="0">
                <a:latin typeface="Times New Roman" pitchFamily="18" charset="0"/>
                <a:ea typeface="宋体" pitchFamily="2" charset="-122"/>
                <a:cs typeface="Times New Roman" pitchFamily="18" charset="0"/>
              </a:rPr>
              <a:t>一个</a:t>
            </a:r>
            <a:r>
              <a:rPr lang="en-US" altLang="zh-CN" sz="2400" i="1" dirty="0" smtClean="0">
                <a:latin typeface="Times New Roman" pitchFamily="18" charset="0"/>
                <a:ea typeface="宋体" pitchFamily="2" charset="-122"/>
                <a:cs typeface="Times New Roman" pitchFamily="18" charset="0"/>
              </a:rPr>
              <a:t>n </a:t>
            </a:r>
            <a:r>
              <a:rPr lang="zh-CN" altLang="en-US" sz="2400" dirty="0" smtClean="0">
                <a:latin typeface="宋体" pitchFamily="2" charset="-122"/>
                <a:ea typeface="宋体" pitchFamily="2" charset="-122"/>
              </a:rPr>
              <a:t>阶</a:t>
            </a:r>
            <a:r>
              <a:rPr lang="zh-CN" altLang="en-US" sz="2400" b="1" dirty="0" smtClean="0">
                <a:solidFill>
                  <a:srgbClr val="7030A0"/>
                </a:solidFill>
                <a:latin typeface="宋体" pitchFamily="2" charset="-122"/>
                <a:ea typeface="宋体" pitchFamily="2" charset="-122"/>
              </a:rPr>
              <a:t>排列矩阵</a:t>
            </a:r>
            <a:r>
              <a:rPr lang="zh-CN" altLang="en-US" sz="2400" dirty="0" smtClean="0">
                <a:latin typeface="宋体" pitchFamily="2" charset="-122"/>
                <a:ea typeface="宋体" pitchFamily="2" charset="-122"/>
              </a:rPr>
              <a:t>是指与</a:t>
            </a:r>
            <a:r>
              <a:rPr lang="en-US" altLang="zh-CN" sz="2400" dirty="0" smtClean="0">
                <a:latin typeface="宋体" pitchFamily="2" charset="-122"/>
                <a:ea typeface="宋体" pitchFamily="2" charset="-122"/>
              </a:rPr>
              <a:t>{</a:t>
            </a:r>
            <a:r>
              <a:rPr lang="en-US" altLang="zh-CN" sz="2400" dirty="0" smtClean="0">
                <a:latin typeface="Times New Roman" pitchFamily="18" charset="0"/>
                <a:ea typeface="宋体" pitchFamily="2" charset="-122"/>
                <a:cs typeface="Times New Roman" pitchFamily="18" charset="0"/>
              </a:rPr>
              <a:t>1,2,...,</a:t>
            </a:r>
            <a:r>
              <a:rPr lang="en-US" altLang="zh-CN" sz="2400" i="1" dirty="0" smtClean="0">
                <a:latin typeface="Times New Roman" pitchFamily="18" charset="0"/>
                <a:ea typeface="宋体" pitchFamily="2" charset="-122"/>
                <a:cs typeface="Times New Roman" pitchFamily="18" charset="0"/>
              </a:rPr>
              <a:t>n</a:t>
            </a:r>
            <a:r>
              <a:rPr lang="en-US" altLang="zh-CN" sz="2400" dirty="0" smtClean="0">
                <a:latin typeface="宋体" pitchFamily="2" charset="-122"/>
                <a:ea typeface="宋体" pitchFamily="2" charset="-122"/>
              </a:rPr>
              <a:t>}</a:t>
            </a:r>
            <a:r>
              <a:rPr lang="zh-CN" altLang="en-US" sz="2400" dirty="0" smtClean="0">
                <a:latin typeface="宋体" pitchFamily="2" charset="-122"/>
                <a:ea typeface="宋体" pitchFamily="2" charset="-122"/>
              </a:rPr>
              <a:t>上的排列对应的矩阵，即每行、每列都恰好只有一个</a:t>
            </a:r>
            <a:r>
              <a:rPr lang="en-US" altLang="zh-CN" sz="2400" dirty="0" smtClean="0">
                <a:latin typeface="宋体" pitchFamily="2" charset="-122"/>
                <a:ea typeface="宋体" pitchFamily="2" charset="-122"/>
              </a:rPr>
              <a:t>1</a:t>
            </a:r>
            <a:r>
              <a:rPr lang="zh-CN" altLang="en-US" sz="2400" dirty="0" smtClean="0">
                <a:latin typeface="宋体" pitchFamily="2" charset="-122"/>
                <a:ea typeface="宋体" pitchFamily="2" charset="-122"/>
              </a:rPr>
              <a:t>的</a:t>
            </a:r>
            <a:r>
              <a:rPr lang="en-US" altLang="zh-CN" sz="2400" i="1" dirty="0" smtClean="0">
                <a:latin typeface="Times New Roman" pitchFamily="18" charset="0"/>
                <a:ea typeface="宋体" pitchFamily="2" charset="-122"/>
                <a:cs typeface="Times New Roman" pitchFamily="18" charset="0"/>
              </a:rPr>
              <a:t>n </a:t>
            </a:r>
            <a:r>
              <a:rPr lang="zh-CN" altLang="en-US" sz="2400" dirty="0" smtClean="0">
                <a:latin typeface="宋体" pitchFamily="2" charset="-122"/>
                <a:ea typeface="宋体" pitchFamily="2" charset="-122"/>
              </a:rPr>
              <a:t>阶</a:t>
            </a:r>
            <a:r>
              <a:rPr lang="en-US" altLang="zh-CN" sz="2400" dirty="0" smtClean="0">
                <a:latin typeface="宋体" pitchFamily="2" charset="-122"/>
                <a:ea typeface="宋体" pitchFamily="2" charset="-122"/>
              </a:rPr>
              <a:t>(0,1)</a:t>
            </a:r>
            <a:r>
              <a:rPr lang="zh-CN" altLang="en-US" sz="2400" dirty="0" smtClean="0">
                <a:latin typeface="宋体" pitchFamily="2" charset="-122"/>
                <a:ea typeface="宋体" pitchFamily="2" charset="-122"/>
              </a:rPr>
              <a:t>矩阵。容易看出，</a:t>
            </a:r>
            <a:r>
              <a:rPr lang="en-US" altLang="zh-CN" sz="2400" i="1" dirty="0" smtClean="0">
                <a:latin typeface="Times New Roman" pitchFamily="18" charset="0"/>
                <a:ea typeface="宋体" pitchFamily="2" charset="-122"/>
                <a:cs typeface="Times New Roman" pitchFamily="18" charset="0"/>
              </a:rPr>
              <a:t>n </a:t>
            </a:r>
            <a:r>
              <a:rPr lang="zh-CN" altLang="en-US" sz="2400" dirty="0" smtClean="0">
                <a:latin typeface="宋体" pitchFamily="2" charset="-122"/>
                <a:ea typeface="宋体" pitchFamily="2" charset="-122"/>
              </a:rPr>
              <a:t>阶排列矩阵的个数是</a:t>
            </a:r>
            <a:r>
              <a:rPr lang="en-US" altLang="zh-CN" sz="2400" dirty="0" smtClean="0">
                <a:latin typeface="宋体" pitchFamily="2" charset="-122"/>
                <a:ea typeface="宋体" pitchFamily="2" charset="-122"/>
              </a:rPr>
              <a:t>1</a:t>
            </a:r>
            <a:r>
              <a:rPr lang="en-US" altLang="zh-CN" sz="2400" dirty="0" smtClean="0">
                <a:latin typeface="宋体" pitchFamily="2" charset="-122"/>
                <a:ea typeface="宋体" pitchFamily="2" charset="-122"/>
                <a:sym typeface="Wingdings 2"/>
              </a:rPr>
              <a:t>23</a:t>
            </a:r>
            <a:r>
              <a:rPr lang="en-US" altLang="zh-CN" sz="2400" i="1" dirty="0" smtClean="0">
                <a:latin typeface="Times New Roman" pitchFamily="18" charset="0"/>
                <a:ea typeface="宋体" pitchFamily="2" charset="-122"/>
                <a:cs typeface="Times New Roman" pitchFamily="18" charset="0"/>
              </a:rPr>
              <a:t> n</a:t>
            </a:r>
            <a:r>
              <a:rPr lang="zh-CN" altLang="en-US" sz="2400" dirty="0" smtClean="0">
                <a:latin typeface="Times New Roman" pitchFamily="18" charset="0"/>
                <a:ea typeface="宋体" pitchFamily="2" charset="-122"/>
                <a:cs typeface="Times New Roman" pitchFamily="18" charset="0"/>
              </a:rPr>
              <a:t>。</a:t>
            </a:r>
            <a:endParaRPr lang="zh-CN" altLang="en-US" sz="2400" dirty="0" smtClean="0">
              <a:latin typeface="宋体" pitchFamily="2" charset="-122"/>
              <a:ea typeface="宋体" pitchFamily="2" charset="-122"/>
            </a:endParaRPr>
          </a:p>
        </p:txBody>
      </p:sp>
      <p:sp>
        <p:nvSpPr>
          <p:cNvPr id="3074" name="AutoShape 2" descr="“permutation matrix”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3076" name="AutoShape 4" descr="“permutation matrix”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3078" name="Picture 6" descr="E:\其他\陈老师报告及相关文件\武汉-2016-5\图片\矩阵png.png"/>
          <p:cNvPicPr>
            <a:picLocks noChangeAspect="1" noChangeArrowheads="1"/>
          </p:cNvPicPr>
          <p:nvPr/>
        </p:nvPicPr>
        <p:blipFill>
          <a:blip r:embed="rId3" cstate="print">
            <a:lum contrast="-12000"/>
          </a:blip>
          <a:srcRect/>
          <a:stretch>
            <a:fillRect/>
          </a:stretch>
        </p:blipFill>
        <p:spPr bwMode="auto">
          <a:xfrm>
            <a:off x="4786314" y="3571876"/>
            <a:ext cx="3000396" cy="2104755"/>
          </a:xfrm>
          <a:prstGeom prst="rect">
            <a:avLst/>
          </a:prstGeom>
          <a:noFill/>
        </p:spPr>
      </p:pic>
      <p:sp>
        <p:nvSpPr>
          <p:cNvPr id="10" name="TextBox 9"/>
          <p:cNvSpPr txBox="1"/>
          <p:nvPr/>
        </p:nvSpPr>
        <p:spPr>
          <a:xfrm>
            <a:off x="1571604" y="3786190"/>
            <a:ext cx="2428892" cy="1569660"/>
          </a:xfrm>
          <a:prstGeom prst="rect">
            <a:avLst/>
          </a:prstGeom>
          <a:noFill/>
        </p:spPr>
        <p:txBody>
          <a:bodyPr wrap="square" rtlCol="0">
            <a:spAutoFit/>
          </a:bodyPr>
          <a:lstStyle/>
          <a:p>
            <a:r>
              <a:rPr lang="zh-CN" altLang="en-US" sz="2400" dirty="0" smtClean="0">
                <a:latin typeface="Times New Roman" pitchFamily="18" charset="0"/>
                <a:ea typeface="宋体" pitchFamily="2" charset="-122"/>
                <a:cs typeface="Times New Roman" pitchFamily="18" charset="0"/>
              </a:rPr>
              <a:t>右图为所有的</a:t>
            </a:r>
            <a:r>
              <a:rPr lang="en-US" altLang="zh-CN" sz="2400" dirty="0" smtClean="0">
                <a:latin typeface="Times New Roman" pitchFamily="18" charset="0"/>
                <a:ea typeface="宋体" pitchFamily="2" charset="-122"/>
                <a:cs typeface="Times New Roman" pitchFamily="18" charset="0"/>
              </a:rPr>
              <a:t>3</a:t>
            </a:r>
            <a:r>
              <a:rPr lang="zh-CN" altLang="en-US" sz="2400" dirty="0" smtClean="0">
                <a:latin typeface="Times New Roman" pitchFamily="18" charset="0"/>
                <a:ea typeface="宋体" pitchFamily="2" charset="-122"/>
                <a:cs typeface="Times New Roman" pitchFamily="18" charset="0"/>
              </a:rPr>
              <a:t>阶排列矩阵，这里数字</a:t>
            </a:r>
            <a:r>
              <a:rPr lang="en-US" altLang="zh-CN" sz="2400" dirty="0" smtClean="0">
                <a:latin typeface="Times New Roman" pitchFamily="18" charset="0"/>
                <a:ea typeface="宋体" pitchFamily="2" charset="-122"/>
                <a:cs typeface="Times New Roman" pitchFamily="18" charset="0"/>
              </a:rPr>
              <a:t>1</a:t>
            </a:r>
            <a:r>
              <a:rPr lang="zh-CN" altLang="en-US" sz="2400" dirty="0" smtClean="0">
                <a:latin typeface="Times New Roman" pitchFamily="18" charset="0"/>
                <a:ea typeface="宋体" pitchFamily="2" charset="-122"/>
                <a:cs typeface="Times New Roman" pitchFamily="18" charset="0"/>
              </a:rPr>
              <a:t>用黑色圆点代表。</a:t>
            </a:r>
            <a:endParaRPr lang="zh-CN" altLang="en-US" sz="2400" dirty="0" smtClean="0">
              <a:latin typeface="宋体" pitchFamily="2" charset="-122"/>
              <a:ea typeface="宋体" pitchFamily="2" charset="-122"/>
            </a:endParaRPr>
          </a:p>
        </p:txBody>
      </p:sp>
    </p:spTree>
    <p:extLst>
      <p:ext uri="{BB962C8B-B14F-4D97-AF65-F5344CB8AC3E}">
        <p14:creationId xmlns:p14="http://schemas.microsoft.com/office/powerpoint/2010/main" xmlns="" val="264391518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32656"/>
            <a:ext cx="9144000" cy="710952"/>
          </a:xfrm>
        </p:spPr>
        <p:txBody>
          <a:bodyPr>
            <a:normAutofit/>
          </a:bodyPr>
          <a:lstStyle/>
          <a:p>
            <a:pPr algn="ctr"/>
            <a:r>
              <a:rPr lang="en-US" altLang="zh-CN" sz="4000" b="1" dirty="0" err="1" smtClean="0">
                <a:solidFill>
                  <a:schemeClr val="tx2"/>
                </a:solidFill>
                <a:latin typeface="Times New Roman" pitchFamily="18" charset="0"/>
                <a:ea typeface="宋体" panose="02010600030101010101" pitchFamily="2" charset="-122"/>
                <a:cs typeface="Times New Roman" pitchFamily="18" charset="0"/>
              </a:rPr>
              <a:t>Birkhoff</a:t>
            </a:r>
            <a:r>
              <a:rPr lang="zh-CN" altLang="en-US" sz="4000" b="1" dirty="0" smtClean="0">
                <a:solidFill>
                  <a:schemeClr val="tx2"/>
                </a:solidFill>
                <a:latin typeface="宋体" panose="02010600030101010101" pitchFamily="2" charset="-122"/>
                <a:ea typeface="宋体" panose="02010600030101010101" pitchFamily="2" charset="-122"/>
              </a:rPr>
              <a:t>多面体</a:t>
            </a:r>
            <a:endParaRPr lang="zh-CN" altLang="en-US" sz="4000" b="1" dirty="0">
              <a:solidFill>
                <a:schemeClr val="tx2"/>
              </a:solidFill>
              <a:latin typeface="宋体" panose="02010600030101010101" pitchFamily="2" charset="-122"/>
              <a:ea typeface="宋体" panose="02010600030101010101" pitchFamily="2" charset="-122"/>
            </a:endParaRPr>
          </a:p>
        </p:txBody>
      </p:sp>
      <p:sp>
        <p:nvSpPr>
          <p:cNvPr id="5" name="TextBox 4"/>
          <p:cNvSpPr txBox="1"/>
          <p:nvPr/>
        </p:nvSpPr>
        <p:spPr>
          <a:xfrm>
            <a:off x="857224" y="1714488"/>
            <a:ext cx="7286676" cy="2308324"/>
          </a:xfrm>
          <a:prstGeom prst="rect">
            <a:avLst/>
          </a:prstGeom>
          <a:noFill/>
        </p:spPr>
        <p:txBody>
          <a:bodyPr wrap="square" rtlCol="0">
            <a:spAutoFit/>
          </a:bodyPr>
          <a:lstStyle/>
          <a:p>
            <a:r>
              <a:rPr lang="zh-CN" altLang="en-US" sz="2400" dirty="0" smtClean="0">
                <a:latin typeface="Times New Roman" pitchFamily="18" charset="0"/>
                <a:ea typeface="宋体" pitchFamily="2" charset="-122"/>
                <a:cs typeface="Times New Roman" pitchFamily="18" charset="0"/>
              </a:rPr>
              <a:t>每个</a:t>
            </a:r>
            <a:r>
              <a:rPr lang="en-US" altLang="zh-CN" sz="2400" i="1" dirty="0" smtClean="0">
                <a:latin typeface="Times New Roman" pitchFamily="18" charset="0"/>
                <a:ea typeface="宋体" pitchFamily="2" charset="-122"/>
                <a:cs typeface="Times New Roman" pitchFamily="18" charset="0"/>
              </a:rPr>
              <a:t>n</a:t>
            </a:r>
            <a:r>
              <a:rPr lang="zh-CN" altLang="en-US" sz="2400" dirty="0" smtClean="0">
                <a:latin typeface="宋体" pitchFamily="2" charset="-122"/>
                <a:ea typeface="宋体" pitchFamily="2" charset="-122"/>
              </a:rPr>
              <a:t>阶排列可看做维数为   的欧式空间中的点</a:t>
            </a:r>
            <a:r>
              <a:rPr lang="zh-CN" altLang="en-US" sz="2400" dirty="0" smtClean="0">
                <a:latin typeface="Times New Roman" pitchFamily="18" charset="0"/>
                <a:ea typeface="宋体" pitchFamily="2" charset="-122"/>
                <a:cs typeface="Times New Roman" pitchFamily="18" charset="0"/>
              </a:rPr>
              <a:t>。</a:t>
            </a:r>
            <a:r>
              <a:rPr lang="en-US" altLang="zh-CN" sz="2400" b="1" dirty="0" err="1" smtClean="0">
                <a:solidFill>
                  <a:srgbClr val="7030A0"/>
                </a:solidFill>
                <a:latin typeface="Times New Roman" pitchFamily="18" charset="0"/>
                <a:ea typeface="宋体" pitchFamily="2" charset="-122"/>
                <a:cs typeface="Times New Roman" pitchFamily="18" charset="0"/>
              </a:rPr>
              <a:t>Birkhoff</a:t>
            </a:r>
            <a:r>
              <a:rPr lang="zh-CN" altLang="en-US" sz="2400" b="1" dirty="0" smtClean="0">
                <a:solidFill>
                  <a:srgbClr val="7030A0"/>
                </a:solidFill>
                <a:latin typeface="Times New Roman" pitchFamily="18" charset="0"/>
                <a:ea typeface="宋体" pitchFamily="2" charset="-122"/>
                <a:cs typeface="Times New Roman" pitchFamily="18" charset="0"/>
              </a:rPr>
              <a:t>多面体 </a:t>
            </a:r>
            <a:r>
              <a:rPr lang="en-US" altLang="zh-CN" sz="2400" i="1" dirty="0" err="1" smtClean="0">
                <a:latin typeface="Times New Roman" pitchFamily="18" charset="0"/>
                <a:ea typeface="宋体" pitchFamily="2" charset="-122"/>
                <a:cs typeface="Times New Roman" pitchFamily="18" charset="0"/>
              </a:rPr>
              <a:t>B</a:t>
            </a:r>
            <a:r>
              <a:rPr lang="en-US" altLang="zh-CN" sz="2400" i="1" baseline="-25000" dirty="0" err="1" smtClean="0">
                <a:latin typeface="Times New Roman" panose="02020603050405020304" pitchFamily="18" charset="0"/>
                <a:ea typeface="宋体" panose="02010600030101010101" pitchFamily="2" charset="-122"/>
                <a:cs typeface="Times New Roman" panose="02020603050405020304" pitchFamily="18" charset="0"/>
              </a:rPr>
              <a:t>n</a:t>
            </a:r>
            <a:r>
              <a:rPr lang="zh-CN" altLang="en-US" sz="2400" dirty="0" smtClean="0">
                <a:latin typeface="Times New Roman" pitchFamily="18" charset="0"/>
                <a:ea typeface="宋体" pitchFamily="2" charset="-122"/>
                <a:cs typeface="Times New Roman" pitchFamily="18" charset="0"/>
              </a:rPr>
              <a:t>是由</a:t>
            </a:r>
            <a:r>
              <a:rPr lang="zh-CN" altLang="en-US" sz="2400" dirty="0" smtClean="0">
                <a:latin typeface="宋体" pitchFamily="2" charset="-122"/>
                <a:ea typeface="宋体" pitchFamily="2" charset="-122"/>
                <a:cs typeface="Times New Roman" pitchFamily="18" charset="0"/>
              </a:rPr>
              <a:t>所有</a:t>
            </a:r>
            <a:r>
              <a:rPr lang="en-US" altLang="zh-CN" sz="2400" i="1" dirty="0" smtClean="0">
                <a:latin typeface="Times New Roman" pitchFamily="18" charset="0"/>
                <a:ea typeface="宋体" pitchFamily="2" charset="-122"/>
                <a:cs typeface="Times New Roman" pitchFamily="18" charset="0"/>
              </a:rPr>
              <a:t>n </a:t>
            </a:r>
            <a:r>
              <a:rPr lang="zh-CN" altLang="en-US" sz="2400" dirty="0" smtClean="0">
                <a:latin typeface="宋体" pitchFamily="2" charset="-122"/>
                <a:ea typeface="宋体" pitchFamily="2" charset="-122"/>
              </a:rPr>
              <a:t>阶排列矩阵形成的凸包。</a:t>
            </a:r>
            <a:endParaRPr lang="en-US" altLang="zh-CN" sz="2400" dirty="0" smtClean="0">
              <a:latin typeface="宋体" pitchFamily="2" charset="-122"/>
              <a:ea typeface="宋体" pitchFamily="2" charset="-122"/>
            </a:endParaRPr>
          </a:p>
          <a:p>
            <a:endParaRPr lang="en-US" altLang="zh-CN" sz="2400" dirty="0" smtClean="0">
              <a:latin typeface="宋体" pitchFamily="2" charset="-122"/>
              <a:ea typeface="宋体" pitchFamily="2" charset="-122"/>
            </a:endParaRPr>
          </a:p>
          <a:p>
            <a:r>
              <a:rPr lang="gsw-FR" sz="2400" b="1" dirty="0" smtClean="0">
                <a:solidFill>
                  <a:srgbClr val="7030A0"/>
                </a:solidFill>
                <a:latin typeface="Times New Roman" pitchFamily="18" charset="0"/>
                <a:cs typeface="Times New Roman" pitchFamily="18" charset="0"/>
              </a:rPr>
              <a:t>Birkhoff–von Neumann</a:t>
            </a:r>
            <a:r>
              <a:rPr lang="zh-CN" altLang="en-US" sz="2400" b="1" dirty="0" smtClean="0">
                <a:solidFill>
                  <a:srgbClr val="7030A0"/>
                </a:solidFill>
                <a:latin typeface="宋体" pitchFamily="2" charset="-122"/>
                <a:ea typeface="宋体" pitchFamily="2" charset="-122"/>
              </a:rPr>
              <a:t>定理</a:t>
            </a:r>
            <a:r>
              <a:rPr lang="zh-CN" altLang="en-US" sz="2400" dirty="0" smtClean="0">
                <a:latin typeface="宋体" pitchFamily="2" charset="-122"/>
                <a:ea typeface="宋体" pitchFamily="2" charset="-122"/>
              </a:rPr>
              <a:t>指出：</a:t>
            </a:r>
            <a:r>
              <a:rPr lang="en-US" altLang="zh-CN" sz="2400" i="1" dirty="0" err="1" smtClean="0">
                <a:latin typeface="Times New Roman" pitchFamily="18" charset="0"/>
                <a:ea typeface="宋体" pitchFamily="2" charset="-122"/>
                <a:cs typeface="Times New Roman" pitchFamily="18" charset="0"/>
              </a:rPr>
              <a:t>B</a:t>
            </a:r>
            <a:r>
              <a:rPr lang="en-US" altLang="zh-CN" sz="2400" i="1" baseline="-25000" dirty="0" err="1" smtClean="0">
                <a:latin typeface="Times New Roman" panose="02020603050405020304" pitchFamily="18" charset="0"/>
                <a:ea typeface="宋体" panose="02010600030101010101" pitchFamily="2" charset="-122"/>
                <a:cs typeface="Times New Roman" panose="02020603050405020304" pitchFamily="18" charset="0"/>
              </a:rPr>
              <a:t>n</a:t>
            </a:r>
            <a:r>
              <a:rPr lang="zh-CN" altLang="en-US" sz="2400" dirty="0" smtClean="0">
                <a:latin typeface="宋体" pitchFamily="2" charset="-122"/>
                <a:ea typeface="宋体" pitchFamily="2" charset="-122"/>
              </a:rPr>
              <a:t>包含的点就是所有的</a:t>
            </a:r>
            <a:r>
              <a:rPr lang="zh-CN" altLang="en-US" sz="2400" b="1" dirty="0" smtClean="0">
                <a:solidFill>
                  <a:srgbClr val="C00000"/>
                </a:solidFill>
                <a:latin typeface="宋体" pitchFamily="2" charset="-122"/>
                <a:ea typeface="宋体" pitchFamily="2" charset="-122"/>
              </a:rPr>
              <a:t>双随机矩阵</a:t>
            </a:r>
            <a:r>
              <a:rPr lang="zh-CN" altLang="en-US" sz="2400" dirty="0" smtClean="0">
                <a:latin typeface="宋体" pitchFamily="2" charset="-122"/>
                <a:ea typeface="宋体" pitchFamily="2" charset="-122"/>
              </a:rPr>
              <a:t>：即满足</a:t>
            </a:r>
            <a:r>
              <a:rPr lang="zh-CN" altLang="en-US" sz="2400" b="1" dirty="0" smtClean="0">
                <a:solidFill>
                  <a:srgbClr val="C00000"/>
                </a:solidFill>
                <a:latin typeface="宋体" pitchFamily="2" charset="-122"/>
                <a:ea typeface="宋体" pitchFamily="2" charset="-122"/>
              </a:rPr>
              <a:t>行和</a:t>
            </a:r>
            <a:r>
              <a:rPr lang="zh-CN" altLang="en-US" sz="2400" dirty="0" smtClean="0">
                <a:solidFill>
                  <a:srgbClr val="C00000"/>
                </a:solidFill>
                <a:latin typeface="宋体" pitchFamily="2" charset="-122"/>
                <a:ea typeface="宋体" pitchFamily="2" charset="-122"/>
              </a:rPr>
              <a:t>、</a:t>
            </a:r>
            <a:r>
              <a:rPr lang="zh-CN" altLang="en-US" sz="2400" b="1" dirty="0" smtClean="0">
                <a:solidFill>
                  <a:srgbClr val="C00000"/>
                </a:solidFill>
                <a:latin typeface="宋体" pitchFamily="2" charset="-122"/>
                <a:ea typeface="宋体" pitchFamily="2" charset="-122"/>
              </a:rPr>
              <a:t>列和都等于</a:t>
            </a:r>
            <a:r>
              <a:rPr lang="en-US" altLang="zh-CN" sz="2400" b="1" dirty="0" smtClean="0">
                <a:solidFill>
                  <a:srgbClr val="C00000"/>
                </a:solidFill>
                <a:latin typeface="宋体" pitchFamily="2" charset="-122"/>
                <a:ea typeface="宋体" pitchFamily="2" charset="-122"/>
              </a:rPr>
              <a:t>1</a:t>
            </a:r>
            <a:r>
              <a:rPr lang="zh-CN" altLang="en-US" sz="2400" dirty="0" smtClean="0">
                <a:latin typeface="宋体" pitchFamily="2" charset="-122"/>
                <a:ea typeface="宋体" pitchFamily="2" charset="-122"/>
              </a:rPr>
              <a:t>的</a:t>
            </a:r>
            <a:r>
              <a:rPr lang="en-US" altLang="zh-CN" sz="2400" i="1" dirty="0" smtClean="0">
                <a:latin typeface="Times New Roman" pitchFamily="18" charset="0"/>
                <a:ea typeface="宋体" pitchFamily="2" charset="-122"/>
                <a:cs typeface="Times New Roman" pitchFamily="18" charset="0"/>
              </a:rPr>
              <a:t>n</a:t>
            </a:r>
            <a:r>
              <a:rPr lang="zh-CN" altLang="en-US" sz="2400" dirty="0" smtClean="0">
                <a:latin typeface="宋体" pitchFamily="2" charset="-122"/>
                <a:ea typeface="宋体" pitchFamily="2" charset="-122"/>
              </a:rPr>
              <a:t>阶</a:t>
            </a:r>
            <a:r>
              <a:rPr lang="zh-CN" altLang="en-US" sz="2400" b="1" dirty="0" smtClean="0">
                <a:solidFill>
                  <a:srgbClr val="C00000"/>
                </a:solidFill>
                <a:latin typeface="宋体" pitchFamily="2" charset="-122"/>
                <a:ea typeface="宋体" pitchFamily="2" charset="-122"/>
              </a:rPr>
              <a:t>非负</a:t>
            </a:r>
            <a:r>
              <a:rPr lang="zh-CN" altLang="en-US" sz="2400" dirty="0" smtClean="0">
                <a:latin typeface="宋体" pitchFamily="2" charset="-122"/>
                <a:ea typeface="宋体" pitchFamily="2" charset="-122"/>
              </a:rPr>
              <a:t>矩阵。因此，</a:t>
            </a:r>
            <a:r>
              <a:rPr lang="en-US" altLang="zh-CN" sz="2400" dirty="0" smtClean="0">
                <a:latin typeface="Times New Roman" pitchFamily="18" charset="0"/>
                <a:ea typeface="宋体" pitchFamily="2" charset="-122"/>
                <a:cs typeface="Times New Roman" pitchFamily="18" charset="0"/>
              </a:rPr>
              <a:t> </a:t>
            </a:r>
            <a:r>
              <a:rPr lang="en-US" altLang="zh-CN" sz="2400" i="1" dirty="0" err="1" smtClean="0">
                <a:latin typeface="Times New Roman" pitchFamily="18" charset="0"/>
                <a:ea typeface="宋体" pitchFamily="2" charset="-122"/>
                <a:cs typeface="Times New Roman" pitchFamily="18" charset="0"/>
              </a:rPr>
              <a:t>B</a:t>
            </a:r>
            <a:r>
              <a:rPr lang="en-US" altLang="zh-CN" sz="2400" i="1" baseline="-25000" dirty="0" err="1" smtClean="0">
                <a:latin typeface="Times New Roman" panose="02020603050405020304" pitchFamily="18" charset="0"/>
                <a:ea typeface="宋体" panose="02010600030101010101" pitchFamily="2" charset="-122"/>
                <a:cs typeface="Times New Roman" panose="02020603050405020304" pitchFamily="18" charset="0"/>
              </a:rPr>
              <a:t>n</a:t>
            </a:r>
            <a:r>
              <a:rPr lang="zh-CN" altLang="en-US" sz="2400" dirty="0" smtClean="0">
                <a:latin typeface="宋体" pitchFamily="2" charset="-122"/>
                <a:ea typeface="宋体" pitchFamily="2" charset="-122"/>
              </a:rPr>
              <a:t>又被称作</a:t>
            </a:r>
            <a:r>
              <a:rPr lang="zh-CN" altLang="en-US" sz="2400" b="1" dirty="0" smtClean="0">
                <a:solidFill>
                  <a:srgbClr val="C00000"/>
                </a:solidFill>
                <a:latin typeface="宋体" pitchFamily="2" charset="-122"/>
                <a:ea typeface="宋体" pitchFamily="2" charset="-122"/>
              </a:rPr>
              <a:t>双随机矩阵多面体</a:t>
            </a:r>
            <a:r>
              <a:rPr lang="zh-CN" altLang="en-US" sz="2400" dirty="0" smtClean="0">
                <a:latin typeface="宋体" pitchFamily="2" charset="-122"/>
                <a:ea typeface="宋体" pitchFamily="2" charset="-122"/>
              </a:rPr>
              <a:t>。</a:t>
            </a:r>
          </a:p>
        </p:txBody>
      </p:sp>
      <p:sp>
        <p:nvSpPr>
          <p:cNvPr id="3074" name="AutoShape 2" descr="“permutation matrix”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3076" name="AutoShape 4" descr="“permutation matrix”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8" name="对象 7"/>
          <p:cNvGraphicFramePr>
            <a:graphicFrameLocks noChangeAspect="1"/>
          </p:cNvGraphicFramePr>
          <p:nvPr/>
        </p:nvGraphicFramePr>
        <p:xfrm>
          <a:off x="4500562" y="1724966"/>
          <a:ext cx="357190" cy="408218"/>
        </p:xfrm>
        <a:graphic>
          <a:graphicData uri="http://schemas.openxmlformats.org/presentationml/2006/ole">
            <p:oleObj spid="_x0000_s839685" name="公式" r:id="rId4" imgW="177569" imgH="202936" progId="Equation.3">
              <p:embed/>
            </p:oleObj>
          </a:graphicData>
        </a:graphic>
      </p:graphicFrame>
      <p:pic>
        <p:nvPicPr>
          <p:cNvPr id="24579" name="Picture 3" descr="E:\其他\陈老师报告及相关文件\武汉-2016-5\图片\Birkhoff_Garrett.jpeg"/>
          <p:cNvPicPr>
            <a:picLocks noChangeAspect="1" noChangeArrowheads="1"/>
          </p:cNvPicPr>
          <p:nvPr/>
        </p:nvPicPr>
        <p:blipFill>
          <a:blip r:embed="rId5" cstate="print"/>
          <a:srcRect/>
          <a:stretch>
            <a:fillRect/>
          </a:stretch>
        </p:blipFill>
        <p:spPr bwMode="auto">
          <a:xfrm>
            <a:off x="2285984" y="4214818"/>
            <a:ext cx="1214446" cy="1799588"/>
          </a:xfrm>
          <a:prstGeom prst="rect">
            <a:avLst/>
          </a:prstGeom>
          <a:noFill/>
        </p:spPr>
      </p:pic>
      <p:sp>
        <p:nvSpPr>
          <p:cNvPr id="11" name="矩形 10"/>
          <p:cNvSpPr/>
          <p:nvPr/>
        </p:nvSpPr>
        <p:spPr>
          <a:xfrm>
            <a:off x="1357291" y="6072206"/>
            <a:ext cx="3643338" cy="646331"/>
          </a:xfrm>
          <a:prstGeom prst="rect">
            <a:avLst/>
          </a:prstGeom>
        </p:spPr>
        <p:txBody>
          <a:bodyPr wrap="square">
            <a:spAutoFit/>
          </a:bodyPr>
          <a:lstStyle/>
          <a:p>
            <a:r>
              <a:rPr lang="gsw-FR" dirty="0" smtClean="0">
                <a:latin typeface="Times New Roman" pitchFamily="18" charset="0"/>
                <a:ea typeface="宋体" pitchFamily="2" charset="-122"/>
                <a:cs typeface="Times New Roman" pitchFamily="18" charset="0"/>
              </a:rPr>
              <a:t>Garrett Birkhoff</a:t>
            </a:r>
            <a:r>
              <a:rPr lang="zh-CN" altLang="en-US" dirty="0" smtClean="0">
                <a:latin typeface="Times New Roman" pitchFamily="18" charset="0"/>
                <a:ea typeface="宋体" pitchFamily="2" charset="-122"/>
                <a:cs typeface="Times New Roman" pitchFamily="18" charset="0"/>
              </a:rPr>
              <a:t>，美国科学院院士，</a:t>
            </a:r>
            <a:endParaRPr lang="en-US" altLang="zh-CN" dirty="0" smtClean="0">
              <a:latin typeface="Times New Roman" pitchFamily="18" charset="0"/>
              <a:ea typeface="宋体" pitchFamily="2" charset="-122"/>
              <a:cs typeface="Times New Roman" pitchFamily="18" charset="0"/>
            </a:endParaRPr>
          </a:p>
          <a:p>
            <a:r>
              <a:rPr lang="en-US" altLang="zh-CN" dirty="0" smtClean="0">
                <a:latin typeface="Times New Roman" pitchFamily="18" charset="0"/>
                <a:ea typeface="宋体" pitchFamily="2" charset="-122"/>
                <a:cs typeface="Times New Roman" pitchFamily="18" charset="0"/>
              </a:rPr>
              <a:t>Philip Hall</a:t>
            </a:r>
            <a:r>
              <a:rPr lang="zh-CN" altLang="en-US" dirty="0" smtClean="0">
                <a:latin typeface="Times New Roman" pitchFamily="18" charset="0"/>
                <a:ea typeface="宋体" pitchFamily="2" charset="-122"/>
                <a:cs typeface="Times New Roman" pitchFamily="18" charset="0"/>
              </a:rPr>
              <a:t>是其导师。</a:t>
            </a:r>
            <a:endParaRPr lang="zh-CN" altLang="en-US" dirty="0">
              <a:latin typeface="Times New Roman" pitchFamily="18" charset="0"/>
              <a:ea typeface="宋体" pitchFamily="2" charset="-122"/>
              <a:cs typeface="Times New Roman" pitchFamily="18" charset="0"/>
            </a:endParaRPr>
          </a:p>
        </p:txBody>
      </p:sp>
      <p:sp>
        <p:nvSpPr>
          <p:cNvPr id="12" name="矩形 11"/>
          <p:cNvSpPr/>
          <p:nvPr/>
        </p:nvSpPr>
        <p:spPr>
          <a:xfrm>
            <a:off x="5357818" y="6044584"/>
            <a:ext cx="2786082" cy="646331"/>
          </a:xfrm>
          <a:prstGeom prst="rect">
            <a:avLst/>
          </a:prstGeom>
        </p:spPr>
        <p:txBody>
          <a:bodyPr wrap="square">
            <a:spAutoFit/>
          </a:bodyPr>
          <a:lstStyle/>
          <a:p>
            <a:r>
              <a:rPr lang="gsw-FR" dirty="0" smtClean="0">
                <a:latin typeface="Times New Roman" pitchFamily="18" charset="0"/>
                <a:ea typeface="宋体" pitchFamily="2" charset="-122"/>
                <a:cs typeface="Times New Roman" pitchFamily="18" charset="0"/>
              </a:rPr>
              <a:t>John von Neumann</a:t>
            </a:r>
            <a:r>
              <a:rPr lang="zh-CN" altLang="en-US" dirty="0" smtClean="0">
                <a:latin typeface="Times New Roman" pitchFamily="18" charset="0"/>
                <a:ea typeface="宋体" pitchFamily="2" charset="-122"/>
                <a:cs typeface="Times New Roman" pitchFamily="18" charset="0"/>
              </a:rPr>
              <a:t>，二十世纪伟大数学家。</a:t>
            </a:r>
          </a:p>
        </p:txBody>
      </p:sp>
      <p:pic>
        <p:nvPicPr>
          <p:cNvPr id="24580" name="Picture 4" descr="E:\其他\陈老师报告及相关文件\武汉-2016-5\图片\JohnvonNeumann.gif"/>
          <p:cNvPicPr>
            <a:picLocks noChangeAspect="1" noChangeArrowheads="1"/>
          </p:cNvPicPr>
          <p:nvPr/>
        </p:nvPicPr>
        <p:blipFill>
          <a:blip r:embed="rId6" cstate="print"/>
          <a:srcRect/>
          <a:stretch>
            <a:fillRect/>
          </a:stretch>
        </p:blipFill>
        <p:spPr bwMode="auto">
          <a:xfrm>
            <a:off x="6057908" y="4214818"/>
            <a:ext cx="1260964" cy="1643074"/>
          </a:xfrm>
          <a:prstGeom prst="rect">
            <a:avLst/>
          </a:prstGeom>
          <a:noFill/>
        </p:spPr>
      </p:pic>
    </p:spTree>
    <p:extLst>
      <p:ext uri="{BB962C8B-B14F-4D97-AF65-F5344CB8AC3E}">
        <p14:creationId xmlns:p14="http://schemas.microsoft.com/office/powerpoint/2010/main" xmlns="" val="264391518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32656"/>
            <a:ext cx="9144000" cy="710952"/>
          </a:xfrm>
        </p:spPr>
        <p:txBody>
          <a:bodyPr>
            <a:normAutofit/>
          </a:bodyPr>
          <a:lstStyle/>
          <a:p>
            <a:pPr algn="ctr"/>
            <a:r>
              <a:rPr lang="en-US" altLang="zh-CN" sz="4000" b="1" dirty="0" err="1" smtClean="0">
                <a:solidFill>
                  <a:schemeClr val="tx2"/>
                </a:solidFill>
                <a:latin typeface="Times New Roman" pitchFamily="18" charset="0"/>
                <a:ea typeface="宋体" panose="02010600030101010101" pitchFamily="2" charset="-122"/>
                <a:cs typeface="Times New Roman" pitchFamily="18" charset="0"/>
              </a:rPr>
              <a:t>Birkhoff</a:t>
            </a:r>
            <a:r>
              <a:rPr lang="zh-CN" altLang="en-US" sz="4000" b="1" dirty="0" smtClean="0">
                <a:solidFill>
                  <a:schemeClr val="tx2"/>
                </a:solidFill>
                <a:latin typeface="宋体" panose="02010600030101010101" pitchFamily="2" charset="-122"/>
                <a:ea typeface="宋体" panose="02010600030101010101" pitchFamily="2" charset="-122"/>
              </a:rPr>
              <a:t>多面体与基本二部图的匹配</a:t>
            </a:r>
            <a:endParaRPr lang="zh-CN" altLang="en-US" sz="4000" b="1" dirty="0">
              <a:solidFill>
                <a:schemeClr val="tx2"/>
              </a:solidFill>
              <a:latin typeface="宋体" panose="02010600030101010101" pitchFamily="2" charset="-122"/>
              <a:ea typeface="宋体" panose="02010600030101010101" pitchFamily="2" charset="-122"/>
            </a:endParaRPr>
          </a:p>
        </p:txBody>
      </p:sp>
      <p:sp>
        <p:nvSpPr>
          <p:cNvPr id="5" name="TextBox 4"/>
          <p:cNvSpPr txBox="1"/>
          <p:nvPr/>
        </p:nvSpPr>
        <p:spPr>
          <a:xfrm>
            <a:off x="1071538" y="1928802"/>
            <a:ext cx="6429420" cy="1200329"/>
          </a:xfrm>
          <a:prstGeom prst="rect">
            <a:avLst/>
          </a:prstGeom>
          <a:noFill/>
        </p:spPr>
        <p:txBody>
          <a:bodyPr wrap="square" rtlCol="0">
            <a:spAutoFit/>
          </a:bodyPr>
          <a:lstStyle/>
          <a:p>
            <a:r>
              <a:rPr lang="en-US" altLang="zh-CN" sz="2400" dirty="0" err="1" smtClean="0">
                <a:latin typeface="Times New Roman" pitchFamily="18" charset="0"/>
                <a:ea typeface="宋体" pitchFamily="2" charset="-122"/>
                <a:cs typeface="Times New Roman" pitchFamily="18" charset="0"/>
              </a:rPr>
              <a:t>Birkhoff</a:t>
            </a:r>
            <a:r>
              <a:rPr lang="zh-CN" altLang="en-US" sz="2400" dirty="0" smtClean="0">
                <a:latin typeface="Times New Roman" pitchFamily="18" charset="0"/>
                <a:ea typeface="宋体" pitchFamily="2" charset="-122"/>
                <a:cs typeface="Times New Roman" pitchFamily="18" charset="0"/>
              </a:rPr>
              <a:t>多面体的面通过</a:t>
            </a:r>
            <a:r>
              <a:rPr lang="zh-CN" altLang="en-US" sz="2400" b="1" dirty="0" smtClean="0">
                <a:solidFill>
                  <a:srgbClr val="7030A0"/>
                </a:solidFill>
                <a:latin typeface="Times New Roman" pitchFamily="18" charset="0"/>
                <a:ea typeface="宋体" pitchFamily="2" charset="-122"/>
                <a:cs typeface="Times New Roman" pitchFamily="18" charset="0"/>
              </a:rPr>
              <a:t>匹配刻画</a:t>
            </a:r>
            <a:r>
              <a:rPr lang="zh-CN" altLang="en-US" sz="2400" dirty="0" smtClean="0">
                <a:latin typeface="Times New Roman" pitchFamily="18" charset="0"/>
                <a:ea typeface="宋体" pitchFamily="2" charset="-122"/>
                <a:cs typeface="Times New Roman" pitchFamily="18" charset="0"/>
              </a:rPr>
              <a:t>。称一个二部图为</a:t>
            </a:r>
            <a:r>
              <a:rPr lang="zh-CN" altLang="en-US" sz="2400" b="1" dirty="0" smtClean="0">
                <a:solidFill>
                  <a:srgbClr val="7030A0"/>
                </a:solidFill>
                <a:latin typeface="Times New Roman" pitchFamily="18" charset="0"/>
                <a:ea typeface="宋体" pitchFamily="2" charset="-122"/>
                <a:cs typeface="Times New Roman" pitchFamily="18" charset="0"/>
              </a:rPr>
              <a:t>基本二部图</a:t>
            </a:r>
            <a:r>
              <a:rPr lang="zh-CN" altLang="en-US" sz="2400" dirty="0" smtClean="0">
                <a:latin typeface="Times New Roman" pitchFamily="18" charset="0"/>
                <a:ea typeface="宋体" pitchFamily="2" charset="-122"/>
                <a:cs typeface="Times New Roman" pitchFamily="18" charset="0"/>
              </a:rPr>
              <a:t>如果这个二部图的每条边都包含在它的一个匹配中。</a:t>
            </a:r>
            <a:endParaRPr lang="zh-CN" altLang="en-US" sz="2400" dirty="0" smtClean="0">
              <a:latin typeface="宋体" pitchFamily="2" charset="-122"/>
              <a:ea typeface="宋体" pitchFamily="2" charset="-122"/>
            </a:endParaRPr>
          </a:p>
        </p:txBody>
      </p:sp>
      <p:sp>
        <p:nvSpPr>
          <p:cNvPr id="3074" name="AutoShape 2" descr="“permutation matrix”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3076" name="AutoShape 4" descr="“permutation matrix”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25602" name="Picture 2"/>
          <p:cNvPicPr>
            <a:picLocks noChangeAspect="1" noChangeArrowheads="1"/>
          </p:cNvPicPr>
          <p:nvPr/>
        </p:nvPicPr>
        <p:blipFill>
          <a:blip r:embed="rId3" cstate="print">
            <a:lum contrast="-12000"/>
          </a:blip>
          <a:srcRect/>
          <a:stretch>
            <a:fillRect/>
          </a:stretch>
        </p:blipFill>
        <p:spPr bwMode="auto">
          <a:xfrm>
            <a:off x="2714612" y="3357562"/>
            <a:ext cx="2928958" cy="1286367"/>
          </a:xfrm>
          <a:prstGeom prst="rect">
            <a:avLst/>
          </a:prstGeom>
          <a:noFill/>
          <a:ln w="9525">
            <a:noFill/>
            <a:miter lim="800000"/>
            <a:headEnd/>
            <a:tailEnd/>
          </a:ln>
          <a:effectLst/>
        </p:spPr>
      </p:pic>
      <p:sp>
        <p:nvSpPr>
          <p:cNvPr id="7" name="TextBox 6"/>
          <p:cNvSpPr txBox="1"/>
          <p:nvPr/>
        </p:nvSpPr>
        <p:spPr>
          <a:xfrm>
            <a:off x="1000100" y="5072074"/>
            <a:ext cx="6429420" cy="1200329"/>
          </a:xfrm>
          <a:prstGeom prst="rect">
            <a:avLst/>
          </a:prstGeom>
          <a:noFill/>
        </p:spPr>
        <p:txBody>
          <a:bodyPr wrap="square" rtlCol="0">
            <a:spAutoFit/>
          </a:bodyPr>
          <a:lstStyle/>
          <a:p>
            <a:r>
              <a:rPr lang="zh-CN" altLang="en-US" sz="2400" dirty="0" smtClean="0">
                <a:latin typeface="Times New Roman" pitchFamily="18" charset="0"/>
                <a:ea typeface="宋体" pitchFamily="2" charset="-122"/>
                <a:cs typeface="Times New Roman" pitchFamily="18" charset="0"/>
              </a:rPr>
              <a:t>给定一个基本二部图，它的</a:t>
            </a:r>
            <a:r>
              <a:rPr lang="zh-CN" altLang="en-US" sz="2400" b="1" dirty="0" smtClean="0">
                <a:solidFill>
                  <a:srgbClr val="7030A0"/>
                </a:solidFill>
                <a:latin typeface="Times New Roman" pitchFamily="18" charset="0"/>
                <a:ea typeface="宋体" pitchFamily="2" charset="-122"/>
                <a:cs typeface="Times New Roman" pitchFamily="18" charset="0"/>
              </a:rPr>
              <a:t>每一个匹配都对应一个排列</a:t>
            </a:r>
            <a:r>
              <a:rPr lang="zh-CN" altLang="en-US" sz="2400" dirty="0" smtClean="0">
                <a:latin typeface="Times New Roman" pitchFamily="18" charset="0"/>
                <a:ea typeface="宋体" pitchFamily="2" charset="-122"/>
                <a:cs typeface="Times New Roman" pitchFamily="18" charset="0"/>
              </a:rPr>
              <a:t>，也就是一个排列矩阵，而所有这些</a:t>
            </a:r>
            <a:r>
              <a:rPr lang="zh-CN" altLang="en-US" sz="2400" b="1" dirty="0" smtClean="0">
                <a:solidFill>
                  <a:srgbClr val="7030A0"/>
                </a:solidFill>
                <a:latin typeface="Times New Roman" pitchFamily="18" charset="0"/>
                <a:ea typeface="宋体" pitchFamily="2" charset="-122"/>
                <a:cs typeface="Times New Roman" pitchFamily="18" charset="0"/>
              </a:rPr>
              <a:t>排列矩阵</a:t>
            </a:r>
            <a:r>
              <a:rPr lang="zh-CN" altLang="en-US" sz="2400" dirty="0" smtClean="0">
                <a:latin typeface="Times New Roman" pitchFamily="18" charset="0"/>
                <a:ea typeface="宋体" pitchFamily="2" charset="-122"/>
                <a:cs typeface="Times New Roman" pitchFamily="18" charset="0"/>
              </a:rPr>
              <a:t>决定了</a:t>
            </a:r>
            <a:r>
              <a:rPr lang="en-US" altLang="zh-CN" sz="2400" dirty="0" err="1" smtClean="0">
                <a:latin typeface="Times New Roman" pitchFamily="18" charset="0"/>
                <a:ea typeface="宋体" pitchFamily="2" charset="-122"/>
                <a:cs typeface="Times New Roman" pitchFamily="18" charset="0"/>
              </a:rPr>
              <a:t>Birkhoff</a:t>
            </a:r>
            <a:r>
              <a:rPr lang="zh-CN" altLang="en-US" sz="2400" dirty="0" smtClean="0">
                <a:latin typeface="Times New Roman" pitchFamily="18" charset="0"/>
                <a:ea typeface="宋体" pitchFamily="2" charset="-122"/>
                <a:cs typeface="Times New Roman" pitchFamily="18" charset="0"/>
              </a:rPr>
              <a:t>多面体的一个面。</a:t>
            </a:r>
            <a:endParaRPr lang="zh-CN" altLang="en-US" sz="2400" dirty="0" smtClean="0">
              <a:latin typeface="宋体" pitchFamily="2" charset="-122"/>
              <a:ea typeface="宋体" pitchFamily="2" charset="-122"/>
            </a:endParaRPr>
          </a:p>
        </p:txBody>
      </p:sp>
    </p:spTree>
    <p:extLst>
      <p:ext uri="{BB962C8B-B14F-4D97-AF65-F5344CB8AC3E}">
        <p14:creationId xmlns:p14="http://schemas.microsoft.com/office/powerpoint/2010/main" xmlns="" val="26439151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zh-CN" altLang="en-US" sz="4400" b="1" dirty="0" smtClean="0">
                <a:solidFill>
                  <a:schemeClr val="tx2"/>
                </a:solidFill>
                <a:latin typeface="Times New Roman" pitchFamily="18" charset="0"/>
                <a:ea typeface="宋体" panose="02010600030101010101" pitchFamily="2" charset="-122"/>
                <a:cs typeface="Times New Roman" pitchFamily="18" charset="0"/>
              </a:rPr>
              <a:t>贝尔数</a:t>
            </a:r>
          </a:p>
        </p:txBody>
      </p:sp>
      <p:sp>
        <p:nvSpPr>
          <p:cNvPr id="3" name="内容占位符 2"/>
          <p:cNvSpPr>
            <a:spLocks noGrp="1"/>
          </p:cNvSpPr>
          <p:nvPr>
            <p:ph sz="half" idx="1"/>
          </p:nvPr>
        </p:nvSpPr>
        <p:spPr>
          <a:xfrm>
            <a:off x="685800" y="1981200"/>
            <a:ext cx="7743852" cy="4114800"/>
          </a:xfrm>
        </p:spPr>
        <p:txBody>
          <a:bodyPr/>
          <a:lstStyle/>
          <a:p>
            <a:r>
              <a:rPr lang="zh-CN" altLang="en-US" dirty="0" smtClean="0"/>
              <a:t>若集合</a:t>
            </a:r>
            <a:r>
              <a:rPr lang="en-GB" altLang="zh-CN" i="1" dirty="0" smtClean="0">
                <a:latin typeface="Times New Roman" pitchFamily="18" charset="0"/>
                <a:cs typeface="Times New Roman" pitchFamily="18" charset="0"/>
              </a:rPr>
              <a:t>S</a:t>
            </a:r>
            <a:r>
              <a:rPr lang="zh-CN" altLang="en-US" dirty="0" smtClean="0"/>
              <a:t>具有</a:t>
            </a:r>
            <a:r>
              <a:rPr lang="en-GB" altLang="zh-CN" i="1" dirty="0" smtClean="0">
                <a:latin typeface="Times New Roman" pitchFamily="18" charset="0"/>
                <a:cs typeface="Times New Roman" pitchFamily="18" charset="0"/>
              </a:rPr>
              <a:t>n</a:t>
            </a:r>
            <a:r>
              <a:rPr lang="zh-CN" altLang="en-US" dirty="0" smtClean="0"/>
              <a:t>个元素，则记贝尔数为</a:t>
            </a:r>
            <a:r>
              <a:rPr lang="en-GB" altLang="zh-CN" i="1" dirty="0" smtClean="0">
                <a:latin typeface="Times New Roman" pitchFamily="18" charset="0"/>
                <a:cs typeface="Times New Roman" pitchFamily="18" charset="0"/>
              </a:rPr>
              <a:t>B</a:t>
            </a:r>
            <a:r>
              <a:rPr lang="en-GB" altLang="zh-CN" dirty="0" smtClean="0">
                <a:latin typeface="Times New Roman" pitchFamily="18" charset="0"/>
                <a:cs typeface="Times New Roman" pitchFamily="18" charset="0"/>
              </a:rPr>
              <a:t>(</a:t>
            </a:r>
            <a:r>
              <a:rPr lang="en-GB" altLang="zh-CN" i="1" dirty="0" smtClean="0">
                <a:latin typeface="Times New Roman" pitchFamily="18" charset="0"/>
                <a:cs typeface="Times New Roman" pitchFamily="18" charset="0"/>
              </a:rPr>
              <a:t>n</a:t>
            </a:r>
            <a:r>
              <a:rPr lang="en-GB" altLang="zh-CN" dirty="0" smtClean="0">
                <a:latin typeface="Times New Roman" pitchFamily="18" charset="0"/>
                <a:cs typeface="Times New Roman" pitchFamily="18" charset="0"/>
              </a:rPr>
              <a:t>)</a:t>
            </a:r>
            <a:r>
              <a:rPr lang="zh-CN" altLang="en-GB" dirty="0" smtClean="0"/>
              <a:t>，</a:t>
            </a:r>
            <a:r>
              <a:rPr lang="zh-CN" altLang="en-US" dirty="0" smtClean="0"/>
              <a:t>其</a:t>
            </a:r>
            <a:r>
              <a:rPr lang="zh-CN" altLang="en-US" b="1" dirty="0" smtClean="0">
                <a:solidFill>
                  <a:srgbClr val="C00000"/>
                </a:solidFill>
              </a:rPr>
              <a:t>生成函数</a:t>
            </a:r>
            <a:r>
              <a:rPr lang="zh-CN" altLang="en-US" dirty="0" smtClean="0"/>
              <a:t>为</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latin typeface="Times New Roman" pitchFamily="18" charset="0"/>
              <a:cs typeface="Times New Roman" pitchFamily="18" charset="0"/>
            </a:endParaRPr>
          </a:p>
          <a:p>
            <a:r>
              <a:rPr lang="zh-CN" altLang="en-US" dirty="0" smtClean="0">
                <a:latin typeface="Times New Roman" pitchFamily="18" charset="0"/>
                <a:cs typeface="Times New Roman" pitchFamily="18" charset="0"/>
              </a:rPr>
              <a:t>贝尔数</a:t>
            </a:r>
            <a:r>
              <a:rPr lang="en-US" altLang="zh-CN" dirty="0" smtClean="0">
                <a:latin typeface="Times New Roman" pitchFamily="18" charset="0"/>
                <a:cs typeface="Times New Roman" pitchFamily="18" charset="0"/>
                <a:sym typeface="Wingdings" pitchFamily="2" charset="2"/>
              </a:rPr>
              <a:t> </a:t>
            </a:r>
            <a:r>
              <a:rPr lang="en-US" altLang="zh-CN" b="1" dirty="0" smtClean="0">
                <a:latin typeface="Times New Roman" pitchFamily="18" charset="0"/>
                <a:cs typeface="Times New Roman" pitchFamily="18" charset="0"/>
                <a:sym typeface="Wingdings" pitchFamily="2" charset="2"/>
                <a:hlinkClick r:id="rId2"/>
              </a:rPr>
              <a:t>(OEIS A000110)</a:t>
            </a:r>
            <a:r>
              <a:rPr lang="en-US" altLang="zh-CN" dirty="0" smtClean="0">
                <a:latin typeface="Times New Roman" pitchFamily="18" charset="0"/>
                <a:cs typeface="Times New Roman" pitchFamily="18" charset="0"/>
                <a:sym typeface="Wingdings" pitchFamily="2" charset="2"/>
              </a:rPr>
              <a:t>: </a:t>
            </a:r>
            <a:r>
              <a:rPr lang="en-US" altLang="zh-CN" dirty="0" smtClean="0">
                <a:latin typeface="Times New Roman" pitchFamily="18" charset="0"/>
                <a:cs typeface="Times New Roman" pitchFamily="18" charset="0"/>
              </a:rPr>
              <a:t>1, 1, 2, 5, 15, 52, 203, 877, 4140, 21147, 115975, 678570,…</a:t>
            </a:r>
            <a:endParaRPr lang="zh-CN" altLang="en-US" dirty="0">
              <a:latin typeface="Times New Roman" pitchFamily="18" charset="0"/>
              <a:cs typeface="Times New Roman" pitchFamily="18" charset="0"/>
            </a:endParaRPr>
          </a:p>
        </p:txBody>
      </p:sp>
      <p:sp>
        <p:nvSpPr>
          <p:cNvPr id="54272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272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272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542725" name="Picture 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286116" y="3140968"/>
            <a:ext cx="2819400" cy="962025"/>
          </a:xfrm>
          <a:prstGeom prst="rect">
            <a:avLst/>
          </a:prstGeom>
          <a:noFill/>
        </p:spPr>
      </p:pic>
      <p:sp>
        <p:nvSpPr>
          <p:cNvPr id="542727" name="Rectangle 7"/>
          <p:cNvSpPr>
            <a:spLocks noChangeArrowheads="1"/>
          </p:cNvSpPr>
          <p:nvPr/>
        </p:nvSpPr>
        <p:spPr bwMode="auto">
          <a:xfrm>
            <a:off x="0" y="141922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32656"/>
            <a:ext cx="9144000" cy="710952"/>
          </a:xfrm>
        </p:spPr>
        <p:txBody>
          <a:bodyPr>
            <a:normAutofit/>
          </a:bodyPr>
          <a:lstStyle/>
          <a:p>
            <a:pPr algn="ctr"/>
            <a:r>
              <a:rPr lang="en-US" altLang="zh-CN" sz="4000" b="1" dirty="0" err="1" smtClean="0">
                <a:solidFill>
                  <a:schemeClr val="tx2"/>
                </a:solidFill>
                <a:latin typeface="Times New Roman" pitchFamily="18" charset="0"/>
                <a:ea typeface="宋体" panose="02010600030101010101" pitchFamily="2" charset="-122"/>
                <a:cs typeface="Times New Roman" pitchFamily="18" charset="0"/>
              </a:rPr>
              <a:t>Hermite</a:t>
            </a:r>
            <a:r>
              <a:rPr lang="zh-CN" altLang="en-US" sz="4000" b="1" dirty="0" smtClean="0">
                <a:solidFill>
                  <a:schemeClr val="tx2"/>
                </a:solidFill>
                <a:latin typeface="宋体" panose="02010600030101010101" pitchFamily="2" charset="-122"/>
                <a:ea typeface="宋体" panose="02010600030101010101" pitchFamily="2" charset="-122"/>
              </a:rPr>
              <a:t>多项式</a:t>
            </a:r>
            <a:endParaRPr lang="zh-CN" altLang="en-US" sz="4000" b="1" dirty="0">
              <a:solidFill>
                <a:schemeClr val="tx2"/>
              </a:solidFill>
              <a:latin typeface="宋体" panose="02010600030101010101" pitchFamily="2" charset="-122"/>
              <a:ea typeface="宋体" panose="02010600030101010101" pitchFamily="2" charset="-122"/>
            </a:endParaRPr>
          </a:p>
        </p:txBody>
      </p:sp>
      <p:sp>
        <p:nvSpPr>
          <p:cNvPr id="5" name="TextBox 4"/>
          <p:cNvSpPr txBox="1"/>
          <p:nvPr/>
        </p:nvSpPr>
        <p:spPr>
          <a:xfrm>
            <a:off x="1071538" y="1500174"/>
            <a:ext cx="6429420" cy="1200329"/>
          </a:xfrm>
          <a:prstGeom prst="rect">
            <a:avLst/>
          </a:prstGeom>
          <a:noFill/>
        </p:spPr>
        <p:txBody>
          <a:bodyPr wrap="square" rtlCol="0">
            <a:spAutoFit/>
          </a:bodyPr>
          <a:lstStyle/>
          <a:p>
            <a:r>
              <a:rPr lang="en-US" altLang="zh-CN" sz="2400" dirty="0" err="1" smtClean="0">
                <a:latin typeface="Times New Roman" pitchFamily="18" charset="0"/>
                <a:ea typeface="宋体" pitchFamily="2" charset="-122"/>
                <a:cs typeface="Times New Roman" pitchFamily="18" charset="0"/>
              </a:rPr>
              <a:t>Hermite</a:t>
            </a:r>
            <a:r>
              <a:rPr lang="zh-CN" altLang="en-US" sz="2400" dirty="0" smtClean="0">
                <a:latin typeface="Times New Roman" pitchFamily="18" charset="0"/>
                <a:ea typeface="宋体" pitchFamily="2" charset="-122"/>
                <a:cs typeface="Times New Roman" pitchFamily="18" charset="0"/>
              </a:rPr>
              <a:t>多项式 </a:t>
            </a:r>
            <a:r>
              <a:rPr lang="en-US" altLang="zh-CN" sz="2400" i="1" dirty="0" err="1" smtClean="0">
                <a:latin typeface="Times New Roman" pitchFamily="18" charset="0"/>
                <a:ea typeface="宋体" pitchFamily="2" charset="-122"/>
                <a:cs typeface="Times New Roman" pitchFamily="18" charset="0"/>
              </a:rPr>
              <a:t>H</a:t>
            </a:r>
            <a:r>
              <a:rPr lang="en-US" altLang="zh-CN" sz="2400" i="1" baseline="-25000" dirty="0" err="1" smtClean="0">
                <a:latin typeface="Times New Roman" pitchFamily="18" charset="0"/>
                <a:ea typeface="宋体" pitchFamily="2" charset="-122"/>
                <a:cs typeface="Times New Roman" pitchFamily="18" charset="0"/>
              </a:rPr>
              <a:t>n</a:t>
            </a:r>
            <a:r>
              <a:rPr lang="en-US" altLang="zh-CN" sz="2400" i="1" baseline="-25000" dirty="0" smtClean="0">
                <a:latin typeface="Times New Roman" pitchFamily="18" charset="0"/>
                <a:ea typeface="宋体" pitchFamily="2" charset="-122"/>
                <a:cs typeface="Times New Roman" pitchFamily="18" charset="0"/>
              </a:rPr>
              <a:t> </a:t>
            </a:r>
            <a:r>
              <a:rPr lang="en-US" altLang="zh-CN" sz="2400" dirty="0" smtClean="0">
                <a:latin typeface="Times New Roman" pitchFamily="18" charset="0"/>
                <a:ea typeface="宋体" pitchFamily="2" charset="-122"/>
                <a:cs typeface="Times New Roman" pitchFamily="18" charset="0"/>
              </a:rPr>
              <a:t>(x) </a:t>
            </a:r>
            <a:r>
              <a:rPr lang="zh-CN" altLang="en-US" sz="2400" dirty="0" smtClean="0">
                <a:latin typeface="Times New Roman" pitchFamily="18" charset="0"/>
                <a:ea typeface="宋体" pitchFamily="2" charset="-122"/>
                <a:cs typeface="Times New Roman" pitchFamily="18" charset="0"/>
              </a:rPr>
              <a:t>是一类重要的</a:t>
            </a:r>
            <a:r>
              <a:rPr lang="zh-CN" altLang="en-US" sz="2400" b="1" dirty="0" smtClean="0">
                <a:solidFill>
                  <a:srgbClr val="7030A0"/>
                </a:solidFill>
                <a:latin typeface="Times New Roman" pitchFamily="18" charset="0"/>
                <a:ea typeface="宋体" pitchFamily="2" charset="-122"/>
                <a:cs typeface="Times New Roman" pitchFamily="18" charset="0"/>
              </a:rPr>
              <a:t>正交多项式</a:t>
            </a:r>
            <a:r>
              <a:rPr lang="zh-CN" altLang="en-US" sz="2400" dirty="0" smtClean="0">
                <a:latin typeface="Times New Roman" pitchFamily="18" charset="0"/>
                <a:ea typeface="宋体" pitchFamily="2" charset="-122"/>
                <a:cs typeface="Times New Roman" pitchFamily="18" charset="0"/>
              </a:rPr>
              <a:t>，</a:t>
            </a:r>
            <a:r>
              <a:rPr lang="hu-HU" sz="2400" dirty="0" smtClean="0">
                <a:latin typeface="Times New Roman" pitchFamily="18" charset="0"/>
                <a:cs typeface="Times New Roman" pitchFamily="18" charset="0"/>
              </a:rPr>
              <a:t> </a:t>
            </a:r>
            <a:r>
              <a:rPr lang="hu-HU" altLang="zh-CN" sz="2400" dirty="0" smtClean="0">
                <a:latin typeface="Times New Roman" pitchFamily="18" charset="0"/>
                <a:ea typeface="宋体" pitchFamily="2" charset="-122"/>
                <a:cs typeface="Times New Roman" pitchFamily="18" charset="0"/>
              </a:rPr>
              <a:t>Szeg</a:t>
            </a:r>
            <a:r>
              <a:rPr lang="en-US" altLang="zh-CN" sz="2400" dirty="0" smtClean="0">
                <a:latin typeface="Times New Roman" pitchFamily="18" charset="0"/>
                <a:ea typeface="宋体" pitchFamily="2" charset="-122"/>
                <a:cs typeface="Times New Roman" pitchFamily="18" charset="0"/>
              </a:rPr>
              <a:t>o</a:t>
            </a:r>
            <a:r>
              <a:rPr lang="zh-CN" altLang="en-US" sz="2400" dirty="0" smtClean="0">
                <a:latin typeface="Times New Roman" pitchFamily="18" charset="0"/>
                <a:ea typeface="宋体" pitchFamily="2" charset="-122"/>
                <a:cs typeface="Times New Roman" pitchFamily="18" charset="0"/>
              </a:rPr>
              <a:t>在其名著</a:t>
            </a:r>
            <a:r>
              <a:rPr lang="en-US" altLang="zh-CN" sz="2400" dirty="0" smtClean="0">
                <a:latin typeface="Times New Roman" pitchFamily="18" charset="0"/>
                <a:ea typeface="宋体" pitchFamily="2" charset="-122"/>
                <a:cs typeface="Times New Roman" pitchFamily="18" charset="0"/>
              </a:rPr>
              <a:t>《</a:t>
            </a:r>
            <a:r>
              <a:rPr lang="zh-CN" altLang="en-US" sz="2400" dirty="0" smtClean="0">
                <a:latin typeface="Times New Roman" pitchFamily="18" charset="0"/>
                <a:ea typeface="宋体" pitchFamily="2" charset="-122"/>
                <a:cs typeface="Times New Roman" pitchFamily="18" charset="0"/>
              </a:rPr>
              <a:t>正交多项式</a:t>
            </a:r>
            <a:r>
              <a:rPr lang="en-US" altLang="zh-CN" sz="2400" dirty="0" smtClean="0">
                <a:latin typeface="Times New Roman" pitchFamily="18" charset="0"/>
                <a:ea typeface="宋体" pitchFamily="2" charset="-122"/>
                <a:cs typeface="Times New Roman" pitchFamily="18" charset="0"/>
              </a:rPr>
              <a:t>》</a:t>
            </a:r>
            <a:r>
              <a:rPr lang="zh-CN" altLang="en-US" sz="2400" dirty="0" smtClean="0">
                <a:latin typeface="Times New Roman" pitchFamily="18" charset="0"/>
                <a:ea typeface="宋体" pitchFamily="2" charset="-122"/>
                <a:cs typeface="Times New Roman" pitchFamily="18" charset="0"/>
              </a:rPr>
              <a:t>中对其作了重点介绍。</a:t>
            </a:r>
          </a:p>
        </p:txBody>
      </p:sp>
      <p:sp>
        <p:nvSpPr>
          <p:cNvPr id="3074" name="AutoShape 2" descr="“permutation matrix”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3076" name="AutoShape 4" descr="“permutation matrix”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26628" name="Picture 4" descr="E:\其他\陈老师报告及相关文件\武汉-2016-5\图片\szego1.jpg"/>
          <p:cNvPicPr>
            <a:picLocks noChangeAspect="1" noChangeArrowheads="1"/>
          </p:cNvPicPr>
          <p:nvPr/>
        </p:nvPicPr>
        <p:blipFill>
          <a:blip r:embed="rId3" cstate="print"/>
          <a:srcRect/>
          <a:stretch>
            <a:fillRect/>
          </a:stretch>
        </p:blipFill>
        <p:spPr bwMode="auto">
          <a:xfrm>
            <a:off x="5357818" y="3143248"/>
            <a:ext cx="1397799" cy="2143140"/>
          </a:xfrm>
          <a:prstGeom prst="rect">
            <a:avLst/>
          </a:prstGeom>
          <a:noFill/>
        </p:spPr>
      </p:pic>
      <p:pic>
        <p:nvPicPr>
          <p:cNvPr id="26629" name="Picture 5" descr="E:\其他\陈老师报告及相关文件\武汉-2016-5\图片\szego2.jpg"/>
          <p:cNvPicPr>
            <a:picLocks noChangeAspect="1" noChangeArrowheads="1"/>
          </p:cNvPicPr>
          <p:nvPr/>
        </p:nvPicPr>
        <p:blipFill>
          <a:blip r:embed="rId4" cstate="print"/>
          <a:srcRect/>
          <a:stretch>
            <a:fillRect/>
          </a:stretch>
        </p:blipFill>
        <p:spPr bwMode="auto">
          <a:xfrm>
            <a:off x="6572264" y="2500306"/>
            <a:ext cx="1500198" cy="2128405"/>
          </a:xfrm>
          <a:prstGeom prst="rect">
            <a:avLst/>
          </a:prstGeom>
          <a:noFill/>
        </p:spPr>
      </p:pic>
      <p:sp>
        <p:nvSpPr>
          <p:cNvPr id="12" name="矩形 11"/>
          <p:cNvSpPr/>
          <p:nvPr/>
        </p:nvSpPr>
        <p:spPr>
          <a:xfrm>
            <a:off x="1714480" y="5715016"/>
            <a:ext cx="5715040" cy="646331"/>
          </a:xfrm>
          <a:prstGeom prst="rect">
            <a:avLst/>
          </a:prstGeom>
        </p:spPr>
        <p:txBody>
          <a:bodyPr wrap="square">
            <a:spAutoFit/>
          </a:bodyPr>
          <a:lstStyle/>
          <a:p>
            <a:r>
              <a:rPr lang="hu-HU" dirty="0" smtClean="0">
                <a:latin typeface="Times New Roman" pitchFamily="18" charset="0"/>
                <a:cs typeface="Times New Roman" pitchFamily="18" charset="0"/>
              </a:rPr>
              <a:t>G</a:t>
            </a:r>
            <a:r>
              <a:rPr lang="en-US" altLang="zh-CN" dirty="0" smtClean="0">
                <a:latin typeface="Times New Roman" pitchFamily="18" charset="0"/>
                <a:cs typeface="Times New Roman" pitchFamily="18" charset="0"/>
              </a:rPr>
              <a:t>a</a:t>
            </a:r>
            <a:r>
              <a:rPr lang="hu-HU" dirty="0" smtClean="0">
                <a:latin typeface="Times New Roman" pitchFamily="18" charset="0"/>
                <a:cs typeface="Times New Roman" pitchFamily="18" charset="0"/>
              </a:rPr>
              <a:t>bor Szeg</a:t>
            </a:r>
            <a:r>
              <a:rPr lang="en-US" dirty="0" smtClean="0">
                <a:latin typeface="Times New Roman" pitchFamily="18" charset="0"/>
                <a:cs typeface="Times New Roman" pitchFamily="18" charset="0"/>
              </a:rPr>
              <a:t>o</a:t>
            </a:r>
            <a:r>
              <a:rPr lang="zh-CN" altLang="en-US" dirty="0" smtClean="0">
                <a:latin typeface="Times New Roman" pitchFamily="18" charset="0"/>
                <a:ea typeface="宋体" pitchFamily="2" charset="-122"/>
                <a:cs typeface="Times New Roman" pitchFamily="18" charset="0"/>
              </a:rPr>
              <a:t>，匈牙利数学家，在正交多项式上做出了奠基性工作，</a:t>
            </a:r>
            <a:r>
              <a:rPr lang="gsw-FR" dirty="0" smtClean="0">
                <a:latin typeface="Times New Roman" pitchFamily="18" charset="0"/>
                <a:ea typeface="宋体" pitchFamily="2" charset="-122"/>
                <a:cs typeface="Times New Roman" pitchFamily="18" charset="0"/>
              </a:rPr>
              <a:t> von Neumann</a:t>
            </a:r>
            <a:r>
              <a:rPr lang="zh-CN" altLang="en-US" dirty="0" smtClean="0">
                <a:latin typeface="Times New Roman" pitchFamily="18" charset="0"/>
                <a:ea typeface="宋体" pitchFamily="2" charset="-122"/>
                <a:cs typeface="Times New Roman" pitchFamily="18" charset="0"/>
              </a:rPr>
              <a:t>十五岁时曾跟随他学习数学</a:t>
            </a:r>
            <a:r>
              <a:rPr lang="zh-CN" altLang="en-US" dirty="0" smtClean="0"/>
              <a:t>。</a:t>
            </a:r>
            <a:endParaRPr lang="zh-CN" altLang="en-US" dirty="0">
              <a:latin typeface="Times New Roman" pitchFamily="18" charset="0"/>
              <a:ea typeface="宋体" pitchFamily="2" charset="-122"/>
              <a:cs typeface="Times New Roman" pitchFamily="18" charset="0"/>
            </a:endParaRPr>
          </a:p>
        </p:txBody>
      </p:sp>
      <p:pic>
        <p:nvPicPr>
          <p:cNvPr id="26630" name="Picture 6" descr="E:\其他\陈老师报告及相关文件\武汉-2016-5\图片\OP.jpg"/>
          <p:cNvPicPr>
            <a:picLocks noChangeAspect="1" noChangeArrowheads="1"/>
          </p:cNvPicPr>
          <p:nvPr/>
        </p:nvPicPr>
        <p:blipFill>
          <a:blip r:embed="rId5" cstate="print"/>
          <a:srcRect/>
          <a:stretch>
            <a:fillRect/>
          </a:stretch>
        </p:blipFill>
        <p:spPr bwMode="auto">
          <a:xfrm>
            <a:off x="2500298" y="2714620"/>
            <a:ext cx="2004273" cy="2857520"/>
          </a:xfrm>
          <a:prstGeom prst="rect">
            <a:avLst/>
          </a:prstGeom>
          <a:noFill/>
        </p:spPr>
      </p:pic>
    </p:spTree>
    <p:extLst>
      <p:ext uri="{BB962C8B-B14F-4D97-AF65-F5344CB8AC3E}">
        <p14:creationId xmlns:p14="http://schemas.microsoft.com/office/powerpoint/2010/main" xmlns="" val="264391518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32656"/>
            <a:ext cx="9144000" cy="710952"/>
          </a:xfrm>
        </p:spPr>
        <p:txBody>
          <a:bodyPr>
            <a:normAutofit/>
          </a:bodyPr>
          <a:lstStyle/>
          <a:p>
            <a:pPr algn="ctr"/>
            <a:r>
              <a:rPr lang="en-US" altLang="zh-CN" sz="4000" b="1" dirty="0" err="1" smtClean="0">
                <a:solidFill>
                  <a:schemeClr val="tx2"/>
                </a:solidFill>
                <a:latin typeface="Times New Roman" pitchFamily="18" charset="0"/>
                <a:ea typeface="宋体" panose="02010600030101010101" pitchFamily="2" charset="-122"/>
                <a:cs typeface="Times New Roman" pitchFamily="18" charset="0"/>
              </a:rPr>
              <a:t>Hermite</a:t>
            </a:r>
            <a:r>
              <a:rPr lang="zh-CN" altLang="en-US" sz="4000" b="1" dirty="0" smtClean="0">
                <a:solidFill>
                  <a:schemeClr val="tx2"/>
                </a:solidFill>
                <a:latin typeface="宋体" panose="02010600030101010101" pitchFamily="2" charset="-122"/>
                <a:ea typeface="宋体" panose="02010600030101010101" pitchFamily="2" charset="-122"/>
              </a:rPr>
              <a:t>多项式</a:t>
            </a:r>
            <a:endParaRPr lang="zh-CN" altLang="en-US" sz="4000" b="1" dirty="0">
              <a:solidFill>
                <a:schemeClr val="tx2"/>
              </a:solidFill>
              <a:latin typeface="宋体" panose="02010600030101010101" pitchFamily="2" charset="-122"/>
              <a:ea typeface="宋体" panose="02010600030101010101" pitchFamily="2" charset="-122"/>
            </a:endParaRPr>
          </a:p>
        </p:txBody>
      </p:sp>
      <p:sp>
        <p:nvSpPr>
          <p:cNvPr id="5" name="TextBox 4"/>
          <p:cNvSpPr txBox="1"/>
          <p:nvPr/>
        </p:nvSpPr>
        <p:spPr>
          <a:xfrm>
            <a:off x="1071538" y="1500174"/>
            <a:ext cx="6429420" cy="461665"/>
          </a:xfrm>
          <a:prstGeom prst="rect">
            <a:avLst/>
          </a:prstGeom>
          <a:noFill/>
        </p:spPr>
        <p:txBody>
          <a:bodyPr wrap="square" rtlCol="0">
            <a:spAutoFit/>
          </a:bodyPr>
          <a:lstStyle/>
          <a:p>
            <a:r>
              <a:rPr lang="en-US" altLang="zh-CN" sz="2400" dirty="0" err="1" smtClean="0">
                <a:latin typeface="Times New Roman" pitchFamily="18" charset="0"/>
                <a:ea typeface="宋体" pitchFamily="2" charset="-122"/>
                <a:cs typeface="Times New Roman" pitchFamily="18" charset="0"/>
              </a:rPr>
              <a:t>Hermite</a:t>
            </a:r>
            <a:r>
              <a:rPr lang="zh-CN" altLang="en-US" sz="2400" dirty="0" smtClean="0">
                <a:latin typeface="Times New Roman" pitchFamily="18" charset="0"/>
                <a:ea typeface="宋体" pitchFamily="2" charset="-122"/>
                <a:cs typeface="Times New Roman" pitchFamily="18" charset="0"/>
              </a:rPr>
              <a:t>多项式</a:t>
            </a:r>
            <a:r>
              <a:rPr lang="en-US" altLang="zh-CN" sz="2400" i="1" dirty="0" err="1" smtClean="0">
                <a:latin typeface="Times New Roman" pitchFamily="18" charset="0"/>
                <a:ea typeface="宋体" pitchFamily="2" charset="-122"/>
                <a:cs typeface="Times New Roman" pitchFamily="18" charset="0"/>
              </a:rPr>
              <a:t>H</a:t>
            </a:r>
            <a:r>
              <a:rPr lang="en-US" altLang="zh-CN" sz="2400" i="1" baseline="-25000" dirty="0" err="1" smtClean="0">
                <a:latin typeface="Times New Roman" pitchFamily="18" charset="0"/>
                <a:ea typeface="宋体" pitchFamily="2" charset="-122"/>
                <a:cs typeface="Times New Roman" pitchFamily="18" charset="0"/>
              </a:rPr>
              <a:t>n</a:t>
            </a:r>
            <a:r>
              <a:rPr lang="en-US" altLang="zh-CN" sz="2400" i="1" baseline="-25000" dirty="0" smtClean="0">
                <a:latin typeface="Times New Roman" pitchFamily="18" charset="0"/>
                <a:ea typeface="宋体" pitchFamily="2" charset="-122"/>
                <a:cs typeface="Times New Roman" pitchFamily="18" charset="0"/>
              </a:rPr>
              <a:t> </a:t>
            </a:r>
            <a:r>
              <a:rPr lang="en-US" altLang="zh-CN" sz="2400" dirty="0" smtClean="0">
                <a:latin typeface="Times New Roman" pitchFamily="18" charset="0"/>
                <a:ea typeface="宋体" pitchFamily="2" charset="-122"/>
                <a:cs typeface="Times New Roman" pitchFamily="18" charset="0"/>
              </a:rPr>
              <a:t>(x)</a:t>
            </a:r>
            <a:r>
              <a:rPr lang="zh-CN" altLang="en-US" sz="2400" dirty="0" smtClean="0">
                <a:latin typeface="Times New Roman" pitchFamily="18" charset="0"/>
                <a:ea typeface="宋体" pitchFamily="2" charset="-122"/>
                <a:cs typeface="Times New Roman" pitchFamily="18" charset="0"/>
              </a:rPr>
              <a:t>可以通过递归构造：</a:t>
            </a:r>
          </a:p>
        </p:txBody>
      </p:sp>
      <p:sp>
        <p:nvSpPr>
          <p:cNvPr id="3074" name="AutoShape 2" descr="“permutation matrix”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3076" name="AutoShape 4" descr="“permutation matrix”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27650" name="Picture 2"/>
          <p:cNvPicPr>
            <a:picLocks noChangeAspect="1" noChangeArrowheads="1"/>
          </p:cNvPicPr>
          <p:nvPr/>
        </p:nvPicPr>
        <p:blipFill>
          <a:blip r:embed="rId3" cstate="print">
            <a:lum contrast="-12000"/>
          </a:blip>
          <a:srcRect/>
          <a:stretch>
            <a:fillRect/>
          </a:stretch>
        </p:blipFill>
        <p:spPr bwMode="auto">
          <a:xfrm>
            <a:off x="2143108" y="2214554"/>
            <a:ext cx="4357718" cy="1089430"/>
          </a:xfrm>
          <a:prstGeom prst="rect">
            <a:avLst/>
          </a:prstGeom>
          <a:noFill/>
          <a:ln w="9525">
            <a:noFill/>
            <a:miter lim="800000"/>
            <a:headEnd/>
            <a:tailEnd/>
          </a:ln>
          <a:effectLst/>
        </p:spPr>
      </p:pic>
      <p:pic>
        <p:nvPicPr>
          <p:cNvPr id="27651" name="Picture 3"/>
          <p:cNvPicPr>
            <a:picLocks noChangeAspect="1" noChangeArrowheads="1"/>
          </p:cNvPicPr>
          <p:nvPr/>
        </p:nvPicPr>
        <p:blipFill>
          <a:blip r:embed="rId4" cstate="print">
            <a:lum contrast="-12000"/>
          </a:blip>
          <a:srcRect/>
          <a:stretch>
            <a:fillRect/>
          </a:stretch>
        </p:blipFill>
        <p:spPr bwMode="auto">
          <a:xfrm>
            <a:off x="3500430" y="5357826"/>
            <a:ext cx="1699249" cy="1143008"/>
          </a:xfrm>
          <a:prstGeom prst="rect">
            <a:avLst/>
          </a:prstGeom>
          <a:noFill/>
          <a:ln w="9525">
            <a:noFill/>
            <a:miter lim="800000"/>
            <a:headEnd/>
            <a:tailEnd/>
          </a:ln>
          <a:effectLst/>
        </p:spPr>
      </p:pic>
      <p:sp>
        <p:nvSpPr>
          <p:cNvPr id="13" name="TextBox 12"/>
          <p:cNvSpPr txBox="1"/>
          <p:nvPr/>
        </p:nvSpPr>
        <p:spPr>
          <a:xfrm>
            <a:off x="1071538" y="3643314"/>
            <a:ext cx="7000924" cy="1569660"/>
          </a:xfrm>
          <a:prstGeom prst="rect">
            <a:avLst/>
          </a:prstGeom>
          <a:noFill/>
        </p:spPr>
        <p:txBody>
          <a:bodyPr wrap="square" rtlCol="0">
            <a:spAutoFit/>
          </a:bodyPr>
          <a:lstStyle/>
          <a:p>
            <a:r>
              <a:rPr lang="zh-CN" altLang="en-US" sz="2400" dirty="0" smtClean="0">
                <a:latin typeface="Times New Roman" pitchFamily="18" charset="0"/>
                <a:ea typeface="宋体" pitchFamily="2" charset="-122"/>
                <a:cs typeface="Times New Roman" pitchFamily="18" charset="0"/>
              </a:rPr>
              <a:t>根据以上递归关系，可以给出</a:t>
            </a:r>
            <a:r>
              <a:rPr lang="en-US" altLang="zh-CN" sz="2400" i="1" dirty="0" err="1" smtClean="0">
                <a:latin typeface="Times New Roman" pitchFamily="18" charset="0"/>
                <a:ea typeface="宋体" pitchFamily="2" charset="-122"/>
                <a:cs typeface="Times New Roman" pitchFamily="18" charset="0"/>
              </a:rPr>
              <a:t>H</a:t>
            </a:r>
            <a:r>
              <a:rPr lang="en-US" altLang="zh-CN" sz="2400" i="1" baseline="-25000" dirty="0" err="1" smtClean="0">
                <a:latin typeface="Times New Roman" pitchFamily="18" charset="0"/>
                <a:ea typeface="宋体" pitchFamily="2" charset="-122"/>
                <a:cs typeface="Times New Roman" pitchFamily="18" charset="0"/>
              </a:rPr>
              <a:t>n</a:t>
            </a:r>
            <a:r>
              <a:rPr lang="en-US" altLang="zh-CN" sz="2400" i="1" baseline="-25000" dirty="0" smtClean="0">
                <a:latin typeface="Times New Roman" pitchFamily="18" charset="0"/>
                <a:ea typeface="宋体" pitchFamily="2" charset="-122"/>
                <a:cs typeface="Times New Roman" pitchFamily="18" charset="0"/>
              </a:rPr>
              <a:t> </a:t>
            </a:r>
            <a:r>
              <a:rPr lang="en-US" altLang="zh-CN" sz="2400" dirty="0" smtClean="0">
                <a:latin typeface="Times New Roman" pitchFamily="18" charset="0"/>
                <a:ea typeface="宋体" pitchFamily="2" charset="-122"/>
                <a:cs typeface="Times New Roman" pitchFamily="18" charset="0"/>
              </a:rPr>
              <a:t>(x)</a:t>
            </a:r>
            <a:r>
              <a:rPr lang="zh-CN" altLang="en-US" sz="2400" dirty="0" smtClean="0">
                <a:latin typeface="Times New Roman" pitchFamily="18" charset="0"/>
                <a:ea typeface="宋体" pitchFamily="2" charset="-122"/>
                <a:cs typeface="Times New Roman" pitchFamily="18" charset="0"/>
              </a:rPr>
              <a:t>的</a:t>
            </a:r>
            <a:r>
              <a:rPr lang="zh-CN" altLang="en-US" sz="2400" b="1" dirty="0" smtClean="0">
                <a:solidFill>
                  <a:srgbClr val="7030A0"/>
                </a:solidFill>
                <a:latin typeface="Times New Roman" pitchFamily="18" charset="0"/>
                <a:ea typeface="宋体" pitchFamily="2" charset="-122"/>
                <a:cs typeface="Times New Roman" pitchFamily="18" charset="0"/>
              </a:rPr>
              <a:t>组合构造</a:t>
            </a:r>
            <a:r>
              <a:rPr lang="zh-CN" altLang="en-US" sz="2400" dirty="0" smtClean="0">
                <a:latin typeface="Times New Roman" pitchFamily="18" charset="0"/>
                <a:ea typeface="宋体" pitchFamily="2" charset="-122"/>
                <a:cs typeface="Times New Roman" pitchFamily="18" charset="0"/>
              </a:rPr>
              <a:t>：考虑集合</a:t>
            </a:r>
            <a:r>
              <a:rPr lang="en-US" altLang="zh-CN" sz="2400" dirty="0" smtClean="0">
                <a:latin typeface="宋体" pitchFamily="2" charset="-122"/>
                <a:ea typeface="宋体" pitchFamily="2" charset="-122"/>
              </a:rPr>
              <a:t>{</a:t>
            </a:r>
            <a:r>
              <a:rPr lang="en-US" altLang="zh-CN" sz="2400" dirty="0" smtClean="0">
                <a:latin typeface="Times New Roman" pitchFamily="18" charset="0"/>
                <a:ea typeface="宋体" pitchFamily="2" charset="-122"/>
                <a:cs typeface="Times New Roman" pitchFamily="18" charset="0"/>
              </a:rPr>
              <a:t>1,2,...,</a:t>
            </a:r>
            <a:r>
              <a:rPr lang="en-US" altLang="zh-CN" sz="2400" i="1" dirty="0" smtClean="0">
                <a:latin typeface="Times New Roman" pitchFamily="18" charset="0"/>
                <a:ea typeface="宋体" pitchFamily="2" charset="-122"/>
                <a:cs typeface="Times New Roman" pitchFamily="18" charset="0"/>
              </a:rPr>
              <a:t>n</a:t>
            </a:r>
            <a:r>
              <a:rPr lang="en-US" altLang="zh-CN" sz="2400" dirty="0" smtClean="0">
                <a:latin typeface="宋体" pitchFamily="2" charset="-122"/>
                <a:ea typeface="宋体" pitchFamily="2" charset="-122"/>
              </a:rPr>
              <a:t>}</a:t>
            </a:r>
            <a:r>
              <a:rPr lang="zh-CN" altLang="en-US" sz="2400" dirty="0" smtClean="0">
                <a:latin typeface="宋体" pitchFamily="2" charset="-122"/>
                <a:ea typeface="宋体" pitchFamily="2" charset="-122"/>
              </a:rPr>
              <a:t>上的匹配（允许有孤立点），对每个孤立点赋权 </a:t>
            </a:r>
            <a:r>
              <a:rPr lang="en-US" altLang="zh-CN" sz="2400" i="1" dirty="0" smtClean="0">
                <a:latin typeface="Times New Roman" pitchFamily="18" charset="0"/>
                <a:ea typeface="宋体" pitchFamily="2" charset="-122"/>
                <a:cs typeface="Times New Roman" pitchFamily="18" charset="0"/>
              </a:rPr>
              <a:t>x</a:t>
            </a:r>
            <a:r>
              <a:rPr lang="zh-CN" altLang="en-US" sz="2400" dirty="0" smtClean="0">
                <a:latin typeface="宋体" pitchFamily="2" charset="-122"/>
                <a:ea typeface="宋体" pitchFamily="2" charset="-122"/>
              </a:rPr>
              <a:t>，对每条弧赋权</a:t>
            </a:r>
            <a:r>
              <a:rPr lang="en-US" altLang="zh-CN" sz="2400" dirty="0" smtClean="0">
                <a:latin typeface="宋体" pitchFamily="2" charset="-122"/>
                <a:ea typeface="宋体" pitchFamily="2" charset="-122"/>
              </a:rPr>
              <a:t>-1</a:t>
            </a:r>
            <a:r>
              <a:rPr lang="zh-CN" altLang="en-US" sz="2400" dirty="0" smtClean="0">
                <a:latin typeface="宋体" pitchFamily="2" charset="-122"/>
                <a:ea typeface="宋体" pitchFamily="2" charset="-122"/>
              </a:rPr>
              <a:t>，遍历所有匹配求其权重之和便得到</a:t>
            </a:r>
            <a:r>
              <a:rPr lang="en-US" altLang="zh-CN" sz="2400" i="1" dirty="0" err="1" smtClean="0">
                <a:latin typeface="Times New Roman" pitchFamily="18" charset="0"/>
                <a:ea typeface="宋体" pitchFamily="2" charset="-122"/>
                <a:cs typeface="Times New Roman" pitchFamily="18" charset="0"/>
              </a:rPr>
              <a:t>H</a:t>
            </a:r>
            <a:r>
              <a:rPr lang="en-US" altLang="zh-CN" sz="2400" i="1" baseline="-25000" dirty="0" err="1" smtClean="0">
                <a:latin typeface="Times New Roman" pitchFamily="18" charset="0"/>
                <a:ea typeface="宋体" pitchFamily="2" charset="-122"/>
                <a:cs typeface="Times New Roman" pitchFamily="18" charset="0"/>
              </a:rPr>
              <a:t>n</a:t>
            </a:r>
            <a:r>
              <a:rPr lang="en-US" altLang="zh-CN" sz="2400" i="1" baseline="-25000" dirty="0" smtClean="0">
                <a:latin typeface="Times New Roman" pitchFamily="18" charset="0"/>
                <a:ea typeface="宋体" pitchFamily="2" charset="-122"/>
                <a:cs typeface="Times New Roman" pitchFamily="18" charset="0"/>
              </a:rPr>
              <a:t> </a:t>
            </a:r>
            <a:r>
              <a:rPr lang="en-US" altLang="zh-CN" sz="2400" dirty="0" smtClean="0">
                <a:latin typeface="Times New Roman" pitchFamily="18" charset="0"/>
                <a:ea typeface="宋体" pitchFamily="2" charset="-122"/>
                <a:cs typeface="Times New Roman" pitchFamily="18" charset="0"/>
              </a:rPr>
              <a:t>(x) </a:t>
            </a:r>
            <a:r>
              <a:rPr lang="zh-CN" altLang="en-US" sz="2400" dirty="0" smtClean="0">
                <a:latin typeface="宋体" pitchFamily="2" charset="-122"/>
                <a:ea typeface="宋体" pitchFamily="2" charset="-122"/>
              </a:rPr>
              <a:t>。</a:t>
            </a:r>
            <a:endParaRPr lang="zh-CN" altLang="en-US" sz="2400" dirty="0" smtClean="0">
              <a:latin typeface="Times New Roman" pitchFamily="18" charset="0"/>
              <a:ea typeface="宋体" pitchFamily="2" charset="-122"/>
              <a:cs typeface="Times New Roman" pitchFamily="18" charset="0"/>
            </a:endParaRPr>
          </a:p>
        </p:txBody>
      </p:sp>
    </p:spTree>
    <p:extLst>
      <p:ext uri="{BB962C8B-B14F-4D97-AF65-F5344CB8AC3E}">
        <p14:creationId xmlns:p14="http://schemas.microsoft.com/office/powerpoint/2010/main" xmlns="" val="264391518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6" name="Picture 4" descr="E:\其他\陈老师报告及相关文件\武汉-2016-5\图片\askey1.jpg"/>
          <p:cNvPicPr>
            <a:picLocks noChangeAspect="1" noChangeArrowheads="1"/>
          </p:cNvPicPr>
          <p:nvPr/>
        </p:nvPicPr>
        <p:blipFill>
          <a:blip r:embed="rId3" cstate="print"/>
          <a:srcRect/>
          <a:stretch>
            <a:fillRect/>
          </a:stretch>
        </p:blipFill>
        <p:spPr bwMode="auto">
          <a:xfrm>
            <a:off x="5072066" y="4429132"/>
            <a:ext cx="2775987" cy="1857388"/>
          </a:xfrm>
          <a:prstGeom prst="rect">
            <a:avLst/>
          </a:prstGeom>
          <a:noFill/>
        </p:spPr>
      </p:pic>
      <p:sp>
        <p:nvSpPr>
          <p:cNvPr id="2" name="标题 1"/>
          <p:cNvSpPr>
            <a:spLocks noGrp="1"/>
          </p:cNvSpPr>
          <p:nvPr>
            <p:ph type="title"/>
          </p:nvPr>
        </p:nvSpPr>
        <p:spPr>
          <a:xfrm>
            <a:off x="0" y="332656"/>
            <a:ext cx="9144000" cy="710952"/>
          </a:xfrm>
        </p:spPr>
        <p:txBody>
          <a:bodyPr>
            <a:normAutofit/>
          </a:bodyPr>
          <a:lstStyle/>
          <a:p>
            <a:pPr algn="ctr"/>
            <a:r>
              <a:rPr lang="en-US" altLang="zh-CN" sz="4000" b="1" dirty="0" err="1" smtClean="0">
                <a:solidFill>
                  <a:schemeClr val="tx2"/>
                </a:solidFill>
                <a:latin typeface="Times New Roman" pitchFamily="18" charset="0"/>
                <a:ea typeface="宋体" panose="02010600030101010101" pitchFamily="2" charset="-122"/>
                <a:cs typeface="Times New Roman" pitchFamily="18" charset="0"/>
              </a:rPr>
              <a:t>Hermite</a:t>
            </a:r>
            <a:r>
              <a:rPr lang="zh-CN" altLang="en-US" sz="4000" b="1" dirty="0" smtClean="0">
                <a:solidFill>
                  <a:schemeClr val="tx2"/>
                </a:solidFill>
                <a:latin typeface="宋体" panose="02010600030101010101" pitchFamily="2" charset="-122"/>
                <a:ea typeface="宋体" panose="02010600030101010101" pitchFamily="2" charset="-122"/>
              </a:rPr>
              <a:t>多项式的推广</a:t>
            </a:r>
            <a:endParaRPr lang="zh-CN" altLang="en-US" sz="4000" b="1" dirty="0">
              <a:solidFill>
                <a:schemeClr val="tx2"/>
              </a:solidFill>
              <a:latin typeface="宋体" panose="02010600030101010101" pitchFamily="2" charset="-122"/>
              <a:ea typeface="宋体" panose="02010600030101010101" pitchFamily="2" charset="-122"/>
            </a:endParaRPr>
          </a:p>
        </p:txBody>
      </p:sp>
      <p:sp>
        <p:nvSpPr>
          <p:cNvPr id="5" name="TextBox 4"/>
          <p:cNvSpPr txBox="1"/>
          <p:nvPr/>
        </p:nvSpPr>
        <p:spPr>
          <a:xfrm>
            <a:off x="1071538" y="1500174"/>
            <a:ext cx="6429420" cy="830997"/>
          </a:xfrm>
          <a:prstGeom prst="rect">
            <a:avLst/>
          </a:prstGeom>
          <a:noFill/>
        </p:spPr>
        <p:txBody>
          <a:bodyPr wrap="square" rtlCol="0">
            <a:spAutoFit/>
          </a:bodyPr>
          <a:lstStyle/>
          <a:p>
            <a:r>
              <a:rPr lang="en-US" altLang="zh-CN" sz="2400" dirty="0" err="1" smtClean="0">
                <a:latin typeface="Times New Roman" pitchFamily="18" charset="0"/>
                <a:ea typeface="宋体" pitchFamily="2" charset="-122"/>
                <a:cs typeface="Times New Roman" pitchFamily="18" charset="0"/>
              </a:rPr>
              <a:t>Askey</a:t>
            </a:r>
            <a:r>
              <a:rPr lang="zh-CN" altLang="en-US" sz="2400" dirty="0" smtClean="0">
                <a:latin typeface="Times New Roman" pitchFamily="18" charset="0"/>
                <a:ea typeface="宋体" pitchFamily="2" charset="-122"/>
                <a:cs typeface="Times New Roman" pitchFamily="18" charset="0"/>
              </a:rPr>
              <a:t>和</a:t>
            </a:r>
            <a:r>
              <a:rPr lang="en-US" altLang="zh-CN" sz="2400" dirty="0" smtClean="0">
                <a:latin typeface="Times New Roman" pitchFamily="18" charset="0"/>
                <a:ea typeface="宋体" pitchFamily="2" charset="-122"/>
                <a:cs typeface="Times New Roman" pitchFamily="18" charset="0"/>
              </a:rPr>
              <a:t>Wimp</a:t>
            </a:r>
            <a:r>
              <a:rPr lang="zh-CN" altLang="en-US" sz="2400" dirty="0" smtClean="0">
                <a:latin typeface="Times New Roman" pitchFamily="18" charset="0"/>
                <a:ea typeface="宋体" pitchFamily="2" charset="-122"/>
                <a:cs typeface="Times New Roman" pitchFamily="18" charset="0"/>
              </a:rPr>
              <a:t>将</a:t>
            </a:r>
            <a:r>
              <a:rPr lang="en-US" altLang="zh-CN" sz="2400" dirty="0" err="1" smtClean="0">
                <a:latin typeface="Times New Roman" pitchFamily="18" charset="0"/>
                <a:ea typeface="宋体" pitchFamily="2" charset="-122"/>
                <a:cs typeface="Times New Roman" pitchFamily="18" charset="0"/>
              </a:rPr>
              <a:t>Hermite</a:t>
            </a:r>
            <a:r>
              <a:rPr lang="zh-CN" altLang="en-US" sz="2400" dirty="0" smtClean="0">
                <a:latin typeface="Times New Roman" pitchFamily="18" charset="0"/>
                <a:ea typeface="宋体" pitchFamily="2" charset="-122"/>
                <a:cs typeface="Times New Roman" pitchFamily="18" charset="0"/>
              </a:rPr>
              <a:t>多项式推广到了两个参数的情况：</a:t>
            </a:r>
          </a:p>
        </p:txBody>
      </p:sp>
      <p:sp>
        <p:nvSpPr>
          <p:cNvPr id="3074" name="AutoShape 2" descr="“permutation matrix”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3076" name="AutoShape 4" descr="“permutation matrix”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28674" name="Picture 2"/>
          <p:cNvPicPr>
            <a:picLocks noChangeAspect="1" noChangeArrowheads="1"/>
          </p:cNvPicPr>
          <p:nvPr/>
        </p:nvPicPr>
        <p:blipFill>
          <a:blip r:embed="rId4" cstate="print">
            <a:lum contrast="-12000"/>
          </a:blip>
          <a:srcRect/>
          <a:stretch>
            <a:fillRect/>
          </a:stretch>
        </p:blipFill>
        <p:spPr bwMode="auto">
          <a:xfrm>
            <a:off x="1500166" y="2500306"/>
            <a:ext cx="5219700" cy="619125"/>
          </a:xfrm>
          <a:prstGeom prst="rect">
            <a:avLst/>
          </a:prstGeom>
          <a:noFill/>
          <a:ln w="9525">
            <a:noFill/>
            <a:miter lim="800000"/>
            <a:headEnd/>
            <a:tailEnd/>
          </a:ln>
          <a:effectLst/>
        </p:spPr>
      </p:pic>
      <p:pic>
        <p:nvPicPr>
          <p:cNvPr id="28675" name="Picture 3" descr="E:\其他\陈老师报告及相关文件\武汉-2016-5\图片\askey2.jpg"/>
          <p:cNvPicPr>
            <a:picLocks noChangeAspect="1" noChangeArrowheads="1"/>
          </p:cNvPicPr>
          <p:nvPr/>
        </p:nvPicPr>
        <p:blipFill>
          <a:blip r:embed="rId5" cstate="print"/>
          <a:srcRect/>
          <a:stretch>
            <a:fillRect/>
          </a:stretch>
        </p:blipFill>
        <p:spPr bwMode="auto">
          <a:xfrm>
            <a:off x="3643306" y="4786322"/>
            <a:ext cx="1487390" cy="1857388"/>
          </a:xfrm>
          <a:prstGeom prst="rect">
            <a:avLst/>
          </a:prstGeom>
          <a:noFill/>
        </p:spPr>
      </p:pic>
      <p:sp>
        <p:nvSpPr>
          <p:cNvPr id="12" name="TextBox 11"/>
          <p:cNvSpPr txBox="1"/>
          <p:nvPr/>
        </p:nvSpPr>
        <p:spPr>
          <a:xfrm>
            <a:off x="928662" y="5000636"/>
            <a:ext cx="2357454" cy="1384995"/>
          </a:xfrm>
          <a:prstGeom prst="rect">
            <a:avLst/>
          </a:prstGeom>
          <a:noFill/>
        </p:spPr>
        <p:txBody>
          <a:bodyPr wrap="square" rtlCol="0">
            <a:spAutoFit/>
          </a:bodyPr>
          <a:lstStyle/>
          <a:p>
            <a:r>
              <a:rPr lang="en-US" altLang="zh-CN" sz="2000" dirty="0" smtClean="0">
                <a:latin typeface="Times New Roman" pitchFamily="18" charset="0"/>
                <a:ea typeface="宋体" pitchFamily="2" charset="-122"/>
                <a:cs typeface="Times New Roman" pitchFamily="18" charset="0"/>
              </a:rPr>
              <a:t>Richard </a:t>
            </a:r>
            <a:r>
              <a:rPr lang="en-US" altLang="zh-CN" sz="2000" dirty="0" err="1" smtClean="0">
                <a:latin typeface="Times New Roman" pitchFamily="18" charset="0"/>
                <a:ea typeface="宋体" pitchFamily="2" charset="-122"/>
                <a:cs typeface="Times New Roman" pitchFamily="18" charset="0"/>
              </a:rPr>
              <a:t>Askey</a:t>
            </a:r>
            <a:r>
              <a:rPr lang="en-US" altLang="zh-CN" sz="2000" dirty="0" smtClean="0">
                <a:latin typeface="Times New Roman" pitchFamily="18" charset="0"/>
                <a:ea typeface="宋体" pitchFamily="2" charset="-122"/>
                <a:cs typeface="Times New Roman" pitchFamily="18" charset="0"/>
              </a:rPr>
              <a:t>,</a:t>
            </a:r>
            <a:r>
              <a:rPr lang="zh-CN" altLang="en-US" sz="2000" dirty="0" smtClean="0">
                <a:latin typeface="Times New Roman" pitchFamily="18" charset="0"/>
                <a:ea typeface="宋体" pitchFamily="2" charset="-122"/>
                <a:cs typeface="Times New Roman" pitchFamily="18" charset="0"/>
              </a:rPr>
              <a:t>美国科学院院士，在特殊函数领域做出了重要贡献</a:t>
            </a:r>
            <a:r>
              <a:rPr lang="zh-CN" altLang="en-US" sz="2400" dirty="0" smtClean="0">
                <a:latin typeface="Times New Roman" pitchFamily="18" charset="0"/>
                <a:ea typeface="宋体" pitchFamily="2" charset="-122"/>
                <a:cs typeface="Times New Roman" pitchFamily="18" charset="0"/>
              </a:rPr>
              <a:t>。</a:t>
            </a:r>
          </a:p>
        </p:txBody>
      </p:sp>
      <p:sp>
        <p:nvSpPr>
          <p:cNvPr id="14" name="TextBox 13"/>
          <p:cNvSpPr txBox="1"/>
          <p:nvPr/>
        </p:nvSpPr>
        <p:spPr>
          <a:xfrm>
            <a:off x="1071538" y="3357562"/>
            <a:ext cx="6524798" cy="830997"/>
          </a:xfrm>
          <a:prstGeom prst="rect">
            <a:avLst/>
          </a:prstGeom>
          <a:noFill/>
        </p:spPr>
        <p:txBody>
          <a:bodyPr wrap="square" rtlCol="0">
            <a:spAutoFit/>
          </a:bodyPr>
          <a:lstStyle/>
          <a:p>
            <a:r>
              <a:rPr lang="en-US" altLang="zh-CN" sz="2400" dirty="0" smtClean="0">
                <a:latin typeface="Times New Roman" pitchFamily="18" charset="0"/>
                <a:ea typeface="宋体" pitchFamily="2" charset="-122"/>
                <a:cs typeface="Times New Roman" pitchFamily="18" charset="0"/>
              </a:rPr>
              <a:t>Dan Drake</a:t>
            </a:r>
            <a:r>
              <a:rPr lang="zh-CN" altLang="en-US" sz="2400" dirty="0" smtClean="0">
                <a:latin typeface="Times New Roman" pitchFamily="18" charset="0"/>
                <a:ea typeface="宋体" pitchFamily="2" charset="-122"/>
                <a:cs typeface="Times New Roman" pitchFamily="18" charset="0"/>
              </a:rPr>
              <a:t>给出了以上两个参数的</a:t>
            </a:r>
            <a:r>
              <a:rPr lang="en-US" altLang="zh-CN" sz="2400" dirty="0" err="1" smtClean="0">
                <a:latin typeface="Times New Roman" pitchFamily="18" charset="0"/>
                <a:ea typeface="宋体" pitchFamily="2" charset="-122"/>
                <a:cs typeface="Times New Roman" pitchFamily="18" charset="0"/>
              </a:rPr>
              <a:t>Hermite</a:t>
            </a:r>
            <a:r>
              <a:rPr lang="zh-CN" altLang="en-US" sz="2400" dirty="0" smtClean="0">
                <a:latin typeface="Times New Roman" pitchFamily="18" charset="0"/>
                <a:ea typeface="宋体" pitchFamily="2" charset="-122"/>
                <a:cs typeface="Times New Roman" pitchFamily="18" charset="0"/>
              </a:rPr>
              <a:t>多项式的</a:t>
            </a:r>
            <a:r>
              <a:rPr lang="zh-CN" altLang="en-US" sz="2400" b="1" dirty="0" smtClean="0">
                <a:solidFill>
                  <a:srgbClr val="7030A0"/>
                </a:solidFill>
                <a:latin typeface="Times New Roman" pitchFamily="18" charset="0"/>
                <a:ea typeface="宋体" pitchFamily="2" charset="-122"/>
                <a:cs typeface="Times New Roman" pitchFamily="18" charset="0"/>
              </a:rPr>
              <a:t>基于匹配的组合构造</a:t>
            </a:r>
            <a:r>
              <a:rPr lang="zh-CN" altLang="en-US" sz="2400" dirty="0" smtClean="0">
                <a:latin typeface="Times New Roman" pitchFamily="18" charset="0"/>
                <a:ea typeface="宋体" pitchFamily="2" charset="-122"/>
                <a:cs typeface="Times New Roman" pitchFamily="18" charset="0"/>
              </a:rPr>
              <a:t>方法。</a:t>
            </a:r>
          </a:p>
        </p:txBody>
      </p:sp>
    </p:spTree>
    <p:extLst>
      <p:ext uri="{BB962C8B-B14F-4D97-AF65-F5344CB8AC3E}">
        <p14:creationId xmlns:p14="http://schemas.microsoft.com/office/powerpoint/2010/main" xmlns="" val="264391518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642910" y="1500174"/>
            <a:ext cx="7640835" cy="3785652"/>
          </a:xfrm>
          <a:prstGeom prst="rect">
            <a:avLst/>
          </a:prstGeom>
          <a:noFill/>
        </p:spPr>
        <p:txBody>
          <a:bodyPr wrap="square" rtlCol="0">
            <a:spAutoFit/>
          </a:bodyPr>
          <a:lstStyle/>
          <a:p>
            <a:pPr marL="571500" indent="-571500">
              <a:lnSpc>
                <a:spcPct val="150000"/>
              </a:lnSpc>
              <a:buFont typeface="Wingdings" panose="05000000000000000000" pitchFamily="2" charset="2"/>
              <a:buChar char="Ø"/>
            </a:pPr>
            <a:r>
              <a:rPr lang="zh-CN" altLang="en-US" sz="4000" b="1" dirty="0" smtClean="0">
                <a:solidFill>
                  <a:schemeClr val="bg2">
                    <a:lumMod val="90000"/>
                  </a:schemeClr>
                </a:solidFill>
                <a:latin typeface="宋体" panose="02010600030101010101" pitchFamily="2" charset="-122"/>
                <a:ea typeface="宋体" panose="02010600030101010101" pitchFamily="2" charset="-122"/>
              </a:rPr>
              <a:t>匹配与划分</a:t>
            </a:r>
            <a:endParaRPr lang="en-US" altLang="zh-CN" sz="4000" b="1" dirty="0" smtClean="0">
              <a:solidFill>
                <a:schemeClr val="bg2">
                  <a:lumMod val="90000"/>
                </a:schemeClr>
              </a:solidFill>
              <a:latin typeface="宋体" panose="02010600030101010101" pitchFamily="2" charset="-122"/>
              <a:ea typeface="宋体" panose="02010600030101010101" pitchFamily="2" charset="-122"/>
            </a:endParaRPr>
          </a:p>
          <a:p>
            <a:pPr marL="571500" indent="-571500">
              <a:lnSpc>
                <a:spcPct val="150000"/>
              </a:lnSpc>
              <a:buFont typeface="Wingdings" panose="05000000000000000000" pitchFamily="2" charset="2"/>
              <a:buChar char="Ø"/>
            </a:pPr>
            <a:r>
              <a:rPr lang="zh-CN" altLang="en-US" sz="4000" b="1" kern="0" dirty="0" smtClean="0">
                <a:solidFill>
                  <a:schemeClr val="bg2">
                    <a:lumMod val="90000"/>
                  </a:schemeClr>
                </a:solidFill>
                <a:latin typeface="宋体" panose="02010600030101010101" pitchFamily="2" charset="-122"/>
                <a:ea typeface="宋体" panose="02010600030101010101" pitchFamily="2" charset="-122"/>
              </a:rPr>
              <a:t>稳定匹配问题</a:t>
            </a:r>
            <a:endParaRPr lang="en-US" altLang="zh-CN" sz="4000" b="1" dirty="0" smtClean="0">
              <a:solidFill>
                <a:schemeClr val="bg2">
                  <a:lumMod val="90000"/>
                </a:schemeClr>
              </a:solidFill>
              <a:latin typeface="宋体" panose="02010600030101010101" pitchFamily="2" charset="-122"/>
              <a:ea typeface="宋体" panose="02010600030101010101" pitchFamily="2" charset="-122"/>
            </a:endParaRPr>
          </a:p>
          <a:p>
            <a:pPr marL="571500" indent="-571500">
              <a:lnSpc>
                <a:spcPct val="150000"/>
              </a:lnSpc>
              <a:buFont typeface="Wingdings" panose="05000000000000000000" pitchFamily="2" charset="2"/>
              <a:buChar char="Ø"/>
            </a:pPr>
            <a:r>
              <a:rPr lang="en-US" altLang="zh-CN" sz="4000" b="1" dirty="0" smtClean="0">
                <a:solidFill>
                  <a:srgbClr val="C00000"/>
                </a:solidFill>
                <a:latin typeface="Times New Roman" pitchFamily="18" charset="0"/>
                <a:ea typeface="宋体" panose="02010600030101010101" pitchFamily="2" charset="-122"/>
                <a:cs typeface="Times New Roman" pitchFamily="18" charset="0"/>
              </a:rPr>
              <a:t>RSK</a:t>
            </a:r>
            <a:r>
              <a:rPr lang="zh-CN" altLang="en-US" sz="4000" b="1" dirty="0" smtClean="0">
                <a:solidFill>
                  <a:srgbClr val="C00000"/>
                </a:solidFill>
                <a:latin typeface="宋体" panose="02010600030101010101" pitchFamily="2" charset="-122"/>
                <a:ea typeface="宋体" panose="02010600030101010101" pitchFamily="2" charset="-122"/>
              </a:rPr>
              <a:t>算法</a:t>
            </a:r>
            <a:endParaRPr lang="en-US" altLang="zh-CN" sz="4000" b="1" dirty="0" smtClean="0">
              <a:solidFill>
                <a:srgbClr val="C00000"/>
              </a:solidFill>
              <a:latin typeface="宋体" panose="02010600030101010101" pitchFamily="2" charset="-122"/>
              <a:ea typeface="宋体" panose="02010600030101010101" pitchFamily="2" charset="-122"/>
            </a:endParaRPr>
          </a:p>
          <a:p>
            <a:pPr marL="571500" indent="-571500">
              <a:lnSpc>
                <a:spcPct val="150000"/>
              </a:lnSpc>
              <a:buFont typeface="Wingdings" panose="05000000000000000000" pitchFamily="2" charset="2"/>
              <a:buChar char="Ø"/>
            </a:pPr>
            <a:r>
              <a:rPr lang="zh-CN" altLang="en-US" sz="4000" b="1" kern="0" dirty="0" smtClean="0">
                <a:solidFill>
                  <a:schemeClr val="bg2">
                    <a:lumMod val="90000"/>
                  </a:schemeClr>
                </a:solidFill>
                <a:latin typeface="宋体" panose="02010600030101010101" pitchFamily="2" charset="-122"/>
                <a:ea typeface="宋体" panose="02010600030101010101" pitchFamily="2" charset="-122"/>
              </a:rPr>
              <a:t>计算生物学</a:t>
            </a:r>
            <a:endParaRPr lang="en-US" altLang="zh-CN" sz="4000" b="1" kern="0" dirty="0" smtClean="0">
              <a:solidFill>
                <a:schemeClr val="bg2">
                  <a:lumMod val="90000"/>
                </a:schemeClr>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xmlns="" val="324517821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zh-CN" altLang="en-US" sz="4400" b="1" dirty="0" smtClean="0">
                <a:solidFill>
                  <a:srgbClr val="002060"/>
                </a:solidFill>
                <a:latin typeface="宋体" panose="02010600030101010101" pitchFamily="2" charset="-122"/>
                <a:ea typeface="宋体" panose="02010600030101010101" pitchFamily="2" charset="-122"/>
              </a:rPr>
              <a:t>杨 表</a:t>
            </a:r>
            <a:endParaRPr lang="zh-CN" altLang="en-US" sz="4400" b="1" dirty="0">
              <a:solidFill>
                <a:srgbClr val="002060"/>
              </a:solidFill>
            </a:endParaRPr>
          </a:p>
        </p:txBody>
      </p:sp>
      <p:sp>
        <p:nvSpPr>
          <p:cNvPr id="3" name="内容占位符 2"/>
          <p:cNvSpPr>
            <a:spLocks noGrp="1"/>
          </p:cNvSpPr>
          <p:nvPr>
            <p:ph sz="half" idx="1"/>
          </p:nvPr>
        </p:nvSpPr>
        <p:spPr>
          <a:xfrm>
            <a:off x="685800" y="1981200"/>
            <a:ext cx="7702624" cy="4114800"/>
          </a:xfrm>
        </p:spPr>
        <p:txBody>
          <a:bodyPr>
            <a:normAutofit/>
          </a:bodyPr>
          <a:lstStyle/>
          <a:p>
            <a:pPr>
              <a:spcAft>
                <a:spcPts val="600"/>
              </a:spcAft>
              <a:buFont typeface="Wingdings" pitchFamily="2" charset="2"/>
              <a:buChar char="Ø"/>
            </a:pPr>
            <a:r>
              <a:rPr lang="zh-CN" altLang="en-US" sz="2600" b="1" dirty="0" smtClean="0">
                <a:solidFill>
                  <a:schemeClr val="tx1">
                    <a:lumMod val="95000"/>
                    <a:lumOff val="5000"/>
                  </a:schemeClr>
                </a:solidFill>
                <a:latin typeface="Times New Roman" pitchFamily="18" charset="0"/>
                <a:ea typeface="宋体" panose="02010600030101010101" pitchFamily="2" charset="-122"/>
                <a:cs typeface="Times New Roman" pitchFamily="18" charset="0"/>
              </a:rPr>
              <a:t> </a:t>
            </a:r>
            <a:r>
              <a:rPr lang="zh-CN" altLang="en-US" sz="2600" b="1" dirty="0" smtClean="0">
                <a:solidFill>
                  <a:srgbClr val="C00000"/>
                </a:solidFill>
                <a:latin typeface="Times New Roman" pitchFamily="18" charset="0"/>
                <a:ea typeface="宋体" panose="02010600030101010101" pitchFamily="2" charset="-122"/>
                <a:cs typeface="Times New Roman" pitchFamily="18" charset="0"/>
              </a:rPr>
              <a:t>杨表 </a:t>
            </a:r>
            <a:r>
              <a:rPr lang="en-US" altLang="zh-CN" sz="2600" b="1" dirty="0" smtClean="0">
                <a:solidFill>
                  <a:srgbClr val="C00000"/>
                </a:solidFill>
                <a:latin typeface="Times New Roman" pitchFamily="18" charset="0"/>
                <a:ea typeface="宋体" panose="02010600030101010101" pitchFamily="2" charset="-122"/>
                <a:cs typeface="Times New Roman" pitchFamily="18" charset="0"/>
              </a:rPr>
              <a:t>(Young tableau)</a:t>
            </a:r>
            <a:r>
              <a:rPr lang="zh-CN" altLang="en-US" sz="2600" dirty="0" smtClean="0">
                <a:latin typeface="Times New Roman" pitchFamily="18" charset="0"/>
                <a:ea typeface="宋体" panose="02010600030101010101" pitchFamily="2" charset="-122"/>
                <a:cs typeface="Times New Roman" pitchFamily="18" charset="0"/>
              </a:rPr>
              <a:t>：这个组合结构是由英国数学家</a:t>
            </a:r>
            <a:r>
              <a:rPr lang="en-US" altLang="zh-CN" sz="2600" dirty="0" smtClean="0">
                <a:latin typeface="Times New Roman" pitchFamily="18" charset="0"/>
                <a:ea typeface="宋体" panose="02010600030101010101" pitchFamily="2" charset="-122"/>
                <a:cs typeface="Times New Roman" pitchFamily="18" charset="0"/>
              </a:rPr>
              <a:t>R. Young</a:t>
            </a:r>
            <a:r>
              <a:rPr lang="zh-CN" altLang="en-US" sz="2600" dirty="0" smtClean="0">
                <a:latin typeface="Times New Roman" pitchFamily="18" charset="0"/>
                <a:ea typeface="宋体" panose="02010600030101010101" pitchFamily="2" charset="-122"/>
                <a:cs typeface="Times New Roman" pitchFamily="18" charset="0"/>
              </a:rPr>
              <a:t>在研究不变量理论时引入，在组合数学、群表示、数学物理等领域都有重要应用。</a:t>
            </a:r>
            <a:endParaRPr lang="en-US" altLang="zh-CN" sz="2600" dirty="0" smtClean="0">
              <a:latin typeface="Times New Roman" pitchFamily="18" charset="0"/>
              <a:ea typeface="宋体" panose="02010600030101010101" pitchFamily="2" charset="-122"/>
              <a:cs typeface="Times New Roman" pitchFamily="18" charset="0"/>
            </a:endParaRPr>
          </a:p>
          <a:p>
            <a:pPr>
              <a:buFont typeface="Wingdings" pitchFamily="2" charset="2"/>
              <a:buChar char="Ø"/>
            </a:pPr>
            <a:r>
              <a:rPr lang="zh-CN" altLang="en-US" sz="2600" dirty="0" smtClean="0">
                <a:latin typeface="Times New Roman" pitchFamily="18" charset="0"/>
                <a:ea typeface="宋体" panose="02010600030101010101" pitchFamily="2" charset="-122"/>
                <a:cs typeface="Times New Roman" pitchFamily="18" charset="0"/>
              </a:rPr>
              <a:t>杨表定义为左对齐的一些方格的列表，满足每行的长度弱递降。记录每行格子数，即得到了格子总数的一个</a:t>
            </a:r>
            <a:r>
              <a:rPr lang="zh-CN" altLang="en-US" sz="2600" b="1" dirty="0" smtClean="0">
                <a:solidFill>
                  <a:srgbClr val="C00000"/>
                </a:solidFill>
                <a:latin typeface="Times New Roman" pitchFamily="18" charset="0"/>
                <a:ea typeface="宋体" panose="02010600030101010101" pitchFamily="2" charset="-122"/>
                <a:cs typeface="Times New Roman" pitchFamily="18" charset="0"/>
              </a:rPr>
              <a:t>分拆</a:t>
            </a:r>
            <a:r>
              <a:rPr lang="zh-CN" altLang="en-US" sz="2600" dirty="0" smtClean="0">
                <a:latin typeface="Times New Roman" pitchFamily="18" charset="0"/>
                <a:ea typeface="宋体" panose="02010600030101010101" pitchFamily="2" charset="-122"/>
                <a:cs typeface="Times New Roman" pitchFamily="18" charset="0"/>
              </a:rPr>
              <a:t>。例如下图即为分拆</a:t>
            </a:r>
            <a:r>
              <a:rPr lang="en-US" altLang="zh-CN" sz="2600" dirty="0" smtClean="0">
                <a:latin typeface="Times New Roman" pitchFamily="18" charset="0"/>
                <a:ea typeface="宋体" panose="02010600030101010101" pitchFamily="2" charset="-122"/>
                <a:cs typeface="Times New Roman" pitchFamily="18" charset="0"/>
              </a:rPr>
              <a:t>10=(5, 4, 1)</a:t>
            </a:r>
            <a:r>
              <a:rPr lang="zh-CN" altLang="en-US" sz="2600" dirty="0" smtClean="0">
                <a:latin typeface="Times New Roman" pitchFamily="18" charset="0"/>
                <a:ea typeface="宋体" panose="02010600030101010101" pitchFamily="2" charset="-122"/>
                <a:cs typeface="Times New Roman" pitchFamily="18" charset="0"/>
              </a:rPr>
              <a:t>对应的杨表。</a:t>
            </a:r>
            <a:endParaRPr lang="zh-CN" altLang="en-US" sz="2600" dirty="0">
              <a:latin typeface="Times New Roman" pitchFamily="18" charset="0"/>
              <a:cs typeface="Times New Roman" pitchFamily="18" charset="0"/>
            </a:endParaRPr>
          </a:p>
        </p:txBody>
      </p:sp>
      <p:sp>
        <p:nvSpPr>
          <p:cNvPr id="71270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1270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1271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12712"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12714" name="AutoShape 10" descr="https://upload.wikimedia.org/wikipedia/commons/thumb/f/f2/Young_diagram_for_541_partition.svg/180px-Young_diagram_for_541_partition.svg.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12716" name="AutoShape 12" descr="https://upload.wikimedia.org/wikipedia/commons/thumb/f/f2/Young_diagram_for_541_partition.svg/180px-Young_diagram_for_541_partition.svg.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5" name="图片 14" descr="young.png"/>
          <p:cNvPicPr>
            <a:picLocks noChangeAspect="1"/>
          </p:cNvPicPr>
          <p:nvPr/>
        </p:nvPicPr>
        <p:blipFill>
          <a:blip r:embed="rId2" cstate="print">
            <a:lum contrast="-12000"/>
          </a:blip>
          <a:stretch>
            <a:fillRect/>
          </a:stretch>
        </p:blipFill>
        <p:spPr>
          <a:xfrm>
            <a:off x="3203848" y="4941168"/>
            <a:ext cx="2448272" cy="1468963"/>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188640"/>
            <a:ext cx="8229600" cy="1143000"/>
          </a:xfrm>
        </p:spPr>
        <p:txBody>
          <a:bodyPr>
            <a:normAutofit/>
          </a:bodyPr>
          <a:lstStyle/>
          <a:p>
            <a:pPr algn="ctr"/>
            <a:r>
              <a:rPr lang="zh-CN" altLang="en-US" sz="4400" b="1" dirty="0" smtClean="0">
                <a:solidFill>
                  <a:srgbClr val="002060"/>
                </a:solidFill>
              </a:rPr>
              <a:t>匹配与杨表</a:t>
            </a:r>
            <a:endParaRPr lang="zh-CN" altLang="en-US" sz="4400" b="1" dirty="0">
              <a:solidFill>
                <a:srgbClr val="002060"/>
              </a:solidFill>
            </a:endParaRPr>
          </a:p>
        </p:txBody>
      </p:sp>
      <p:pic>
        <p:nvPicPr>
          <p:cNvPr id="702465" name="Picture 1" descr="C:\Users\user\AppData\Roaming\Tencent\Users\81696209\QQ\WinTemp\RichOle\_V%{${BON9686L)854IM4FI.png"/>
          <p:cNvPicPr>
            <a:picLocks noChangeAspect="1" noChangeArrowheads="1"/>
          </p:cNvPicPr>
          <p:nvPr/>
        </p:nvPicPr>
        <p:blipFill>
          <a:blip r:embed="rId2" cstate="print">
            <a:lum contrast="-12000"/>
          </a:blip>
          <a:srcRect/>
          <a:stretch>
            <a:fillRect/>
          </a:stretch>
        </p:blipFill>
        <p:spPr bwMode="auto">
          <a:xfrm>
            <a:off x="1619672" y="2492896"/>
            <a:ext cx="5976664" cy="1320515"/>
          </a:xfrm>
          <a:prstGeom prst="rect">
            <a:avLst/>
          </a:prstGeom>
          <a:noFill/>
        </p:spPr>
      </p:pic>
      <p:pic>
        <p:nvPicPr>
          <p:cNvPr id="702466" name="Picture 2" descr="C:\Users\user\AppData\Roaming\Tencent\Users\81696209\QQ\WinTemp\RichOle\W6Y{74AKQ$DMJFT(@_D`~IP.png"/>
          <p:cNvPicPr>
            <a:picLocks noChangeAspect="1" noChangeArrowheads="1"/>
          </p:cNvPicPr>
          <p:nvPr/>
        </p:nvPicPr>
        <p:blipFill>
          <a:blip r:embed="rId3" cstate="print">
            <a:lum contrast="-12000"/>
          </a:blip>
          <a:srcRect/>
          <a:stretch>
            <a:fillRect/>
          </a:stretch>
        </p:blipFill>
        <p:spPr bwMode="auto">
          <a:xfrm>
            <a:off x="395536" y="4160852"/>
            <a:ext cx="8424936" cy="996340"/>
          </a:xfrm>
          <a:prstGeom prst="rect">
            <a:avLst/>
          </a:prstGeom>
          <a:noFill/>
        </p:spPr>
      </p:pic>
      <p:pic>
        <p:nvPicPr>
          <p:cNvPr id="702467" name="Picture 3" descr="C:\Users\user\AppData\Roaming\Tencent\Users\81696209\QQ\WinTemp\RichOle\]~CXEJR~1ER{Z%ELT1`RFG1.png"/>
          <p:cNvPicPr>
            <a:picLocks noChangeAspect="1" noChangeArrowheads="1"/>
          </p:cNvPicPr>
          <p:nvPr/>
        </p:nvPicPr>
        <p:blipFill>
          <a:blip r:embed="rId4" cstate="print">
            <a:lum contrast="-12000"/>
          </a:blip>
          <a:srcRect/>
          <a:stretch>
            <a:fillRect/>
          </a:stretch>
        </p:blipFill>
        <p:spPr bwMode="auto">
          <a:xfrm>
            <a:off x="395536" y="5599172"/>
            <a:ext cx="8424936" cy="998180"/>
          </a:xfrm>
          <a:prstGeom prst="rect">
            <a:avLst/>
          </a:prstGeom>
          <a:noFill/>
        </p:spPr>
      </p:pic>
      <p:sp>
        <p:nvSpPr>
          <p:cNvPr id="8" name="TextBox 7"/>
          <p:cNvSpPr txBox="1"/>
          <p:nvPr/>
        </p:nvSpPr>
        <p:spPr>
          <a:xfrm>
            <a:off x="395536" y="1412776"/>
            <a:ext cx="7992888" cy="1015663"/>
          </a:xfrm>
          <a:prstGeom prst="rect">
            <a:avLst/>
          </a:prstGeom>
          <a:noFill/>
        </p:spPr>
        <p:txBody>
          <a:bodyPr wrap="square" rtlCol="0">
            <a:spAutoFit/>
          </a:bodyPr>
          <a:lstStyle/>
          <a:p>
            <a:r>
              <a:rPr lang="zh-CN" altLang="en-US" sz="2000" dirty="0" smtClean="0">
                <a:latin typeface="Times New Roman" pitchFamily="18" charset="0"/>
                <a:cs typeface="Times New Roman" pitchFamily="18" charset="0"/>
              </a:rPr>
              <a:t>陈永川，邓玉平，杜若霞，</a:t>
            </a:r>
            <a:r>
              <a:rPr lang="en-US" altLang="zh-CN" sz="2000" dirty="0" smtClean="0">
                <a:latin typeface="Times New Roman" pitchFamily="18" charset="0"/>
                <a:cs typeface="Times New Roman" pitchFamily="18" charset="0"/>
              </a:rPr>
              <a:t>R.P. Stanley (Trans. Amer. Math. Soc. 359 (2007), 1555--1575 )  </a:t>
            </a:r>
            <a:r>
              <a:rPr lang="zh-CN" altLang="en-US" sz="2000" dirty="0" smtClean="0">
                <a:latin typeface="Times New Roman" pitchFamily="18" charset="0"/>
                <a:cs typeface="Times New Roman" pitchFamily="18" charset="0"/>
              </a:rPr>
              <a:t>给出了匹配与特殊杨表序列的一一对应关系，这个特殊的杨表序列称为</a:t>
            </a:r>
            <a:r>
              <a:rPr lang="zh-CN" altLang="en-US" sz="2000" b="1" dirty="0" smtClean="0">
                <a:solidFill>
                  <a:srgbClr val="FF0000"/>
                </a:solidFill>
                <a:latin typeface="Times New Roman" pitchFamily="18" charset="0"/>
                <a:cs typeface="Times New Roman" pitchFamily="18" charset="0"/>
              </a:rPr>
              <a:t>徘徊杨表</a:t>
            </a:r>
            <a:r>
              <a:rPr lang="zh-CN" altLang="en-US" sz="2000" dirty="0" smtClean="0">
                <a:solidFill>
                  <a:srgbClr val="FF0000"/>
                </a:solidFill>
                <a:latin typeface="Times New Roman" pitchFamily="18" charset="0"/>
                <a:cs typeface="Times New Roman" pitchFamily="18" charset="0"/>
              </a:rPr>
              <a:t>（</a:t>
            </a:r>
            <a:r>
              <a:rPr lang="en-US" altLang="zh-CN" sz="2000" dirty="0" smtClean="0">
                <a:solidFill>
                  <a:srgbClr val="FF0000"/>
                </a:solidFill>
                <a:latin typeface="Times New Roman" pitchFamily="18" charset="0"/>
                <a:cs typeface="Times New Roman" pitchFamily="18" charset="0"/>
              </a:rPr>
              <a:t>Oscillating tableau</a:t>
            </a:r>
            <a:r>
              <a:rPr lang="zh-CN" altLang="en-US" sz="2000" dirty="0" smtClean="0">
                <a:solidFill>
                  <a:srgbClr val="FF0000"/>
                </a:solidFill>
                <a:latin typeface="Times New Roman" pitchFamily="18" charset="0"/>
                <a:cs typeface="Times New Roman" pitchFamily="18" charset="0"/>
              </a:rPr>
              <a:t>）</a:t>
            </a:r>
            <a:r>
              <a:rPr lang="zh-CN" altLang="en-US" sz="2000" dirty="0" smtClean="0">
                <a:latin typeface="Times New Roman" pitchFamily="18" charset="0"/>
                <a:cs typeface="Times New Roman" pitchFamily="18" charset="0"/>
              </a:rPr>
              <a:t>，如下例所示。</a:t>
            </a:r>
            <a:endParaRPr lang="zh-CN" altLang="en-US" sz="2000" dirty="0">
              <a:latin typeface="Times New Roman" pitchFamily="18" charset="0"/>
              <a:cs typeface="Times New Roman" pitchFamily="18" charset="0"/>
            </a:endParaRPr>
          </a:p>
        </p:txBody>
      </p:sp>
      <p:sp>
        <p:nvSpPr>
          <p:cNvPr id="17" name="上下箭头 16"/>
          <p:cNvSpPr/>
          <p:nvPr/>
        </p:nvSpPr>
        <p:spPr>
          <a:xfrm>
            <a:off x="4499992" y="3861048"/>
            <a:ext cx="144016" cy="288032"/>
          </a:xfrm>
          <a:prstGeom prst="upDownArrow">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上下箭头 17"/>
          <p:cNvSpPr/>
          <p:nvPr/>
        </p:nvSpPr>
        <p:spPr>
          <a:xfrm>
            <a:off x="4499992" y="5229200"/>
            <a:ext cx="144016" cy="288032"/>
          </a:xfrm>
          <a:prstGeom prst="upDownArrow">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标注 18"/>
          <p:cNvSpPr/>
          <p:nvPr/>
        </p:nvSpPr>
        <p:spPr>
          <a:xfrm>
            <a:off x="6084168" y="5229200"/>
            <a:ext cx="2376264" cy="360040"/>
          </a:xfrm>
          <a:prstGeom prst="wedgeRoundRectCallout">
            <a:avLst>
              <a:gd name="adj1" fmla="val -82787"/>
              <a:gd name="adj2" fmla="val 96884"/>
              <a:gd name="adj3" fmla="val 16667"/>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FF00"/>
                </a:solidFill>
                <a:latin typeface="Times New Roman" pitchFamily="18" charset="0"/>
                <a:cs typeface="Times New Roman" pitchFamily="18" charset="0"/>
              </a:rPr>
              <a:t>Oscillating tableaux </a:t>
            </a:r>
            <a:endParaRPr lang="zh-CN" altLang="en-US" dirty="0">
              <a:solidFill>
                <a:srgbClr val="FFFF00"/>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41784"/>
            <a:ext cx="9144000" cy="710952"/>
          </a:xfrm>
        </p:spPr>
        <p:txBody>
          <a:bodyPr>
            <a:normAutofit/>
          </a:bodyPr>
          <a:lstStyle/>
          <a:p>
            <a:pPr algn="ctr"/>
            <a:r>
              <a:rPr lang="en-US" altLang="zh-CN" sz="4000" b="1" dirty="0" smtClean="0">
                <a:solidFill>
                  <a:schemeClr val="tx2"/>
                </a:solidFill>
                <a:latin typeface="Times New Roman" panose="02020603050405020304" pitchFamily="18" charset="0"/>
                <a:cs typeface="Times New Roman" panose="02020603050405020304" pitchFamily="18" charset="0"/>
              </a:rPr>
              <a:t>RSK </a:t>
            </a:r>
            <a:r>
              <a:rPr lang="zh-CN" altLang="en-US" sz="4000" b="1" dirty="0" smtClean="0">
                <a:solidFill>
                  <a:schemeClr val="tx2"/>
                </a:solidFill>
                <a:latin typeface="宋体" panose="02010600030101010101" pitchFamily="2" charset="-122"/>
                <a:ea typeface="宋体" panose="02010600030101010101" pitchFamily="2" charset="-122"/>
                <a:cs typeface="Times New Roman" panose="02020603050405020304" pitchFamily="18" charset="0"/>
              </a:rPr>
              <a:t>算法</a:t>
            </a:r>
            <a:endParaRPr lang="zh-CN" altLang="en-US" sz="4000" b="1" dirty="0">
              <a:solidFill>
                <a:schemeClr val="tx2"/>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3" name="内容占位符 2"/>
          <p:cNvSpPr>
            <a:spLocks noGrp="1"/>
          </p:cNvSpPr>
          <p:nvPr>
            <p:ph idx="1"/>
          </p:nvPr>
        </p:nvSpPr>
        <p:spPr>
          <a:xfrm>
            <a:off x="251520" y="1484784"/>
            <a:ext cx="8640960" cy="4499675"/>
          </a:xfrm>
        </p:spPr>
        <p:txBody>
          <a:bodyPr>
            <a:normAutofit/>
          </a:bodyPr>
          <a:lstStyle/>
          <a:p>
            <a:pPr>
              <a:lnSpc>
                <a:spcPct val="150000"/>
              </a:lnSpc>
              <a:buFont typeface="Wingdings" panose="05000000000000000000" pitchFamily="2" charset="2"/>
              <a:buChar char="Ø"/>
            </a:pP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RSK</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smtClean="0">
                <a:solidFill>
                  <a:srgbClr val="C00000"/>
                </a:solidFill>
                <a:latin typeface="Times New Roman" panose="02020603050405020304" pitchFamily="18" charset="0"/>
                <a:ea typeface="宋体" panose="02010600030101010101" pitchFamily="2" charset="-122"/>
                <a:cs typeface="Times New Roman" panose="02020603050405020304" pitchFamily="18" charset="0"/>
              </a:rPr>
              <a:t>Robinson-</a:t>
            </a:r>
            <a:r>
              <a:rPr lang="en-US" altLang="zh-CN" dirty="0" err="1" smtClean="0">
                <a:solidFill>
                  <a:srgbClr val="C00000"/>
                </a:solidFill>
                <a:latin typeface="Times New Roman" panose="02020603050405020304" pitchFamily="18" charset="0"/>
                <a:ea typeface="宋体" panose="02010600030101010101" pitchFamily="2" charset="-122"/>
                <a:cs typeface="Times New Roman" panose="02020603050405020304" pitchFamily="18" charset="0"/>
              </a:rPr>
              <a:t>Schensted</a:t>
            </a:r>
            <a:r>
              <a:rPr lang="en-US" altLang="zh-CN" dirty="0" smtClean="0">
                <a:solidFill>
                  <a:srgbClr val="C00000"/>
                </a:solidFill>
                <a:latin typeface="Times New Roman" panose="02020603050405020304" pitchFamily="18" charset="0"/>
                <a:ea typeface="宋体" panose="02010600030101010101" pitchFamily="2" charset="-122"/>
                <a:cs typeface="Times New Roman" panose="02020603050405020304" pitchFamily="18" charset="0"/>
              </a:rPr>
              <a:t>-Knuth</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smtClean="0">
                <a:latin typeface="宋体" panose="02010600030101010101" pitchFamily="2" charset="-122"/>
                <a:ea typeface="宋体" panose="02010600030101010101" pitchFamily="2" charset="-122"/>
              </a:rPr>
              <a:t>算法，是</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20</a:t>
            </a:r>
            <a:r>
              <a:rPr lang="zh-CN" altLang="en-US" dirty="0" smtClean="0">
                <a:latin typeface="宋体" panose="02010600030101010101" pitchFamily="2" charset="-122"/>
                <a:ea typeface="宋体" panose="02010600030101010101" pitchFamily="2" charset="-122"/>
              </a:rPr>
              <a:t>世纪组合数学界的重大进展。</a:t>
            </a:r>
            <a:endParaRPr lang="en-US" altLang="zh-CN" dirty="0" smtClean="0">
              <a:latin typeface="宋体" panose="02010600030101010101" pitchFamily="2" charset="-122"/>
              <a:ea typeface="宋体" panose="02010600030101010101" pitchFamily="2" charset="-122"/>
              <a:cs typeface="Times New Roman" panose="02020603050405020304" pitchFamily="18" charset="0"/>
            </a:endParaRPr>
          </a:p>
          <a:p>
            <a:pPr>
              <a:lnSpc>
                <a:spcPct val="150000"/>
              </a:lnSpc>
              <a:buFont typeface="Wingdings" panose="05000000000000000000" pitchFamily="2" charset="2"/>
              <a:buChar char="Ø"/>
            </a:pP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RSK</a:t>
            </a:r>
            <a:r>
              <a:rPr lang="zh-CN" altLang="en-US" dirty="0" smtClean="0">
                <a:latin typeface="宋体" panose="02010600030101010101" pitchFamily="2" charset="-122"/>
                <a:ea typeface="宋体" panose="02010600030101010101" pitchFamily="2" charset="-122"/>
              </a:rPr>
              <a:t>算法给出了字</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word)</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或者矩阵</a:t>
            </a:r>
            <a:r>
              <a:rPr lang="zh-CN" altLang="en-US" dirty="0" smtClean="0">
                <a:latin typeface="宋体" panose="02010600030101010101" pitchFamily="2" charset="-122"/>
                <a:ea typeface="宋体" panose="02010600030101010101" pitchFamily="2" charset="-122"/>
              </a:rPr>
              <a:t>到一对杨表的双射，在对称函数等领域有重要作用。</a:t>
            </a:r>
            <a:endParaRPr lang="en-US" altLang="zh-CN" dirty="0" smtClean="0">
              <a:latin typeface="宋体" panose="02010600030101010101" pitchFamily="2" charset="-122"/>
              <a:ea typeface="宋体" panose="02010600030101010101" pitchFamily="2" charset="-122"/>
            </a:endParaRPr>
          </a:p>
        </p:txBody>
      </p:sp>
      <p:pic>
        <p:nvPicPr>
          <p:cNvPr id="6" name="图片 5"/>
          <p:cNvPicPr>
            <a:picLocks noChangeAspect="1"/>
          </p:cNvPicPr>
          <p:nvPr/>
        </p:nvPicPr>
        <p:blipFill>
          <a:blip r:embed="rId2" cstate="print">
            <a:lum contrast="-12000"/>
            <a:extLst>
              <a:ext uri="{28A0092B-C50C-407E-A947-70E740481C1C}">
                <a14:useLocalDpi xmlns:a14="http://schemas.microsoft.com/office/drawing/2010/main" xmlns="" val="0"/>
              </a:ext>
            </a:extLst>
          </a:blip>
          <a:stretch>
            <a:fillRect/>
          </a:stretch>
        </p:blipFill>
        <p:spPr>
          <a:xfrm>
            <a:off x="971600" y="4239713"/>
            <a:ext cx="6912768" cy="2267005"/>
          </a:xfrm>
          <a:prstGeom prst="rect">
            <a:avLst/>
          </a:prstGeom>
        </p:spPr>
      </p:pic>
      <p:cxnSp>
        <p:nvCxnSpPr>
          <p:cNvPr id="8" name="直接箭头连接符 7"/>
          <p:cNvCxnSpPr/>
          <p:nvPr/>
        </p:nvCxnSpPr>
        <p:spPr>
          <a:xfrm>
            <a:off x="3635984" y="5373215"/>
            <a:ext cx="1584000" cy="0"/>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6075349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6632"/>
            <a:ext cx="9144000" cy="926976"/>
          </a:xfrm>
        </p:spPr>
        <p:txBody>
          <a:bodyPr>
            <a:normAutofit/>
          </a:bodyPr>
          <a:lstStyle/>
          <a:p>
            <a:pPr algn="ctr"/>
            <a:r>
              <a:rPr lang="en-US" altLang="zh-CN" sz="4000" b="1" dirty="0" smtClean="0">
                <a:solidFill>
                  <a:schemeClr val="tx2"/>
                </a:solidFill>
                <a:latin typeface="Times New Roman" pitchFamily="18" charset="0"/>
                <a:ea typeface="宋体" panose="02010600030101010101" pitchFamily="2" charset="-122"/>
                <a:cs typeface="Times New Roman" pitchFamily="18" charset="0"/>
              </a:rPr>
              <a:t>RSK</a:t>
            </a:r>
            <a:r>
              <a:rPr lang="zh-CN" altLang="en-US" sz="4000" b="1" dirty="0" smtClean="0">
                <a:solidFill>
                  <a:schemeClr val="tx2"/>
                </a:solidFill>
                <a:latin typeface="Times New Roman" pitchFamily="18" charset="0"/>
                <a:ea typeface="宋体" panose="02010600030101010101" pitchFamily="2" charset="-122"/>
                <a:cs typeface="Times New Roman" pitchFamily="18" charset="0"/>
              </a:rPr>
              <a:t>中的行插入</a:t>
            </a:r>
            <a:endParaRPr lang="zh-CN" altLang="en-US" sz="4000" b="1" dirty="0">
              <a:solidFill>
                <a:schemeClr val="tx2"/>
              </a:solidFill>
              <a:latin typeface="Times New Roman" pitchFamily="18" charset="0"/>
              <a:ea typeface="宋体" panose="02010600030101010101" pitchFamily="2" charset="-122"/>
              <a:cs typeface="Times New Roman" pitchFamily="18" charset="0"/>
            </a:endParaRPr>
          </a:p>
        </p:txBody>
      </p:sp>
      <p:pic>
        <p:nvPicPr>
          <p:cNvPr id="4" name="内容占位符 3"/>
          <p:cNvPicPr>
            <a:picLocks noGrp="1" noChangeAspect="1"/>
          </p:cNvPicPr>
          <p:nvPr>
            <p:ph idx="1"/>
          </p:nvPr>
        </p:nvPicPr>
        <p:blipFill>
          <a:blip r:embed="rId2" cstate="print">
            <a:lum contrast="-12000"/>
            <a:extLst>
              <a:ext uri="{28A0092B-C50C-407E-A947-70E740481C1C}">
                <a14:useLocalDpi xmlns:a14="http://schemas.microsoft.com/office/drawing/2010/main" xmlns="" val="0"/>
              </a:ext>
            </a:extLst>
          </a:blip>
          <a:stretch>
            <a:fillRect/>
          </a:stretch>
        </p:blipFill>
        <p:spPr>
          <a:xfrm>
            <a:off x="323528" y="1502465"/>
            <a:ext cx="8579142" cy="5238902"/>
          </a:xfrm>
        </p:spPr>
      </p:pic>
      <p:sp>
        <p:nvSpPr>
          <p:cNvPr id="5" name="文本框 4"/>
          <p:cNvSpPr txBox="1"/>
          <p:nvPr/>
        </p:nvSpPr>
        <p:spPr>
          <a:xfrm>
            <a:off x="5652120" y="6309320"/>
            <a:ext cx="3300904" cy="369332"/>
          </a:xfrm>
          <a:prstGeom prst="rect">
            <a:avLst/>
          </a:prstGeom>
          <a:noFill/>
        </p:spPr>
        <p:txBody>
          <a:bodyPr wrap="none" rtlCol="0">
            <a:spAutoFit/>
          </a:bodyPr>
          <a:lstStyle/>
          <a:p>
            <a:r>
              <a:rPr lang="zh-CN" altLang="en-US" dirty="0" smtClean="0">
                <a:latin typeface="宋体" panose="02010600030101010101" pitchFamily="2" charset="-122"/>
                <a:ea typeface="宋体" panose="02010600030101010101" pitchFamily="2" charset="-122"/>
              </a:rPr>
              <a:t>图片出自</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R. </a:t>
            </a:r>
            <a:r>
              <a:rPr lang="en-US" altLang="zh-CN" dirty="0" err="1" smtClean="0">
                <a:latin typeface="Times New Roman" panose="02020603050405020304" pitchFamily="18" charset="0"/>
                <a:ea typeface="宋体" panose="02010600030101010101" pitchFamily="2" charset="-122"/>
                <a:cs typeface="Times New Roman" panose="02020603050405020304" pitchFamily="18" charset="0"/>
              </a:rPr>
              <a:t>Baylay</a:t>
            </a:r>
            <a:r>
              <a:rPr lang="zh-CN" altLang="en-US" dirty="0" smtClean="0">
                <a:latin typeface="宋体" panose="02010600030101010101" pitchFamily="2" charset="-122"/>
                <a:ea typeface="宋体" panose="02010600030101010101" pitchFamily="2" charset="-122"/>
              </a:rPr>
              <a:t>的硕士论文</a:t>
            </a:r>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xmlns="" val="271250712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70384"/>
            <a:ext cx="9144000" cy="882352"/>
          </a:xfrm>
        </p:spPr>
        <p:txBody>
          <a:bodyPr>
            <a:normAutofit/>
          </a:bodyPr>
          <a:lstStyle/>
          <a:p>
            <a:pPr algn="ctr"/>
            <a:r>
              <a:rPr lang="en-US" altLang="zh-CN" sz="4000" b="1" dirty="0" smtClean="0">
                <a:solidFill>
                  <a:schemeClr val="tx2"/>
                </a:solidFill>
                <a:latin typeface="Times New Roman" panose="02020603050405020304" pitchFamily="18" charset="0"/>
                <a:ea typeface="宋体" panose="02010600030101010101" pitchFamily="2" charset="-122"/>
                <a:cs typeface="Times New Roman" panose="02020603050405020304" pitchFamily="18" charset="0"/>
              </a:rPr>
              <a:t>RSK</a:t>
            </a:r>
            <a:r>
              <a:rPr lang="zh-CN" altLang="en-US" sz="4000" b="1" dirty="0" smtClean="0">
                <a:solidFill>
                  <a:schemeClr val="tx2"/>
                </a:solidFill>
                <a:latin typeface="宋体" panose="02010600030101010101" pitchFamily="2" charset="-122"/>
                <a:ea typeface="宋体" panose="02010600030101010101" pitchFamily="2" charset="-122"/>
              </a:rPr>
              <a:t>算法的历史</a:t>
            </a:r>
            <a:r>
              <a:rPr lang="en-US" altLang="zh-CN" sz="4000" b="1" dirty="0" smtClean="0">
                <a:solidFill>
                  <a:schemeClr val="tx2"/>
                </a:solidFill>
                <a:latin typeface="宋体" panose="02010600030101010101" pitchFamily="2" charset="-122"/>
                <a:ea typeface="宋体" panose="02010600030101010101" pitchFamily="2" charset="-122"/>
              </a:rPr>
              <a:t>	</a:t>
            </a:r>
            <a:endParaRPr lang="zh-CN" altLang="en-US" sz="4000" b="1" dirty="0">
              <a:solidFill>
                <a:schemeClr val="tx2"/>
              </a:solidFill>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p:txBody>
          <a:bodyPr>
            <a:normAutofit fontScale="92500"/>
          </a:bodyPr>
          <a:lstStyle/>
          <a:p>
            <a:pPr>
              <a:lnSpc>
                <a:spcPct val="150000"/>
              </a:lnSpc>
              <a:buFont typeface="Wingdings" panose="05000000000000000000" pitchFamily="2" charset="2"/>
              <a:buChar char="Ø"/>
            </a:pP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1938</a:t>
            </a:r>
            <a:r>
              <a:rPr lang="zh-CN" altLang="en-US" dirty="0" smtClean="0">
                <a:latin typeface="宋体" panose="02010600030101010101" pitchFamily="2" charset="-122"/>
                <a:ea typeface="宋体" panose="02010600030101010101" pitchFamily="2" charset="-122"/>
                <a:cs typeface="Times New Roman" panose="02020603050405020304" pitchFamily="18" charset="0"/>
              </a:rPr>
              <a:t>年</a:t>
            </a:r>
            <a:r>
              <a:rPr lang="en-US" altLang="zh-CN" dirty="0" smtClean="0">
                <a:solidFill>
                  <a:schemeClr val="tx2"/>
                </a:solidFill>
                <a:latin typeface="Times New Roman" panose="02020603050405020304" pitchFamily="18" charset="0"/>
                <a:ea typeface="宋体" panose="02010600030101010101" pitchFamily="2" charset="-122"/>
                <a:cs typeface="Times New Roman" panose="02020603050405020304" pitchFamily="18" charset="0"/>
              </a:rPr>
              <a:t>G. Robinson</a:t>
            </a:r>
            <a:r>
              <a:rPr lang="zh-CN" altLang="en-US" dirty="0" smtClean="0">
                <a:latin typeface="宋体" panose="02010600030101010101" pitchFamily="2" charset="-122"/>
                <a:ea typeface="宋体" panose="02010600030101010101" pitchFamily="2" charset="-122"/>
              </a:rPr>
              <a:t>在研究对称群的表示论时提出了</a:t>
            </a:r>
            <a:r>
              <a:rPr lang="zh-CN" altLang="en-US" dirty="0">
                <a:latin typeface="宋体" panose="02010600030101010101" pitchFamily="2" charset="-122"/>
                <a:ea typeface="宋体" panose="02010600030101010101" pitchFamily="2" charset="-122"/>
              </a:rPr>
              <a:t>一</a:t>
            </a:r>
            <a:r>
              <a:rPr lang="zh-CN" altLang="en-US" dirty="0" smtClean="0">
                <a:latin typeface="宋体" panose="02010600030101010101" pitchFamily="2" charset="-122"/>
                <a:ea typeface="宋体" panose="02010600030101010101" pitchFamily="2" charset="-122"/>
              </a:rPr>
              <a:t>种对杨表的操作。</a:t>
            </a:r>
            <a:endParaRPr lang="en-US" altLang="zh-CN" dirty="0" smtClean="0">
              <a:latin typeface="宋体" panose="02010600030101010101" pitchFamily="2" charset="-122"/>
              <a:ea typeface="宋体" panose="02010600030101010101" pitchFamily="2" charset="-122"/>
            </a:endParaRPr>
          </a:p>
          <a:p>
            <a:pPr>
              <a:lnSpc>
                <a:spcPct val="150000"/>
              </a:lnSpc>
              <a:buFont typeface="Wingdings" panose="05000000000000000000" pitchFamily="2" charset="2"/>
              <a:buChar char="Ø"/>
            </a:pP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1961</a:t>
            </a:r>
            <a:r>
              <a:rPr lang="zh-CN" altLang="en-US" dirty="0" smtClean="0">
                <a:latin typeface="宋体" panose="02010600030101010101" pitchFamily="2" charset="-122"/>
                <a:ea typeface="宋体" panose="02010600030101010101" pitchFamily="2" charset="-122"/>
              </a:rPr>
              <a:t>年</a:t>
            </a:r>
            <a:r>
              <a:rPr lang="en-US" altLang="zh-CN" dirty="0" err="1" smtClean="0">
                <a:solidFill>
                  <a:schemeClr val="tx2"/>
                </a:solidFill>
                <a:latin typeface="Times New Roman" panose="02020603050405020304" pitchFamily="18" charset="0"/>
                <a:ea typeface="宋体" panose="02010600030101010101" pitchFamily="2" charset="-122"/>
                <a:cs typeface="Times New Roman" panose="02020603050405020304" pitchFamily="18" charset="0"/>
              </a:rPr>
              <a:t>Schensted</a:t>
            </a:r>
            <a:r>
              <a:rPr lang="zh-CN" altLang="en-US" dirty="0" smtClean="0">
                <a:latin typeface="宋体" panose="02010600030101010101" pitchFamily="2" charset="-122"/>
                <a:ea typeface="宋体" panose="02010600030101010101" pitchFamily="2" charset="-122"/>
              </a:rPr>
              <a:t>用杨表的行插入研究了最长单调序列的性质，他的工作被称为</a:t>
            </a:r>
            <a:r>
              <a:rPr lang="en-US" altLang="zh-CN" b="1" dirty="0" smtClean="0">
                <a:solidFill>
                  <a:srgbClr val="C00000"/>
                </a:solidFill>
                <a:latin typeface="Times New Roman" panose="02020603050405020304" pitchFamily="18" charset="0"/>
                <a:ea typeface="宋体" panose="02010600030101010101" pitchFamily="2" charset="-122"/>
                <a:cs typeface="Times New Roman" panose="02020603050405020304" pitchFamily="18" charset="0"/>
              </a:rPr>
              <a:t>Robinson-</a:t>
            </a:r>
            <a:r>
              <a:rPr lang="en-US" altLang="zh-CN" b="1" dirty="0" err="1" smtClean="0">
                <a:solidFill>
                  <a:srgbClr val="C00000"/>
                </a:solidFill>
                <a:latin typeface="Times New Roman" panose="02020603050405020304" pitchFamily="18" charset="0"/>
                <a:ea typeface="宋体" panose="02010600030101010101" pitchFamily="2" charset="-122"/>
                <a:cs typeface="Times New Roman" panose="02020603050405020304" pitchFamily="18" charset="0"/>
              </a:rPr>
              <a:t>Schensted</a:t>
            </a:r>
            <a:r>
              <a:rPr lang="zh-CN" altLang="en-US" b="1" dirty="0" smtClean="0">
                <a:solidFill>
                  <a:srgbClr val="C00000"/>
                </a:solidFill>
                <a:latin typeface="宋体" panose="02010600030101010101" pitchFamily="2" charset="-122"/>
                <a:ea typeface="宋体" panose="02010600030101010101" pitchFamily="2" charset="-122"/>
              </a:rPr>
              <a:t>对应</a:t>
            </a:r>
            <a:r>
              <a:rPr lang="zh-CN" altLang="en-US" dirty="0" smtClean="0">
                <a:solidFill>
                  <a:srgbClr val="C00000"/>
                </a:solidFill>
                <a:latin typeface="宋体" panose="02010600030101010101" pitchFamily="2" charset="-122"/>
                <a:ea typeface="宋体" panose="02010600030101010101" pitchFamily="2" charset="-122"/>
              </a:rPr>
              <a:t>。</a:t>
            </a:r>
            <a:endParaRPr lang="en-US" altLang="zh-CN" dirty="0" smtClean="0">
              <a:solidFill>
                <a:srgbClr val="C00000"/>
              </a:solidFill>
              <a:latin typeface="宋体" panose="02010600030101010101" pitchFamily="2" charset="-122"/>
              <a:ea typeface="宋体" panose="02010600030101010101" pitchFamily="2" charset="-122"/>
            </a:endParaRPr>
          </a:p>
          <a:p>
            <a:pPr>
              <a:lnSpc>
                <a:spcPct val="150000"/>
              </a:lnSpc>
              <a:buFont typeface="Wingdings" panose="05000000000000000000" pitchFamily="2" charset="2"/>
              <a:buChar char="Ø"/>
            </a:pP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1970</a:t>
            </a:r>
            <a:r>
              <a:rPr lang="zh-CN" altLang="en-US" dirty="0" smtClean="0">
                <a:latin typeface="宋体" panose="02010600030101010101" pitchFamily="2" charset="-122"/>
                <a:ea typeface="宋体" panose="02010600030101010101" pitchFamily="2" charset="-122"/>
              </a:rPr>
              <a:t>年，</a:t>
            </a:r>
            <a:r>
              <a:rPr lang="en-US" altLang="zh-CN" dirty="0" smtClean="0">
                <a:solidFill>
                  <a:schemeClr val="tx2"/>
                </a:solidFill>
                <a:latin typeface="Times New Roman" panose="02020603050405020304" pitchFamily="18" charset="0"/>
                <a:ea typeface="宋体" panose="02010600030101010101" pitchFamily="2" charset="-122"/>
                <a:cs typeface="Times New Roman" panose="02020603050405020304" pitchFamily="18" charset="0"/>
              </a:rPr>
              <a:t>Knuth</a:t>
            </a:r>
            <a:r>
              <a:rPr lang="zh-CN" altLang="en-US" dirty="0" smtClean="0">
                <a:latin typeface="宋体" panose="02010600030101010101" pitchFamily="2" charset="-122"/>
                <a:ea typeface="宋体" panose="02010600030101010101" pitchFamily="2" charset="-122"/>
              </a:rPr>
              <a:t>进一步研究了</a:t>
            </a:r>
            <a:r>
              <a:rPr lang="en-US" altLang="zh-CN"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Robinson-</a:t>
            </a:r>
            <a:r>
              <a:rPr lang="en-US" altLang="zh-CN"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Schensted</a:t>
            </a:r>
            <a:r>
              <a:rPr lang="zh-CN" altLang="en-US" dirty="0" smtClean="0">
                <a:solidFill>
                  <a:schemeClr val="tx1"/>
                </a:solidFill>
                <a:latin typeface="宋体" panose="02010600030101010101" pitchFamily="2" charset="-122"/>
                <a:ea typeface="宋体" panose="02010600030101010101" pitchFamily="2" charset="-122"/>
              </a:rPr>
              <a:t>对应</a:t>
            </a:r>
            <a:r>
              <a:rPr lang="zh-CN" altLang="en-US" dirty="0" smtClean="0">
                <a:latin typeface="宋体" panose="02010600030101010101" pitchFamily="2" charset="-122"/>
                <a:ea typeface="宋体" panose="02010600030101010101" pitchFamily="2" charset="-122"/>
              </a:rPr>
              <a:t>和字上的一类等价关系</a:t>
            </a:r>
            <a:r>
              <a:rPr lang="en-US" altLang="zh-CN" dirty="0" smtClean="0">
                <a:latin typeface="宋体" panose="02010600030101010101" pitchFamily="2" charset="-122"/>
                <a:ea typeface="宋体" panose="02010600030101010101" pitchFamily="2" charset="-122"/>
              </a:rPr>
              <a:t>(</a:t>
            </a:r>
            <a:r>
              <a:rPr lang="zh-CN" altLang="en-US" dirty="0" smtClean="0">
                <a:latin typeface="宋体" panose="02010600030101010101" pitchFamily="2" charset="-122"/>
                <a:ea typeface="宋体" panose="02010600030101010101" pitchFamily="2" charset="-122"/>
              </a:rPr>
              <a:t>后来被称为</a:t>
            </a:r>
            <a:r>
              <a:rPr lang="en-US" altLang="zh-CN" b="1" dirty="0" smtClean="0">
                <a:solidFill>
                  <a:srgbClr val="C00000"/>
                </a:solidFill>
                <a:latin typeface="Times New Roman" panose="02020603050405020304" pitchFamily="18" charset="0"/>
                <a:ea typeface="宋体" panose="02010600030101010101" pitchFamily="2" charset="-122"/>
                <a:cs typeface="Times New Roman" panose="02020603050405020304" pitchFamily="18" charset="0"/>
              </a:rPr>
              <a:t>Knuth</a:t>
            </a:r>
            <a:r>
              <a:rPr lang="zh-CN" altLang="en-US" b="1" dirty="0" smtClean="0">
                <a:solidFill>
                  <a:srgbClr val="C00000"/>
                </a:solidFill>
                <a:latin typeface="宋体" panose="02010600030101010101" pitchFamily="2" charset="-122"/>
                <a:ea typeface="宋体" panose="02010600030101010101" pitchFamily="2" charset="-122"/>
              </a:rPr>
              <a:t>等价性</a:t>
            </a:r>
            <a:r>
              <a:rPr lang="en-US" altLang="zh-CN" dirty="0" smtClean="0">
                <a:latin typeface="宋体" panose="02010600030101010101" pitchFamily="2" charset="-122"/>
                <a:ea typeface="宋体" panose="02010600030101010101" pitchFamily="2" charset="-122"/>
              </a:rPr>
              <a:t>)</a:t>
            </a:r>
            <a:r>
              <a:rPr lang="zh-CN" altLang="en-US" dirty="0" smtClean="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xmlns="" val="219345420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88640"/>
            <a:ext cx="9144000" cy="854968"/>
          </a:xfrm>
        </p:spPr>
        <p:txBody>
          <a:bodyPr>
            <a:normAutofit/>
          </a:bodyPr>
          <a:lstStyle/>
          <a:p>
            <a:pPr algn="ctr"/>
            <a:r>
              <a:rPr lang="zh-CN" altLang="en-US" sz="4000" b="1" dirty="0" smtClean="0">
                <a:solidFill>
                  <a:schemeClr val="tx2"/>
                </a:solidFill>
                <a:latin typeface="宋体" panose="02010600030101010101" pitchFamily="2" charset="-122"/>
                <a:ea typeface="宋体" panose="02010600030101010101" pitchFamily="2" charset="-122"/>
              </a:rPr>
              <a:t>序列的单调子列</a:t>
            </a:r>
            <a:endParaRPr lang="zh-CN" altLang="en-US" sz="4000" b="1" dirty="0">
              <a:solidFill>
                <a:schemeClr val="tx2"/>
              </a:solidFill>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a:xfrm>
            <a:off x="323528" y="3645024"/>
            <a:ext cx="8366336" cy="2880320"/>
          </a:xfrm>
        </p:spPr>
        <p:txBody>
          <a:bodyPr>
            <a:normAutofit fontScale="77500" lnSpcReduction="20000"/>
          </a:bodyPr>
          <a:lstStyle/>
          <a:p>
            <a:pPr algn="just">
              <a:lnSpc>
                <a:spcPct val="150000"/>
              </a:lnSpc>
              <a:buFont typeface="Wingdings" panose="05000000000000000000" pitchFamily="2" charset="2"/>
              <a:buChar char="Ø"/>
            </a:pP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RSK</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算法有个</a:t>
            </a:r>
            <a:r>
              <a:rPr lang="zh-CN" altLang="en-US" b="1" dirty="0" smtClean="0">
                <a:solidFill>
                  <a:srgbClr val="C00000"/>
                </a:solidFill>
                <a:latin typeface="Times New Roman" panose="02020603050405020304" pitchFamily="18" charset="0"/>
                <a:ea typeface="宋体" panose="02010600030101010101" pitchFamily="2" charset="-122"/>
                <a:cs typeface="Times New Roman" panose="02020603050405020304" pitchFamily="18" charset="0"/>
              </a:rPr>
              <a:t>性质</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：一个置换</a:t>
            </a:r>
            <a:r>
              <a:rPr lang="en-US" altLang="zh-CN" i="1" dirty="0" smtClean="0">
                <a:latin typeface="Times New Roman" panose="02020603050405020304" pitchFamily="18" charset="0"/>
                <a:ea typeface="宋体" panose="02010600030101010101" pitchFamily="2" charset="-122"/>
                <a:cs typeface="Times New Roman" panose="02020603050405020304" pitchFamily="18" charset="0"/>
              </a:rPr>
              <a:t>w</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在</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RSK</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下得到的杨表形状为</a:t>
            </a:r>
            <a:r>
              <a:rPr lang="el-GR" altLang="zh-CN" i="1" dirty="0" smtClean="0">
                <a:latin typeface="Times New Roman" panose="02020603050405020304" pitchFamily="18" charset="0"/>
                <a:ea typeface="宋体" panose="02010600030101010101" pitchFamily="2" charset="-122"/>
                <a:cs typeface="Times New Roman" panose="02020603050405020304" pitchFamily="18" charset="0"/>
              </a:rPr>
              <a:t>λ</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，那么</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w</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的最长单调递增子序列的长度为</a:t>
            </a:r>
            <a:r>
              <a:rPr lang="el-GR" altLang="zh-CN" i="1" dirty="0" smtClean="0">
                <a:latin typeface="Times New Roman" panose="02020603050405020304" pitchFamily="18" charset="0"/>
                <a:ea typeface="宋体" panose="02010600030101010101" pitchFamily="2" charset="-122"/>
                <a:cs typeface="Times New Roman" panose="02020603050405020304" pitchFamily="18" charset="0"/>
              </a:rPr>
              <a:t>λ</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的第一行的长度，</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 w</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的最长单调递降子序列的长度为</a:t>
            </a:r>
            <a:r>
              <a:rPr lang="el-GR" altLang="zh-CN" i="1" dirty="0" smtClean="0">
                <a:latin typeface="Times New Roman" panose="02020603050405020304" pitchFamily="18" charset="0"/>
                <a:ea typeface="宋体" panose="02010600030101010101" pitchFamily="2" charset="-122"/>
                <a:cs typeface="Times New Roman" panose="02020603050405020304" pitchFamily="18" charset="0"/>
              </a:rPr>
              <a:t>λ</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的第一列的长度。</a:t>
            </a:r>
            <a:endParaRPr lang="en-US" altLang="zh-CN" dirty="0" smtClean="0">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buFont typeface="Wingdings" panose="05000000000000000000" pitchFamily="2" charset="2"/>
              <a:buChar char="Ø"/>
            </a:pP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由此我们可得如下</a:t>
            </a:r>
            <a:r>
              <a:rPr lang="zh-CN" altLang="en-US" b="1" dirty="0" smtClean="0">
                <a:solidFill>
                  <a:srgbClr val="C00000"/>
                </a:solidFill>
                <a:latin typeface="Times New Roman" panose="02020603050405020304" pitchFamily="18" charset="0"/>
                <a:ea typeface="宋体" panose="02010600030101010101" pitchFamily="2" charset="-122"/>
                <a:cs typeface="Times New Roman" panose="02020603050405020304" pitchFamily="18" charset="0"/>
              </a:rPr>
              <a:t>定理</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smtClean="0">
              <a:latin typeface="Times New Roman" panose="02020603050405020304" pitchFamily="18" charset="0"/>
              <a:ea typeface="宋体" panose="02010600030101010101" pitchFamily="2" charset="-122"/>
              <a:cs typeface="Times New Roman" panose="02020603050405020304" pitchFamily="18" charset="0"/>
            </a:endParaRPr>
          </a:p>
          <a:p>
            <a:pPr marL="0" indent="0" algn="just">
              <a:lnSpc>
                <a:spcPct val="150000"/>
              </a:lnSpc>
              <a:buNone/>
            </a:pP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有</a:t>
            </a:r>
            <a:r>
              <a:rPr lang="en-US" altLang="zh-CN" i="1" dirty="0" smtClean="0">
                <a:latin typeface="Times New Roman" panose="02020603050405020304" pitchFamily="18" charset="0"/>
                <a:ea typeface="宋体" panose="02010600030101010101" pitchFamily="2" charset="-122"/>
                <a:cs typeface="Times New Roman" panose="02020603050405020304" pitchFamily="18" charset="0"/>
              </a:rPr>
              <a:t>mn+1</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个高度互不相同的人排成一排</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那么要么有</a:t>
            </a:r>
            <a:r>
              <a:rPr lang="en-US" altLang="zh-CN" i="1" dirty="0" smtClean="0">
                <a:latin typeface="Times New Roman" panose="02020603050405020304" pitchFamily="18" charset="0"/>
                <a:ea typeface="宋体" panose="02010600030101010101" pitchFamily="2" charset="-122"/>
                <a:cs typeface="Times New Roman" panose="02020603050405020304" pitchFamily="18" charset="0"/>
              </a:rPr>
              <a:t>m+1</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个人，他们的高度是递增的；要么有</a:t>
            </a:r>
            <a:r>
              <a:rPr lang="en-US" altLang="zh-CN" i="1" dirty="0" smtClean="0">
                <a:latin typeface="Times New Roman" panose="02020603050405020304" pitchFamily="18" charset="0"/>
                <a:ea typeface="宋体" panose="02010600030101010101" pitchFamily="2" charset="-122"/>
                <a:cs typeface="Times New Roman" panose="02020603050405020304" pitchFamily="18" charset="0"/>
              </a:rPr>
              <a:t>n+1</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个人，他们的高度是递减的。</a:t>
            </a:r>
            <a:endParaRPr lang="en-US" altLang="zh-CN" dirty="0" smtClean="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6" name="组合 5"/>
          <p:cNvGrpSpPr/>
          <p:nvPr/>
        </p:nvGrpSpPr>
        <p:grpSpPr>
          <a:xfrm>
            <a:off x="428022" y="1484785"/>
            <a:ext cx="7816386" cy="2016224"/>
            <a:chOff x="454136" y="1486643"/>
            <a:chExt cx="8287956" cy="2734171"/>
          </a:xfrm>
        </p:grpSpPr>
        <p:pic>
          <p:nvPicPr>
            <p:cNvPr id="4" name="图片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54136" y="1486643"/>
              <a:ext cx="8287956" cy="2734171"/>
            </a:xfrm>
            <a:prstGeom prst="rect">
              <a:avLst/>
            </a:prstGeom>
          </p:spPr>
        </p:pic>
        <p:sp>
          <p:nvSpPr>
            <p:cNvPr id="5" name="文本框 4"/>
            <p:cNvSpPr txBox="1"/>
            <p:nvPr/>
          </p:nvSpPr>
          <p:spPr>
            <a:xfrm>
              <a:off x="5688000" y="3634919"/>
              <a:ext cx="2659767" cy="369332"/>
            </a:xfrm>
            <a:prstGeom prst="rect">
              <a:avLst/>
            </a:prstGeom>
            <a:noFill/>
          </p:spPr>
          <p:txBody>
            <a:bodyPr wrap="none" rtlCol="0">
              <a:spAutoFit/>
            </a:bodyPr>
            <a:lstStyle/>
            <a:p>
              <a:r>
                <a:rPr lang="zh-CN" altLang="en-US" dirty="0" smtClean="0">
                  <a:latin typeface="宋体" panose="02010600030101010101" pitchFamily="2" charset="-122"/>
                  <a:ea typeface="宋体" panose="02010600030101010101" pitchFamily="2" charset="-122"/>
                </a:rPr>
                <a:t>图片出自</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Josh’s math blog</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grpSp>
    </p:spTree>
    <p:extLst>
      <p:ext uri="{BB962C8B-B14F-4D97-AF65-F5344CB8AC3E}">
        <p14:creationId xmlns:p14="http://schemas.microsoft.com/office/powerpoint/2010/main" xmlns="" val="16188496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3" name="直接连接符 142"/>
          <p:cNvCxnSpPr>
            <a:stCxn id="30" idx="5"/>
            <a:endCxn id="33" idx="5"/>
          </p:cNvCxnSpPr>
          <p:nvPr/>
        </p:nvCxnSpPr>
        <p:spPr>
          <a:xfrm rot="16200000" flipH="1">
            <a:off x="7204744" y="4990174"/>
            <a:ext cx="357190" cy="3571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6" name="直接连接符 145"/>
          <p:cNvCxnSpPr>
            <a:stCxn id="31" idx="3"/>
            <a:endCxn id="32" idx="3"/>
          </p:cNvCxnSpPr>
          <p:nvPr/>
        </p:nvCxnSpPr>
        <p:spPr>
          <a:xfrm rot="5400000">
            <a:off x="7154230" y="4990174"/>
            <a:ext cx="357190" cy="3571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直接连接符 134"/>
          <p:cNvCxnSpPr>
            <a:stCxn id="42" idx="6"/>
            <a:endCxn id="43" idx="6"/>
          </p:cNvCxnSpPr>
          <p:nvPr/>
        </p:nvCxnSpPr>
        <p:spPr>
          <a:xfrm>
            <a:off x="6143636" y="4964917"/>
            <a:ext cx="35719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直接连接符 128"/>
          <p:cNvCxnSpPr>
            <a:stCxn id="47" idx="0"/>
            <a:endCxn id="49" idx="4"/>
          </p:cNvCxnSpPr>
          <p:nvPr/>
        </p:nvCxnSpPr>
        <p:spPr>
          <a:xfrm rot="16200000" flipH="1">
            <a:off x="5250661" y="5143512"/>
            <a:ext cx="428628"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直接连接符 123"/>
          <p:cNvCxnSpPr>
            <a:stCxn id="46" idx="0"/>
            <a:endCxn id="48" idx="4"/>
          </p:cNvCxnSpPr>
          <p:nvPr/>
        </p:nvCxnSpPr>
        <p:spPr>
          <a:xfrm rot="16200000" flipH="1">
            <a:off x="4893471" y="5143512"/>
            <a:ext cx="428628"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直接连接符 73"/>
          <p:cNvCxnSpPr>
            <a:stCxn id="59" idx="4"/>
            <a:endCxn id="61" idx="4"/>
          </p:cNvCxnSpPr>
          <p:nvPr/>
        </p:nvCxnSpPr>
        <p:spPr>
          <a:xfrm rot="5400000">
            <a:off x="1428728" y="5179231"/>
            <a:ext cx="35719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接连接符 71"/>
          <p:cNvCxnSpPr>
            <a:stCxn id="60" idx="6"/>
            <a:endCxn id="61" idx="6"/>
          </p:cNvCxnSpPr>
          <p:nvPr/>
        </p:nvCxnSpPr>
        <p:spPr>
          <a:xfrm>
            <a:off x="1285852" y="5322107"/>
            <a:ext cx="35719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直接连接符 85"/>
          <p:cNvCxnSpPr>
            <a:stCxn id="54" idx="5"/>
            <a:endCxn id="57" idx="5"/>
          </p:cNvCxnSpPr>
          <p:nvPr/>
        </p:nvCxnSpPr>
        <p:spPr>
          <a:xfrm rot="16200000" flipH="1">
            <a:off x="2275522" y="4990174"/>
            <a:ext cx="357190" cy="3571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56" idx="7"/>
            <a:endCxn id="57" idx="7"/>
          </p:cNvCxnSpPr>
          <p:nvPr/>
        </p:nvCxnSpPr>
        <p:spPr>
          <a:xfrm rot="5400000" flipH="1" flipV="1">
            <a:off x="2454117" y="5118255"/>
            <a:ext cx="1588" cy="3571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62" idx="5"/>
            <a:endCxn id="63" idx="3"/>
          </p:cNvCxnSpPr>
          <p:nvPr/>
        </p:nvCxnSpPr>
        <p:spPr>
          <a:xfrm rot="16200000" flipH="1">
            <a:off x="4429124" y="4836836"/>
            <a:ext cx="1588" cy="306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5400000">
            <a:off x="4268388" y="5018496"/>
            <a:ext cx="331933" cy="2962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62" idx="5"/>
            <a:endCxn id="64" idx="5"/>
          </p:cNvCxnSpPr>
          <p:nvPr/>
        </p:nvCxnSpPr>
        <p:spPr>
          <a:xfrm rot="5400000">
            <a:off x="4097191" y="5168769"/>
            <a:ext cx="35719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直接连接符 97"/>
          <p:cNvCxnSpPr>
            <a:stCxn id="51" idx="0"/>
            <a:endCxn id="53" idx="0"/>
          </p:cNvCxnSpPr>
          <p:nvPr/>
        </p:nvCxnSpPr>
        <p:spPr>
          <a:xfrm rot="16200000" flipH="1">
            <a:off x="3428992" y="5107793"/>
            <a:ext cx="35719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直接连接符 99"/>
          <p:cNvCxnSpPr>
            <a:stCxn id="50" idx="5"/>
            <a:endCxn id="53" idx="5"/>
          </p:cNvCxnSpPr>
          <p:nvPr/>
        </p:nvCxnSpPr>
        <p:spPr>
          <a:xfrm rot="16200000" flipH="1">
            <a:off x="3275654" y="4990174"/>
            <a:ext cx="357190" cy="35719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直接连接符 95"/>
          <p:cNvCxnSpPr>
            <a:stCxn id="50" idx="5"/>
            <a:endCxn id="51" idx="3"/>
          </p:cNvCxnSpPr>
          <p:nvPr/>
        </p:nvCxnSpPr>
        <p:spPr>
          <a:xfrm rot="16200000" flipH="1">
            <a:off x="3428992" y="4836836"/>
            <a:ext cx="1588" cy="306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接连接符 66"/>
          <p:cNvCxnSpPr>
            <a:stCxn id="59" idx="7"/>
          </p:cNvCxnSpPr>
          <p:nvPr/>
        </p:nvCxnSpPr>
        <p:spPr>
          <a:xfrm rot="16200000" flipH="1" flipV="1">
            <a:off x="1285852" y="4939660"/>
            <a:ext cx="346728" cy="346728"/>
          </a:xfrm>
          <a:prstGeom prst="line">
            <a:avLst/>
          </a:prstGeom>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normAutofit/>
          </a:bodyPr>
          <a:lstStyle/>
          <a:p>
            <a:pPr algn="ctr"/>
            <a:r>
              <a:rPr lang="zh-CN" altLang="en-US" sz="4400" b="1" dirty="0" smtClean="0">
                <a:solidFill>
                  <a:schemeClr val="tx2"/>
                </a:solidFill>
                <a:latin typeface="Times New Roman" pitchFamily="18" charset="0"/>
                <a:ea typeface="宋体" panose="02010600030101010101" pitchFamily="2" charset="-122"/>
                <a:cs typeface="Times New Roman" pitchFamily="18" charset="0"/>
              </a:rPr>
              <a:t>第二类</a:t>
            </a:r>
            <a:r>
              <a:rPr lang="en-US" altLang="zh-CN" sz="4400" b="1" dirty="0" err="1" smtClean="0">
                <a:solidFill>
                  <a:schemeClr val="tx2"/>
                </a:solidFill>
                <a:latin typeface="Times New Roman" pitchFamily="18" charset="0"/>
                <a:ea typeface="宋体" panose="02010600030101010101" pitchFamily="2" charset="-122"/>
                <a:cs typeface="Times New Roman" pitchFamily="18" charset="0"/>
              </a:rPr>
              <a:t>Stirling</a:t>
            </a:r>
            <a:r>
              <a:rPr lang="zh-CN" altLang="en-US" sz="4400" b="1" dirty="0" smtClean="0">
                <a:solidFill>
                  <a:schemeClr val="tx2"/>
                </a:solidFill>
                <a:latin typeface="Times New Roman" pitchFamily="18" charset="0"/>
                <a:ea typeface="宋体" panose="02010600030101010101" pitchFamily="2" charset="-122"/>
                <a:cs typeface="Times New Roman" pitchFamily="18" charset="0"/>
              </a:rPr>
              <a:t>数</a:t>
            </a:r>
          </a:p>
        </p:txBody>
      </p:sp>
      <p:sp>
        <p:nvSpPr>
          <p:cNvPr id="3" name="内容占位符 2"/>
          <p:cNvSpPr>
            <a:spLocks noGrp="1"/>
          </p:cNvSpPr>
          <p:nvPr>
            <p:ph sz="half" idx="1"/>
          </p:nvPr>
        </p:nvSpPr>
        <p:spPr>
          <a:xfrm>
            <a:off x="571472" y="2000240"/>
            <a:ext cx="7500990" cy="4114800"/>
          </a:xfrm>
        </p:spPr>
        <p:txBody>
          <a:bodyPr/>
          <a:lstStyle/>
          <a:p>
            <a:pPr algn="l">
              <a:buFont typeface="Arial" pitchFamily="34" charset="0"/>
              <a:buChar char="•"/>
            </a:pPr>
            <a:r>
              <a:rPr lang="en-US" altLang="zh-CN" b="1" i="1" dirty="0" smtClean="0">
                <a:latin typeface="Times New Roman" pitchFamily="18" charset="0"/>
                <a:cs typeface="Times New Roman" pitchFamily="18" charset="0"/>
              </a:rPr>
              <a:t>S</a:t>
            </a:r>
            <a:r>
              <a:rPr lang="en-US" altLang="zh-CN" b="1" dirty="0" smtClean="0">
                <a:latin typeface="Times New Roman" pitchFamily="18" charset="0"/>
                <a:cs typeface="Times New Roman" pitchFamily="18" charset="0"/>
              </a:rPr>
              <a:t>(</a:t>
            </a:r>
            <a:r>
              <a:rPr lang="en-US" altLang="zh-CN" b="1" i="1" dirty="0" err="1" smtClean="0">
                <a:latin typeface="Times New Roman" pitchFamily="18" charset="0"/>
                <a:cs typeface="Times New Roman" pitchFamily="18" charset="0"/>
              </a:rPr>
              <a:t>n,k</a:t>
            </a:r>
            <a:r>
              <a:rPr lang="en-US" altLang="zh-CN" b="1" dirty="0" smtClean="0">
                <a:latin typeface="Times New Roman" pitchFamily="18" charset="0"/>
                <a:cs typeface="Times New Roman" pitchFamily="18" charset="0"/>
              </a:rPr>
              <a:t>): </a:t>
            </a:r>
            <a:r>
              <a:rPr lang="zh-CN" altLang="en-US" b="1" dirty="0" smtClean="0">
                <a:solidFill>
                  <a:srgbClr val="FF0000"/>
                </a:solidFill>
                <a:latin typeface="Times New Roman" pitchFamily="18" charset="0"/>
                <a:cs typeface="Times New Roman" pitchFamily="18" charset="0"/>
              </a:rPr>
              <a:t>第二类</a:t>
            </a:r>
            <a:r>
              <a:rPr lang="en-US" altLang="zh-CN" b="1" dirty="0" err="1" smtClean="0">
                <a:solidFill>
                  <a:srgbClr val="FF0000"/>
                </a:solidFill>
                <a:latin typeface="Times New Roman" pitchFamily="18" charset="0"/>
                <a:cs typeface="Times New Roman" pitchFamily="18" charset="0"/>
              </a:rPr>
              <a:t>Stirling</a:t>
            </a:r>
            <a:r>
              <a:rPr lang="zh-CN" altLang="en-US" b="1" dirty="0" smtClean="0">
                <a:solidFill>
                  <a:srgbClr val="FF0000"/>
                </a:solidFill>
                <a:latin typeface="Times New Roman" pitchFamily="18" charset="0"/>
                <a:cs typeface="Times New Roman" pitchFamily="18" charset="0"/>
              </a:rPr>
              <a:t>数 </a:t>
            </a:r>
            <a:r>
              <a:rPr lang="en-US" altLang="zh-CN" b="1" dirty="0" smtClean="0">
                <a:latin typeface="Times New Roman" pitchFamily="18" charset="0"/>
                <a:cs typeface="Times New Roman" pitchFamily="18" charset="0"/>
                <a:hlinkClick r:id="rId2"/>
              </a:rPr>
              <a:t>(OEIS </a:t>
            </a:r>
            <a:r>
              <a:rPr lang="en-GB" b="1" dirty="0" smtClean="0">
                <a:latin typeface="Times New Roman" pitchFamily="18" charset="0"/>
                <a:cs typeface="Times New Roman" pitchFamily="18" charset="0"/>
                <a:hlinkClick r:id="rId2"/>
              </a:rPr>
              <a:t>A008277</a:t>
            </a:r>
            <a:r>
              <a:rPr lang="en-US" altLang="zh-CN" b="1" dirty="0" smtClean="0">
                <a:latin typeface="Times New Roman" pitchFamily="18" charset="0"/>
                <a:cs typeface="Times New Roman" pitchFamily="18" charset="0"/>
                <a:hlinkClick r:id="rId2"/>
              </a:rPr>
              <a:t>) </a:t>
            </a:r>
            <a:r>
              <a:rPr lang="en-US" altLang="zh-CN" dirty="0" smtClean="0">
                <a:solidFill>
                  <a:schemeClr val="tx1"/>
                </a:solidFill>
                <a:latin typeface="Times New Roman" pitchFamily="18" charset="0"/>
                <a:cs typeface="Times New Roman" pitchFamily="18" charset="0"/>
              </a:rPr>
              <a:t>(</a:t>
            </a:r>
            <a:r>
              <a:rPr lang="en-US" dirty="0" err="1" smtClean="0">
                <a:solidFill>
                  <a:schemeClr val="tx1"/>
                </a:solidFill>
                <a:latin typeface="Times New Roman" pitchFamily="18" charset="0"/>
                <a:cs typeface="Times New Roman" pitchFamily="18" charset="0"/>
              </a:rPr>
              <a:t>Stirling</a:t>
            </a:r>
            <a:r>
              <a:rPr lang="en-US" dirty="0" smtClean="0">
                <a:solidFill>
                  <a:schemeClr val="tx1"/>
                </a:solidFill>
                <a:latin typeface="Times New Roman" pitchFamily="18" charset="0"/>
                <a:cs typeface="Times New Roman" pitchFamily="18" charset="0"/>
              </a:rPr>
              <a:t> numbers of the second kind</a:t>
            </a:r>
            <a:r>
              <a:rPr lang="en-US" altLang="zh-CN" dirty="0" smtClean="0">
                <a:solidFill>
                  <a:schemeClr val="tx1"/>
                </a:solidFill>
                <a:latin typeface="Times New Roman" pitchFamily="18" charset="0"/>
                <a:cs typeface="Times New Roman" pitchFamily="18" charset="0"/>
              </a:rPr>
              <a:t>) </a:t>
            </a:r>
            <a:r>
              <a:rPr lang="zh-CN" altLang="en-US" dirty="0" smtClean="0">
                <a:solidFill>
                  <a:schemeClr val="tx1"/>
                </a:solidFill>
                <a:latin typeface="Times New Roman" pitchFamily="18" charset="0"/>
                <a:cs typeface="Times New Roman" pitchFamily="18" charset="0"/>
              </a:rPr>
              <a:t>，</a:t>
            </a:r>
            <a:endParaRPr lang="en-US" altLang="zh-CN" dirty="0" smtClean="0">
              <a:solidFill>
                <a:schemeClr val="tx1"/>
              </a:solidFill>
              <a:latin typeface="Times New Roman" pitchFamily="18" charset="0"/>
              <a:cs typeface="Times New Roman" pitchFamily="18" charset="0"/>
            </a:endParaRPr>
          </a:p>
          <a:p>
            <a:pPr>
              <a:buNone/>
            </a:pPr>
            <a:r>
              <a:rPr lang="en-US" altLang="zh-CN" dirty="0" smtClean="0">
                <a:solidFill>
                  <a:schemeClr val="tx1"/>
                </a:solidFill>
                <a:latin typeface="Times New Roman" pitchFamily="18" charset="0"/>
                <a:cs typeface="Times New Roman" pitchFamily="18" charset="0"/>
              </a:rPr>
              <a:t>    </a:t>
            </a:r>
            <a:r>
              <a:rPr lang="zh-CN" altLang="en-US" dirty="0" smtClean="0">
                <a:solidFill>
                  <a:schemeClr val="tx1"/>
                </a:solidFill>
                <a:latin typeface="Times New Roman" pitchFamily="18" charset="0"/>
                <a:cs typeface="Times New Roman" pitchFamily="18" charset="0"/>
              </a:rPr>
              <a:t>为含有</a:t>
            </a:r>
            <a:r>
              <a:rPr lang="en-US" altLang="zh-CN" i="1" dirty="0" smtClean="0">
                <a:solidFill>
                  <a:schemeClr val="tx1"/>
                </a:solidFill>
                <a:latin typeface="Times New Roman" pitchFamily="18" charset="0"/>
                <a:cs typeface="Times New Roman" pitchFamily="18" charset="0"/>
              </a:rPr>
              <a:t>n</a:t>
            </a:r>
            <a:r>
              <a:rPr lang="zh-CN" altLang="en-US" dirty="0" smtClean="0">
                <a:solidFill>
                  <a:schemeClr val="tx1"/>
                </a:solidFill>
                <a:latin typeface="Times New Roman" pitchFamily="18" charset="0"/>
                <a:cs typeface="Times New Roman" pitchFamily="18" charset="0"/>
              </a:rPr>
              <a:t>个元素的</a:t>
            </a:r>
            <a:r>
              <a:rPr lang="zh-CN" altLang="en-US" dirty="0" smtClean="0">
                <a:latin typeface="Times New Roman" pitchFamily="18" charset="0"/>
                <a:cs typeface="Times New Roman" pitchFamily="18" charset="0"/>
              </a:rPr>
              <a:t>集合</a:t>
            </a:r>
            <a:r>
              <a:rPr lang="en-US" altLang="zh-CN" i="1" dirty="0" smtClean="0">
                <a:latin typeface="Times New Roman" pitchFamily="18" charset="0"/>
                <a:cs typeface="Times New Roman" pitchFamily="18" charset="0"/>
              </a:rPr>
              <a:t>S</a:t>
            </a:r>
            <a:r>
              <a:rPr lang="zh-CN" altLang="en-US" dirty="0" smtClean="0">
                <a:latin typeface="Times New Roman" pitchFamily="18" charset="0"/>
                <a:cs typeface="Times New Roman" pitchFamily="18" charset="0"/>
              </a:rPr>
              <a:t>恰好有</a:t>
            </a:r>
            <a:r>
              <a:rPr lang="en-US" altLang="zh-CN" i="1" dirty="0" smtClean="0">
                <a:latin typeface="Times New Roman" pitchFamily="18" charset="0"/>
                <a:cs typeface="Times New Roman" pitchFamily="18" charset="0"/>
              </a:rPr>
              <a:t>k</a:t>
            </a:r>
            <a:r>
              <a:rPr lang="zh-CN" altLang="en-US" dirty="0" smtClean="0">
                <a:latin typeface="Times New Roman" pitchFamily="18" charset="0"/>
                <a:cs typeface="Times New Roman" pitchFamily="18" charset="0"/>
              </a:rPr>
              <a:t>个块的划分的个数。</a:t>
            </a:r>
            <a:endParaRPr lang="en-US" altLang="zh-CN" dirty="0" smtClean="0">
              <a:latin typeface="Times New Roman" pitchFamily="18" charset="0"/>
              <a:cs typeface="Times New Roman" pitchFamily="18" charset="0"/>
            </a:endParaRPr>
          </a:p>
          <a:p>
            <a:pPr>
              <a:buNone/>
            </a:pPr>
            <a:endParaRPr lang="en-US" altLang="zh-CN" dirty="0" smtClean="0">
              <a:latin typeface="Times New Roman" pitchFamily="18" charset="0"/>
              <a:cs typeface="Times New Roman" pitchFamily="18" charset="0"/>
            </a:endParaRPr>
          </a:p>
          <a:p>
            <a:pPr>
              <a:buFont typeface="Arial" pitchFamily="34" charset="0"/>
              <a:buChar char="•"/>
            </a:pPr>
            <a:r>
              <a:rPr lang="zh-CN" altLang="en-US" dirty="0" smtClean="0">
                <a:latin typeface="Times New Roman" pitchFamily="18" charset="0"/>
                <a:cs typeface="Times New Roman" pitchFamily="18" charset="0"/>
              </a:rPr>
              <a:t>例如，</a:t>
            </a:r>
            <a:r>
              <a:rPr lang="en-US" altLang="zh-CN" i="1" dirty="0" smtClean="0">
                <a:latin typeface="Times New Roman" pitchFamily="18" charset="0"/>
                <a:cs typeface="Times New Roman" pitchFamily="18" charset="0"/>
              </a:rPr>
              <a:t>S</a:t>
            </a:r>
            <a:r>
              <a:rPr lang="en-US" altLang="zh-CN" dirty="0" smtClean="0">
                <a:latin typeface="Times New Roman" pitchFamily="18" charset="0"/>
                <a:cs typeface="Times New Roman" pitchFamily="18" charset="0"/>
              </a:rPr>
              <a:t>(4,2)=7 </a:t>
            </a:r>
          </a:p>
          <a:p>
            <a:pPr>
              <a:buNone/>
            </a:pPr>
            <a:endParaRPr lang="en-US" altLang="zh-CN" dirty="0" smtClean="0">
              <a:latin typeface="Times New Roman" pitchFamily="18" charset="0"/>
              <a:cs typeface="Times New Roman" pitchFamily="18" charset="0"/>
            </a:endParaRPr>
          </a:p>
          <a:p>
            <a:pPr>
              <a:buNone/>
            </a:pPr>
            <a:endParaRPr lang="en-US" altLang="zh-CN" dirty="0" smtClean="0">
              <a:solidFill>
                <a:srgbClr val="C00000"/>
              </a:solidFill>
              <a:latin typeface="Times New Roman" pitchFamily="18" charset="0"/>
              <a:cs typeface="Times New Roman" pitchFamily="18" charset="0"/>
            </a:endParaRPr>
          </a:p>
          <a:p>
            <a:pPr>
              <a:buNone/>
            </a:pPr>
            <a:endParaRPr lang="zh-CN" altLang="en-US" dirty="0">
              <a:solidFill>
                <a:srgbClr val="C00000"/>
              </a:solidFill>
              <a:latin typeface="Times New Roman" pitchFamily="18" charset="0"/>
              <a:cs typeface="Times New Roman" pitchFamily="18" charset="0"/>
            </a:endParaRPr>
          </a:p>
        </p:txBody>
      </p:sp>
      <p:sp>
        <p:nvSpPr>
          <p:cNvPr id="30" name="椭圆 29"/>
          <p:cNvSpPr/>
          <p:nvPr/>
        </p:nvSpPr>
        <p:spPr>
          <a:xfrm>
            <a:off x="7143768" y="4929198"/>
            <a:ext cx="71438" cy="7143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7500958" y="4929198"/>
            <a:ext cx="71438" cy="7143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7143768" y="5286388"/>
            <a:ext cx="71438" cy="7143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7500958" y="5286388"/>
            <a:ext cx="71438" cy="7143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6072198" y="4929198"/>
            <a:ext cx="71438" cy="7143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6429388" y="4929198"/>
            <a:ext cx="71438" cy="7143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072198" y="5286388"/>
            <a:ext cx="71438" cy="7143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6429388" y="5286388"/>
            <a:ext cx="71438" cy="7143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5072066" y="4929198"/>
            <a:ext cx="71438" cy="7143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5429256" y="4929198"/>
            <a:ext cx="71438" cy="7143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5072066" y="5286388"/>
            <a:ext cx="71438" cy="7143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429256" y="5286388"/>
            <a:ext cx="71438" cy="7143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3214678" y="4929198"/>
            <a:ext cx="71438" cy="7143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3571868" y="4929198"/>
            <a:ext cx="71438" cy="7143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3214678" y="5286388"/>
            <a:ext cx="71438" cy="7143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571868" y="5286388"/>
            <a:ext cx="71438" cy="7143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2214546" y="4929198"/>
            <a:ext cx="71438" cy="7143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571736" y="4929198"/>
            <a:ext cx="71438" cy="7143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2214546" y="5286388"/>
            <a:ext cx="71438" cy="7143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2571736" y="5286388"/>
            <a:ext cx="71438" cy="7143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1214414" y="4929198"/>
            <a:ext cx="71438" cy="7143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1571604" y="4929198"/>
            <a:ext cx="71438" cy="7143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1214414" y="5286388"/>
            <a:ext cx="71438" cy="7143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1571604" y="5286388"/>
            <a:ext cx="71438" cy="7143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4214810" y="4929198"/>
            <a:ext cx="71438" cy="7143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4572000" y="4929198"/>
            <a:ext cx="71438" cy="7143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4214810" y="5286388"/>
            <a:ext cx="71438" cy="7143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4572000" y="5286388"/>
            <a:ext cx="71438" cy="7143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p:cNvCxnSpPr>
            <a:stCxn id="54" idx="5"/>
            <a:endCxn id="56" idx="7"/>
          </p:cNvCxnSpPr>
          <p:nvPr/>
        </p:nvCxnSpPr>
        <p:spPr>
          <a:xfrm rot="5400000">
            <a:off x="2122184" y="5143512"/>
            <a:ext cx="306676"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直接连接符 138"/>
          <p:cNvCxnSpPr>
            <a:stCxn id="44" idx="6"/>
            <a:endCxn id="45" idx="2"/>
          </p:cNvCxnSpPr>
          <p:nvPr/>
        </p:nvCxnSpPr>
        <p:spPr>
          <a:xfrm>
            <a:off x="6143636" y="5322107"/>
            <a:ext cx="285752"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88640"/>
            <a:ext cx="9144000" cy="864096"/>
          </a:xfrm>
        </p:spPr>
        <p:txBody>
          <a:bodyPr>
            <a:normAutofit/>
          </a:bodyPr>
          <a:lstStyle/>
          <a:p>
            <a:pPr algn="ctr"/>
            <a:r>
              <a:rPr lang="en-US" altLang="zh-CN" sz="4000" b="1" dirty="0" err="1" smtClean="0">
                <a:solidFill>
                  <a:schemeClr val="tx2"/>
                </a:solidFill>
                <a:latin typeface="Times New Roman" panose="02020603050405020304" pitchFamily="18" charset="0"/>
                <a:ea typeface="宋体" panose="02010600030101010101" pitchFamily="2" charset="-122"/>
                <a:cs typeface="Times New Roman" panose="02020603050405020304" pitchFamily="18" charset="0"/>
              </a:rPr>
              <a:t>Erdos-Szekeres</a:t>
            </a:r>
            <a:r>
              <a:rPr lang="zh-CN" altLang="en-US" sz="4000" b="1" dirty="0" smtClean="0">
                <a:solidFill>
                  <a:schemeClr val="tx2"/>
                </a:solidFill>
                <a:latin typeface="宋体" panose="02010600030101010101" pitchFamily="2" charset="-122"/>
                <a:ea typeface="宋体" panose="02010600030101010101" pitchFamily="2" charset="-122"/>
              </a:rPr>
              <a:t>的定理</a:t>
            </a:r>
            <a:endParaRPr lang="zh-CN" altLang="en-US" sz="4000" b="1" dirty="0">
              <a:solidFill>
                <a:schemeClr val="tx2"/>
              </a:solidFill>
              <a:latin typeface="宋体" panose="02010600030101010101" pitchFamily="2" charset="-122"/>
              <a:ea typeface="宋体" panose="02010600030101010101" pitchFamily="2" charset="-122"/>
            </a:endParaRPr>
          </a:p>
        </p:txBody>
      </p:sp>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359532" y="1628800"/>
                <a:ext cx="8424936" cy="4680520"/>
              </a:xfrm>
            </p:spPr>
            <p:txBody>
              <a:bodyPr>
                <a:noAutofit/>
              </a:bodyPr>
              <a:lstStyle/>
              <a:p>
                <a:pPr marL="0" indent="0" algn="just">
                  <a:lnSpc>
                    <a:spcPct val="170000"/>
                  </a:lnSpc>
                  <a:buNone/>
                </a:pPr>
                <a:r>
                  <a:rPr lang="zh-CN" altLang="en-US" sz="2400" dirty="0" smtClean="0">
                    <a:latin typeface="宋体" panose="02010600030101010101" pitchFamily="2" charset="-122"/>
                    <a:ea typeface="宋体" panose="02010600030101010101" pitchFamily="2" charset="-122"/>
                  </a:rPr>
                  <a:t>   有趣的是，在</a:t>
                </a:r>
                <a:r>
                  <a:rPr lang="en-US" altLang="zh-CN" sz="2400" dirty="0" smtClean="0">
                    <a:latin typeface="宋体" panose="02010600030101010101" pitchFamily="2" charset="-122"/>
                    <a:ea typeface="宋体" panose="02010600030101010101" pitchFamily="2" charset="-122"/>
                  </a:rPr>
                  <a:t>1934</a:t>
                </a:r>
                <a:r>
                  <a:rPr lang="zh-CN" altLang="en-US" sz="2400" dirty="0" smtClean="0">
                    <a:latin typeface="宋体" panose="02010600030101010101" pitchFamily="2" charset="-122"/>
                    <a:ea typeface="宋体" panose="02010600030101010101" pitchFamily="2" charset="-122"/>
                  </a:rPr>
                  <a:t>年，年仅</a:t>
                </a:r>
                <a:r>
                  <a:rPr lang="en-US" altLang="zh-CN" sz="2400" dirty="0" smtClean="0">
                    <a:latin typeface="宋体" panose="02010600030101010101" pitchFamily="2" charset="-122"/>
                    <a:ea typeface="宋体" panose="02010600030101010101" pitchFamily="2" charset="-122"/>
                  </a:rPr>
                  <a:t>21</a:t>
                </a:r>
                <a:r>
                  <a:rPr lang="zh-CN" altLang="en-US" sz="2400" dirty="0" smtClean="0">
                    <a:latin typeface="宋体" panose="02010600030101010101" pitchFamily="2" charset="-122"/>
                    <a:ea typeface="宋体" panose="02010600030101010101" pitchFamily="2" charset="-122"/>
                  </a:rPr>
                  <a:t>岁的</a:t>
                </a:r>
                <a:r>
                  <a:rPr lang="en-US" altLang="zh-CN" sz="2400" dirty="0" smtClean="0">
                    <a:solidFill>
                      <a:schemeClr val="tx2"/>
                    </a:solidFill>
                    <a:latin typeface="Times New Roman" panose="02020603050405020304" pitchFamily="18" charset="0"/>
                    <a:ea typeface="宋体" panose="02010600030101010101" pitchFamily="2" charset="-122"/>
                    <a:cs typeface="Times New Roman" panose="02020603050405020304" pitchFamily="18" charset="0"/>
                  </a:rPr>
                  <a:t>Paul </a:t>
                </a:r>
                <a:r>
                  <a:rPr lang="en-US" altLang="zh-CN" sz="2400" dirty="0" err="1" smtClean="0">
                    <a:solidFill>
                      <a:schemeClr val="tx2"/>
                    </a:solidFill>
                    <a:latin typeface="Times New Roman" panose="02020603050405020304" pitchFamily="18" charset="0"/>
                    <a:ea typeface="宋体" panose="02010600030101010101" pitchFamily="2" charset="-122"/>
                    <a:cs typeface="Times New Roman" panose="02020603050405020304" pitchFamily="18" charset="0"/>
                  </a:rPr>
                  <a:t>Erdős</a:t>
                </a:r>
                <a:r>
                  <a:rPr lang="zh-CN" altLang="en-US" sz="2400" dirty="0" smtClean="0">
                    <a:latin typeface="宋体" panose="02010600030101010101" pitchFamily="2" charset="-122"/>
                    <a:ea typeface="宋体" panose="02010600030101010101" pitchFamily="2" charset="-122"/>
                  </a:rPr>
                  <a:t>和合作者</a:t>
                </a:r>
                <a:r>
                  <a:rPr lang="en-US" altLang="zh-CN" sz="2400" dirty="0" err="1" smtClean="0">
                    <a:solidFill>
                      <a:schemeClr val="tx2"/>
                    </a:solidFill>
                    <a:latin typeface="Times New Roman" panose="02020603050405020304" pitchFamily="18" charset="0"/>
                    <a:ea typeface="宋体" panose="02010600030101010101" pitchFamily="2" charset="-122"/>
                    <a:cs typeface="Times New Roman" panose="02020603050405020304" pitchFamily="18" charset="0"/>
                  </a:rPr>
                  <a:t>Szekeres</a:t>
                </a:r>
                <a:r>
                  <a:rPr lang="zh-CN" altLang="en-US" sz="2400" dirty="0" smtClean="0">
                    <a:latin typeface="宋体" panose="02010600030101010101" pitchFamily="2" charset="-122"/>
                    <a:ea typeface="宋体" panose="02010600030101010101" pitchFamily="2" charset="-122"/>
                  </a:rPr>
                  <a:t>就提出了稍弱的定理：</a:t>
                </a:r>
                <a:r>
                  <a:rPr lang="zh-CN" altLang="en-US" sz="2400" b="1" dirty="0" smtClean="0">
                    <a:latin typeface="宋体" panose="02010600030101010101" pitchFamily="2" charset="-122"/>
                    <a:ea typeface="宋体" panose="02010600030101010101" pitchFamily="2" charset="-122"/>
                  </a:rPr>
                  <a:t>长为</a:t>
                </a:r>
                <a:r>
                  <a:rPr lang="en-US" altLang="zh-CN" sz="2400" dirty="0" smtClean="0">
                    <a:latin typeface="Times New Roman" panose="02020603050405020304" pitchFamily="18" charset="0"/>
                    <a:ea typeface="宋体" panose="02010600030101010101" pitchFamily="2" charset="-122"/>
                    <a:cs typeface="Times New Roman" panose="02020603050405020304" pitchFamily="18" charset="0"/>
                  </a:rPr>
                  <a:t>n</a:t>
                </a:r>
                <a:r>
                  <a:rPr lang="zh-CN" altLang="en-US" sz="2400" b="1" dirty="0" smtClean="0">
                    <a:latin typeface="宋体" panose="02010600030101010101" pitchFamily="2" charset="-122"/>
                    <a:ea typeface="宋体" panose="02010600030101010101" pitchFamily="2" charset="-122"/>
                  </a:rPr>
                  <a:t>的序列中</a:t>
                </a:r>
                <a:r>
                  <a:rPr lang="zh-CN" altLang="en-US" sz="2400" b="1" dirty="0" smtClean="0">
                    <a:solidFill>
                      <a:schemeClr val="tx1"/>
                    </a:solidFill>
                    <a:latin typeface="宋体" panose="02010600030101010101" pitchFamily="2" charset="-122"/>
                    <a:ea typeface="宋体" panose="02010600030101010101" pitchFamily="2" charset="-122"/>
                  </a:rPr>
                  <a:t>一定有</a:t>
                </a:r>
                <a14:m>
                  <m:oMath xmlns:m="http://schemas.openxmlformats.org/officeDocument/2006/math">
                    <m:rad>
                      <m:radPr>
                        <m:degHide m:val="on"/>
                        <m:ctrlPr>
                          <a:rPr lang="en-US" altLang="zh-CN" sz="2400" b="1" i="1" dirty="0"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ctrlPr>
                      </m:radPr>
                      <m:deg/>
                      <m:e>
                        <m:r>
                          <m:rPr>
                            <m:sty m:val="p"/>
                          </m:rPr>
                          <a:rPr lang="en-US" altLang="zh-CN" sz="2400" b="0" i="0" dirty="0">
                            <a:solidFill>
                              <a:schemeClr val="tx1"/>
                            </a:solidFill>
                            <a:latin typeface="Cambria Math" panose="02040503050406030204" pitchFamily="18" charset="0"/>
                            <a:ea typeface="宋体" panose="02010600030101010101" pitchFamily="2" charset="-122"/>
                            <a:cs typeface="Times New Roman" panose="02020603050405020304" pitchFamily="18" charset="0"/>
                          </a:rPr>
                          <m:t>n</m:t>
                        </m:r>
                      </m:e>
                    </m:rad>
                  </m:oMath>
                </a14:m>
                <a:r>
                  <a:rPr lang="zh-CN" altLang="en-US" sz="2400" b="1" dirty="0" smtClean="0">
                    <a:solidFill>
                      <a:schemeClr val="tx1"/>
                    </a:solidFill>
                    <a:latin typeface="宋体" panose="02010600030101010101" pitchFamily="2" charset="-122"/>
                    <a:ea typeface="宋体" panose="02010600030101010101" pitchFamily="2" charset="-122"/>
                  </a:rPr>
                  <a:t>长的</a:t>
                </a:r>
                <a:r>
                  <a:rPr lang="zh-CN" altLang="en-US" sz="2400" b="1" dirty="0" smtClean="0">
                    <a:latin typeface="宋体" panose="02010600030101010101" pitchFamily="2" charset="-122"/>
                    <a:ea typeface="宋体" panose="02010600030101010101" pitchFamily="2" charset="-122"/>
                  </a:rPr>
                  <a:t>单调子序列。</a:t>
                </a:r>
                <a:endParaRPr lang="en-US" altLang="zh-CN" sz="2400" b="1" dirty="0" smtClean="0">
                  <a:latin typeface="宋体" panose="02010600030101010101" pitchFamily="2" charset="-122"/>
                  <a:ea typeface="宋体" panose="02010600030101010101" pitchFamily="2" charset="-122"/>
                </a:endParaRPr>
              </a:p>
              <a:p>
                <a:pPr algn="just">
                  <a:lnSpc>
                    <a:spcPct val="170000"/>
                  </a:lnSpc>
                  <a:buFont typeface="Wingdings" panose="05000000000000000000" pitchFamily="2" charset="2"/>
                  <a:buChar char="Ø"/>
                </a:pPr>
                <a:r>
                  <a:rPr lang="zh-CN" altLang="en-US" sz="2400" dirty="0" smtClean="0">
                    <a:latin typeface="宋体" panose="02010600030101010101" pitchFamily="2" charset="-122"/>
                    <a:ea typeface="宋体" panose="02010600030101010101" pitchFamily="2" charset="-122"/>
                  </a:rPr>
                  <a:t>该文章</a:t>
                </a:r>
                <a:r>
                  <a:rPr lang="en-US" altLang="zh-CN" sz="2400" dirty="0" smtClean="0">
                    <a:latin typeface="Times New Roman" panose="02020603050405020304" pitchFamily="18" charset="0"/>
                    <a:ea typeface="宋体" panose="02010600030101010101" pitchFamily="2" charset="-122"/>
                    <a:cs typeface="Times New Roman" panose="02020603050405020304" pitchFamily="18" charset="0"/>
                  </a:rPr>
                  <a:t>《</a:t>
                </a:r>
                <a:r>
                  <a:rPr lang="it-IT" altLang="zh-CN" sz="2400" dirty="0" smtClean="0">
                    <a:latin typeface="Times New Roman" panose="02020603050405020304" pitchFamily="18" charset="0"/>
                    <a:ea typeface="宋体" panose="02010600030101010101" pitchFamily="2" charset="-122"/>
                    <a:cs typeface="Times New Roman" panose="02020603050405020304" pitchFamily="18" charset="0"/>
                  </a:rPr>
                  <a:t>A </a:t>
                </a:r>
                <a:r>
                  <a:rPr lang="it-IT" altLang="zh-CN" sz="2400" dirty="0">
                    <a:latin typeface="Times New Roman" panose="02020603050405020304" pitchFamily="18" charset="0"/>
                    <a:ea typeface="宋体" panose="02010600030101010101" pitchFamily="2" charset="-122"/>
                    <a:cs typeface="Times New Roman" panose="02020603050405020304" pitchFamily="18" charset="0"/>
                  </a:rPr>
                  <a:t>combinatorial problem in </a:t>
                </a:r>
                <a:r>
                  <a:rPr lang="it-IT" altLang="zh-CN" sz="2400" dirty="0" smtClean="0">
                    <a:latin typeface="Times New Roman" panose="02020603050405020304" pitchFamily="18" charset="0"/>
                    <a:ea typeface="宋体" panose="02010600030101010101" pitchFamily="2" charset="-122"/>
                    <a:cs typeface="Times New Roman" panose="02020603050405020304" pitchFamily="18" charset="0"/>
                  </a:rPr>
                  <a:t>geometry</a:t>
                </a:r>
                <a:r>
                  <a:rPr lang="en-US" altLang="zh-CN" sz="2400" dirty="0" smtClean="0">
                    <a:latin typeface="Times New Roman" panose="02020603050405020304" pitchFamily="18" charset="0"/>
                    <a:ea typeface="宋体" panose="02010600030101010101" pitchFamily="2" charset="-122"/>
                    <a:cs typeface="Times New Roman" panose="02020603050405020304" pitchFamily="18" charset="0"/>
                  </a:rPr>
                  <a:t>》</a:t>
                </a:r>
                <a:r>
                  <a:rPr lang="zh-CN" altLang="en-US" sz="2400" dirty="0" smtClean="0">
                    <a:latin typeface="宋体" panose="02010600030101010101" pitchFamily="2" charset="-122"/>
                    <a:ea typeface="宋体" panose="02010600030101010101" pitchFamily="2" charset="-122"/>
                  </a:rPr>
                  <a:t>发表在刚创刊的</a:t>
                </a:r>
                <a:r>
                  <a:rPr lang="en-US" altLang="zh-CN" sz="2400" i="1" dirty="0" err="1" smtClean="0">
                    <a:latin typeface="Times New Roman" panose="02020603050405020304" pitchFamily="18" charset="0"/>
                    <a:ea typeface="宋体" panose="02010600030101010101" pitchFamily="2" charset="-122"/>
                    <a:cs typeface="Times New Roman" panose="02020603050405020304" pitchFamily="18" charset="0"/>
                  </a:rPr>
                  <a:t>Compositio</a:t>
                </a:r>
                <a:r>
                  <a:rPr lang="en-US" altLang="zh-CN" sz="2400" i="1" dirty="0" smtClean="0">
                    <a:latin typeface="Times New Roman" panose="02020603050405020304" pitchFamily="18" charset="0"/>
                    <a:ea typeface="宋体" panose="02010600030101010101" pitchFamily="2" charset="-122"/>
                    <a:cs typeface="Times New Roman" panose="02020603050405020304" pitchFamily="18" charset="0"/>
                  </a:rPr>
                  <a:t> Math.</a:t>
                </a:r>
                <a:r>
                  <a:rPr lang="zh-CN" altLang="en-US" sz="2400" dirty="0" smtClean="0">
                    <a:latin typeface="宋体" panose="02010600030101010101" pitchFamily="2" charset="-122"/>
                    <a:ea typeface="宋体" panose="02010600030101010101" pitchFamily="2" charset="-122"/>
                  </a:rPr>
                  <a:t>上。</a:t>
                </a:r>
                <a:endParaRPr lang="en-US" altLang="zh-CN" sz="2400" dirty="0">
                  <a:latin typeface="宋体" panose="02010600030101010101" pitchFamily="2" charset="-122"/>
                  <a:ea typeface="宋体" panose="02010600030101010101" pitchFamily="2" charset="-122"/>
                </a:endParaRPr>
              </a:p>
              <a:p>
                <a:pPr algn="just">
                  <a:lnSpc>
                    <a:spcPct val="170000"/>
                  </a:lnSpc>
                  <a:buFont typeface="Wingdings" panose="05000000000000000000" pitchFamily="2" charset="2"/>
                  <a:buChar char="Ø"/>
                </a:pPr>
                <a:r>
                  <a:rPr lang="zh-CN" altLang="en-US" sz="2400" dirty="0" smtClean="0">
                    <a:latin typeface="宋体" panose="02010600030101010101" pitchFamily="2" charset="-122"/>
                    <a:ea typeface="宋体" panose="02010600030101010101" pitchFamily="2" charset="-122"/>
                  </a:rPr>
                  <a:t>文中还重新证明了</a:t>
                </a:r>
                <a:r>
                  <a:rPr lang="en-US" altLang="zh-CN" sz="2400" dirty="0" smtClean="0">
                    <a:solidFill>
                      <a:schemeClr val="tx2"/>
                    </a:solidFill>
                    <a:latin typeface="Times New Roman" panose="02020603050405020304" pitchFamily="18" charset="0"/>
                    <a:ea typeface="宋体" panose="02010600030101010101" pitchFamily="2" charset="-122"/>
                    <a:cs typeface="Times New Roman" panose="02020603050405020304" pitchFamily="18" charset="0"/>
                  </a:rPr>
                  <a:t>Ramsey</a:t>
                </a:r>
                <a:r>
                  <a:rPr lang="zh-CN" altLang="en-US" sz="2400" dirty="0" smtClean="0">
                    <a:latin typeface="Times New Roman" panose="02020603050405020304" pitchFamily="18" charset="0"/>
                    <a:ea typeface="宋体" panose="02010600030101010101" pitchFamily="2" charset="-122"/>
                    <a:cs typeface="Times New Roman" panose="02020603050405020304" pitchFamily="18" charset="0"/>
                  </a:rPr>
                  <a:t>在</a:t>
                </a:r>
                <a:r>
                  <a:rPr lang="en-US" altLang="zh-CN" sz="2400" dirty="0" smtClean="0">
                    <a:latin typeface="Times New Roman" panose="02020603050405020304" pitchFamily="18" charset="0"/>
                    <a:ea typeface="宋体" panose="02010600030101010101" pitchFamily="2" charset="-122"/>
                    <a:cs typeface="Times New Roman" panose="02020603050405020304" pitchFamily="18" charset="0"/>
                  </a:rPr>
                  <a:t>1930</a:t>
                </a:r>
                <a:r>
                  <a:rPr lang="zh-CN" altLang="en-US" sz="2400" dirty="0" smtClean="0">
                    <a:latin typeface="宋体" panose="02010600030101010101" pitchFamily="2" charset="-122"/>
                    <a:ea typeface="宋体" panose="02010600030101010101" pitchFamily="2" charset="-122"/>
                  </a:rPr>
                  <a:t>年提出的一个定理，给出了</a:t>
                </a:r>
                <a:r>
                  <a:rPr lang="en-US" altLang="zh-CN" sz="2400" dirty="0" smtClean="0">
                    <a:latin typeface="Times New Roman" panose="02020603050405020304" pitchFamily="18" charset="0"/>
                    <a:ea typeface="宋体" panose="02010600030101010101" pitchFamily="2" charset="-122"/>
                    <a:cs typeface="Times New Roman" panose="02020603050405020304" pitchFamily="18" charset="0"/>
                  </a:rPr>
                  <a:t>Ramsey</a:t>
                </a:r>
                <a:r>
                  <a:rPr lang="zh-CN" altLang="en-US" sz="2400" dirty="0" smtClean="0">
                    <a:latin typeface="宋体" panose="02010600030101010101" pitchFamily="2" charset="-122"/>
                    <a:ea typeface="宋体" panose="02010600030101010101" pitchFamily="2" charset="-122"/>
                  </a:rPr>
                  <a:t>数的一个界，被视为</a:t>
                </a:r>
                <a:r>
                  <a:rPr lang="en-US" altLang="zh-CN" sz="2400" dirty="0" smtClean="0">
                    <a:solidFill>
                      <a:srgbClr val="C00000"/>
                    </a:solidFill>
                    <a:latin typeface="Times New Roman" panose="02020603050405020304" pitchFamily="18" charset="0"/>
                    <a:ea typeface="宋体" panose="02010600030101010101" pitchFamily="2" charset="-122"/>
                    <a:cs typeface="Times New Roman" panose="02020603050405020304" pitchFamily="18" charset="0"/>
                  </a:rPr>
                  <a:t>Ramsey</a:t>
                </a:r>
                <a:r>
                  <a:rPr lang="zh-CN" altLang="en-US" sz="2400" dirty="0" smtClean="0">
                    <a:solidFill>
                      <a:srgbClr val="C00000"/>
                    </a:solidFill>
                    <a:latin typeface="宋体" panose="02010600030101010101" pitchFamily="2" charset="-122"/>
                    <a:ea typeface="宋体" panose="02010600030101010101" pitchFamily="2" charset="-122"/>
                  </a:rPr>
                  <a:t>理论的发端之一</a:t>
                </a:r>
                <a:r>
                  <a:rPr lang="zh-CN" altLang="en-US" sz="2400" dirty="0" smtClean="0">
                    <a:latin typeface="宋体" panose="02010600030101010101" pitchFamily="2" charset="-122"/>
                    <a:ea typeface="宋体" panose="02010600030101010101" pitchFamily="2" charset="-122"/>
                  </a:rPr>
                  <a:t>。</a:t>
                </a:r>
                <a:endParaRPr lang="en-US" altLang="zh-CN" sz="2400" dirty="0">
                  <a:latin typeface="宋体" panose="02010600030101010101" pitchFamily="2" charset="-122"/>
                  <a:ea typeface="宋体" panose="02010600030101010101" pitchFamily="2"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359532" y="1628800"/>
                <a:ext cx="8424936" cy="4680520"/>
              </a:xfrm>
              <a:blipFill>
                <a:blip r:embed="rId2" cstate="print"/>
                <a:stretch>
                  <a:fillRect l="-1158" r="-10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xmlns="" val="426579482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32656"/>
            <a:ext cx="9144000" cy="710952"/>
          </a:xfrm>
        </p:spPr>
        <p:txBody>
          <a:bodyPr>
            <a:normAutofit/>
          </a:bodyPr>
          <a:lstStyle/>
          <a:p>
            <a:pPr algn="ctr"/>
            <a:r>
              <a:rPr lang="en-US" altLang="zh-CN" sz="4000" b="1" dirty="0" err="1" smtClean="0">
                <a:solidFill>
                  <a:schemeClr val="tx2"/>
                </a:solidFill>
                <a:latin typeface="Times New Roman" panose="02020603050405020304" pitchFamily="18" charset="0"/>
                <a:ea typeface="宋体" panose="02010600030101010101" pitchFamily="2" charset="-122"/>
                <a:cs typeface="Times New Roman" panose="02020603050405020304" pitchFamily="18" charset="0"/>
              </a:rPr>
              <a:t>Faulhaber</a:t>
            </a:r>
            <a:r>
              <a:rPr lang="zh-CN" altLang="en-US" sz="4000" b="1" dirty="0" smtClean="0">
                <a:solidFill>
                  <a:schemeClr val="tx2"/>
                </a:solidFill>
                <a:latin typeface="宋体" panose="02010600030101010101" pitchFamily="2" charset="-122"/>
                <a:ea typeface="宋体" panose="02010600030101010101" pitchFamily="2" charset="-122"/>
              </a:rPr>
              <a:t>系数</a:t>
            </a:r>
            <a:endParaRPr lang="zh-CN" altLang="en-US" sz="4000" b="1" dirty="0">
              <a:solidFill>
                <a:schemeClr val="tx2"/>
              </a:solidFill>
              <a:latin typeface="宋体" panose="02010600030101010101" pitchFamily="2" charset="-122"/>
              <a:ea typeface="宋体" panose="02010600030101010101" pitchFamily="2" charset="-122"/>
            </a:endParaRPr>
          </a:p>
        </p:txBody>
      </p:sp>
      <p:sp>
        <p:nvSpPr>
          <p:cNvPr id="5" name="文本框 4"/>
          <p:cNvSpPr txBox="1"/>
          <p:nvPr/>
        </p:nvSpPr>
        <p:spPr>
          <a:xfrm>
            <a:off x="611560" y="1628800"/>
            <a:ext cx="7632848" cy="1200329"/>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dirty="0" smtClean="0">
                <a:latin typeface="Times New Roman" panose="02020603050405020304" pitchFamily="18" charset="0"/>
                <a:cs typeface="Times New Roman" panose="02020603050405020304" pitchFamily="18" charset="0"/>
              </a:rPr>
              <a:t>1993</a:t>
            </a:r>
            <a:r>
              <a:rPr lang="zh-CN" altLang="en-US" sz="2400" dirty="0" smtClean="0">
                <a:latin typeface="Times New Roman" panose="02020603050405020304" pitchFamily="18" charset="0"/>
                <a:cs typeface="Times New Roman" panose="02020603050405020304" pitchFamily="18" charset="0"/>
              </a:rPr>
              <a:t>年，</a:t>
            </a:r>
            <a:r>
              <a:rPr lang="en-US" altLang="zh-CN" sz="2400" dirty="0" smtClean="0">
                <a:latin typeface="Times New Roman" panose="02020603050405020304" pitchFamily="18" charset="0"/>
                <a:cs typeface="Times New Roman" panose="02020603050405020304" pitchFamily="18" charset="0"/>
              </a:rPr>
              <a:t>Knuth</a:t>
            </a:r>
            <a:r>
              <a:rPr lang="zh-CN" altLang="en-US" sz="2400" dirty="0" smtClean="0">
                <a:latin typeface="Times New Roman" panose="02020603050405020304" pitchFamily="18" charset="0"/>
                <a:cs typeface="Times New Roman" panose="02020603050405020304" pitchFamily="18" charset="0"/>
              </a:rPr>
              <a:t>在一篇文章中研究了前</a:t>
            </a:r>
            <a:r>
              <a:rPr lang="en-US" altLang="zh-CN" sz="2400" i="1" dirty="0" smtClean="0">
                <a:latin typeface="Times New Roman" panose="02020603050405020304" pitchFamily="18" charset="0"/>
                <a:cs typeface="Times New Roman" panose="02020603050405020304" pitchFamily="18" charset="0"/>
              </a:rPr>
              <a:t>n</a:t>
            </a:r>
            <a:r>
              <a:rPr lang="zh-CN" altLang="en-US" sz="2400" dirty="0" smtClean="0">
                <a:latin typeface="Times New Roman" panose="02020603050405020304" pitchFamily="18" charset="0"/>
                <a:cs typeface="Times New Roman" panose="02020603050405020304" pitchFamily="18" charset="0"/>
              </a:rPr>
              <a:t>个自然数的</a:t>
            </a:r>
            <a:r>
              <a:rPr lang="en-US" altLang="zh-CN" sz="2400" i="1" dirty="0" smtClean="0">
                <a:latin typeface="Times New Roman" panose="02020603050405020304" pitchFamily="18" charset="0"/>
                <a:cs typeface="Times New Roman" panose="02020603050405020304" pitchFamily="18" charset="0"/>
              </a:rPr>
              <a:t>(2k-1)</a:t>
            </a:r>
            <a:r>
              <a:rPr lang="zh-CN" altLang="en-US" sz="2400" dirty="0" smtClean="0">
                <a:latin typeface="Times New Roman" panose="02020603050405020304" pitchFamily="18" charset="0"/>
                <a:cs typeface="Times New Roman" panose="02020603050405020304" pitchFamily="18" charset="0"/>
              </a:rPr>
              <a:t>次幂之和如何展开成多项式。下面是</a:t>
            </a:r>
            <a:r>
              <a:rPr lang="en-US" altLang="zh-CN" sz="2400" dirty="0" err="1" smtClean="0">
                <a:latin typeface="Times New Roman" panose="02020603050405020304" pitchFamily="18" charset="0"/>
                <a:cs typeface="Times New Roman" panose="02020603050405020304" pitchFamily="18" charset="0"/>
              </a:rPr>
              <a:t>Faulhaber</a:t>
            </a:r>
            <a:r>
              <a:rPr lang="zh-CN" altLang="en-US" sz="2400" dirty="0" smtClean="0">
                <a:latin typeface="Times New Roman" panose="02020603050405020304" pitchFamily="18" charset="0"/>
                <a:cs typeface="Times New Roman" panose="02020603050405020304" pitchFamily="18" charset="0"/>
              </a:rPr>
              <a:t>在</a:t>
            </a:r>
            <a:r>
              <a:rPr lang="en-US" altLang="zh-CN" sz="2400" dirty="0" smtClean="0">
                <a:latin typeface="Times New Roman" panose="02020603050405020304" pitchFamily="18" charset="0"/>
                <a:cs typeface="Times New Roman" panose="02020603050405020304" pitchFamily="18" charset="0"/>
              </a:rPr>
              <a:t>17</a:t>
            </a:r>
            <a:r>
              <a:rPr lang="zh-CN" altLang="en-US" sz="2400" dirty="0" smtClean="0">
                <a:latin typeface="Times New Roman" panose="02020603050405020304" pitchFamily="18" charset="0"/>
                <a:cs typeface="Times New Roman" panose="02020603050405020304" pitchFamily="18" charset="0"/>
              </a:rPr>
              <a:t>世纪就已得到的结果：</a:t>
            </a:r>
            <a:endParaRPr lang="en-US" altLang="zh-CN" sz="2400" dirty="0" smtClean="0">
              <a:latin typeface="Times New Roman" panose="02020603050405020304" pitchFamily="18" charset="0"/>
              <a:cs typeface="Times New Roman" panose="02020603050405020304" pitchFamily="18" charset="0"/>
            </a:endParaRPr>
          </a:p>
        </p:txBody>
      </p:sp>
      <p:pic>
        <p:nvPicPr>
          <p:cNvPr id="7" name="内容占位符 3"/>
          <p:cNvPicPr>
            <a:picLocks noChangeAspect="1"/>
          </p:cNvPicPr>
          <p:nvPr/>
        </p:nvPicPr>
        <p:blipFill>
          <a:blip r:embed="rId2" cstate="print">
            <a:lum contrast="-1000"/>
            <a:extLst>
              <a:ext uri="{28A0092B-C50C-407E-A947-70E740481C1C}">
                <a14:useLocalDpi xmlns:a14="http://schemas.microsoft.com/office/drawing/2010/main" xmlns="" val="0"/>
              </a:ext>
            </a:extLst>
          </a:blip>
          <a:stretch>
            <a:fillRect/>
          </a:stretch>
        </p:blipFill>
        <p:spPr>
          <a:xfrm>
            <a:off x="755576" y="3121843"/>
            <a:ext cx="7056784" cy="3187477"/>
          </a:xfrm>
          <a:prstGeom prst="rect">
            <a:avLst/>
          </a:prstGeom>
        </p:spPr>
      </p:pic>
    </p:spTree>
    <p:extLst>
      <p:ext uri="{BB962C8B-B14F-4D97-AF65-F5344CB8AC3E}">
        <p14:creationId xmlns:p14="http://schemas.microsoft.com/office/powerpoint/2010/main" xmlns="" val="104997520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32656"/>
            <a:ext cx="9144000" cy="710952"/>
          </a:xfrm>
        </p:spPr>
        <p:txBody>
          <a:bodyPr>
            <a:normAutofit/>
          </a:bodyPr>
          <a:lstStyle/>
          <a:p>
            <a:pPr algn="ctr"/>
            <a:r>
              <a:rPr lang="en-US" altLang="zh-CN" sz="4000" b="1" dirty="0" err="1" smtClean="0">
                <a:solidFill>
                  <a:schemeClr val="tx2"/>
                </a:solidFill>
                <a:latin typeface="Times New Roman" panose="02020603050405020304" pitchFamily="18" charset="0"/>
                <a:ea typeface="宋体" panose="02010600030101010101" pitchFamily="2" charset="-122"/>
                <a:cs typeface="Times New Roman" panose="02020603050405020304" pitchFamily="18" charset="0"/>
              </a:rPr>
              <a:t>Faulhaber</a:t>
            </a:r>
            <a:r>
              <a:rPr lang="zh-CN" altLang="en-US" sz="4000" b="1" dirty="0" smtClean="0">
                <a:solidFill>
                  <a:schemeClr val="tx2"/>
                </a:solidFill>
                <a:latin typeface="宋体" panose="02010600030101010101" pitchFamily="2" charset="-122"/>
                <a:ea typeface="宋体" panose="02010600030101010101" pitchFamily="2" charset="-122"/>
              </a:rPr>
              <a:t>系数</a:t>
            </a:r>
            <a:endParaRPr lang="zh-CN" altLang="en-US" sz="4000" b="1" dirty="0">
              <a:solidFill>
                <a:schemeClr val="tx2"/>
              </a:solidFill>
              <a:latin typeface="宋体" panose="02010600030101010101" pitchFamily="2" charset="-122"/>
              <a:ea typeface="宋体" panose="02010600030101010101" pitchFamily="2" charset="-122"/>
            </a:endParaRPr>
          </a:p>
        </p:txBody>
      </p:sp>
      <p:sp>
        <p:nvSpPr>
          <p:cNvPr id="5" name="文本框 4"/>
          <p:cNvSpPr txBox="1"/>
          <p:nvPr/>
        </p:nvSpPr>
        <p:spPr>
          <a:xfrm>
            <a:off x="611560" y="1412776"/>
            <a:ext cx="7632848"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dirty="0" smtClean="0"/>
              <a:t>我们猜想，如下展开成</a:t>
            </a:r>
            <a:r>
              <a:rPr lang="en-US" altLang="zh-CN" sz="2400" i="1" dirty="0" smtClean="0">
                <a:latin typeface="Times New Roman" panose="02020603050405020304" pitchFamily="18" charset="0"/>
                <a:cs typeface="Times New Roman" panose="02020603050405020304" pitchFamily="18" charset="0"/>
              </a:rPr>
              <a:t>u=n(n+1)</a:t>
            </a:r>
            <a:r>
              <a:rPr lang="zh-CN" altLang="en-US" sz="2400" dirty="0" smtClean="0">
                <a:latin typeface="Times New Roman" panose="02020603050405020304" pitchFamily="18" charset="0"/>
                <a:cs typeface="Times New Roman" panose="02020603050405020304" pitchFamily="18" charset="0"/>
              </a:rPr>
              <a:t>的多项式时，</a:t>
            </a:r>
            <a:r>
              <a:rPr lang="zh-CN" altLang="en-US" sz="2400" dirty="0" smtClean="0"/>
              <a:t>得到的</a:t>
            </a:r>
            <a:r>
              <a:rPr lang="en-US" altLang="zh-CN" sz="2400" dirty="0" err="1" smtClean="0">
                <a:latin typeface="Times New Roman" panose="02020603050405020304" pitchFamily="18" charset="0"/>
                <a:cs typeface="Times New Roman" panose="02020603050405020304" pitchFamily="18" charset="0"/>
              </a:rPr>
              <a:t>Faulhaber</a:t>
            </a:r>
            <a:r>
              <a:rPr lang="zh-CN" altLang="en-US" sz="2400" dirty="0" smtClean="0"/>
              <a:t>系数</a:t>
            </a:r>
            <a:r>
              <a:rPr lang="en-US" altLang="zh-CN" sz="2400" dirty="0" smtClean="0"/>
              <a:t>(</a:t>
            </a:r>
            <a:r>
              <a:rPr lang="zh-CN" altLang="en-US" sz="2400" dirty="0" smtClean="0"/>
              <a:t>的绝对值</a:t>
            </a:r>
            <a:r>
              <a:rPr lang="en-US" altLang="zh-CN" sz="2400" dirty="0" smtClean="0"/>
              <a:t>)</a:t>
            </a:r>
            <a:r>
              <a:rPr lang="zh-CN" altLang="en-US" sz="2400" dirty="0" smtClean="0"/>
              <a:t>具有</a:t>
            </a:r>
            <a:r>
              <a:rPr lang="en-US" altLang="zh-CN" sz="2400" dirty="0" smtClean="0">
                <a:latin typeface="Times New Roman" panose="02020603050405020304" pitchFamily="18" charset="0"/>
                <a:cs typeface="Times New Roman" panose="02020603050405020304" pitchFamily="18" charset="0"/>
              </a:rPr>
              <a:t>log-concave</a:t>
            </a:r>
            <a:r>
              <a:rPr lang="zh-CN" altLang="en-US" sz="2400" dirty="0" smtClean="0"/>
              <a:t>性质。</a:t>
            </a:r>
            <a:endParaRPr lang="zh-CN" altLang="en-US" sz="2400" dirty="0"/>
          </a:p>
        </p:txBody>
      </p:sp>
      <p:pic>
        <p:nvPicPr>
          <p:cNvPr id="4" name="内容占位符 3"/>
          <p:cNvPicPr>
            <a:picLocks noGrp="1" noChangeAspect="1"/>
          </p:cNvPicPr>
          <p:nvPr>
            <p:ph idx="1"/>
          </p:nvPr>
        </p:nvPicPr>
        <p:blipFill>
          <a:blip r:embed="rId2" cstate="print">
            <a:lum contrast="-12000"/>
            <a:extLst>
              <a:ext uri="{28A0092B-C50C-407E-A947-70E740481C1C}">
                <a14:useLocalDpi xmlns:a14="http://schemas.microsoft.com/office/drawing/2010/main" xmlns="" val="0"/>
              </a:ext>
            </a:extLst>
          </a:blip>
          <a:stretch>
            <a:fillRect/>
          </a:stretch>
        </p:blipFill>
        <p:spPr>
          <a:xfrm>
            <a:off x="318356" y="2492896"/>
            <a:ext cx="8507288" cy="3672408"/>
          </a:xfrm>
        </p:spPr>
      </p:pic>
    </p:spTree>
    <p:extLst>
      <p:ext uri="{BB962C8B-B14F-4D97-AF65-F5344CB8AC3E}">
        <p14:creationId xmlns:p14="http://schemas.microsoft.com/office/powerpoint/2010/main" xmlns="" val="384677082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60648"/>
            <a:ext cx="9144000" cy="782960"/>
          </a:xfrm>
        </p:spPr>
        <p:txBody>
          <a:bodyPr>
            <a:normAutofit/>
          </a:bodyPr>
          <a:lstStyle/>
          <a:p>
            <a:pPr algn="ctr"/>
            <a:r>
              <a:rPr lang="en-US" altLang="zh-CN" sz="4000" b="1" dirty="0" smtClean="0">
                <a:solidFill>
                  <a:schemeClr val="tx2"/>
                </a:solidFill>
                <a:latin typeface="Times New Roman" panose="02020603050405020304" pitchFamily="18" charset="0"/>
                <a:cs typeface="Times New Roman" panose="02020603050405020304" pitchFamily="18" charset="0"/>
              </a:rPr>
              <a:t>Knuth</a:t>
            </a:r>
            <a:r>
              <a:rPr lang="zh-CN" altLang="en-US" sz="4000" b="1" dirty="0" smtClean="0">
                <a:solidFill>
                  <a:schemeClr val="tx2"/>
                </a:solidFill>
                <a:latin typeface="宋体" panose="02010600030101010101" pitchFamily="2" charset="-122"/>
                <a:ea typeface="宋体" panose="02010600030101010101" pitchFamily="2" charset="-122"/>
                <a:cs typeface="Times New Roman" panose="02020603050405020304" pitchFamily="18" charset="0"/>
              </a:rPr>
              <a:t>关于</a:t>
            </a:r>
            <a:r>
              <a:rPr lang="en-US" altLang="zh-CN" sz="4000" b="1" dirty="0" err="1" smtClean="0">
                <a:solidFill>
                  <a:schemeClr val="tx2"/>
                </a:solidFill>
                <a:latin typeface="Times New Roman" panose="02020603050405020304" pitchFamily="18" charset="0"/>
                <a:cs typeface="Times New Roman" panose="02020603050405020304" pitchFamily="18" charset="0"/>
              </a:rPr>
              <a:t>Faulhaber</a:t>
            </a:r>
            <a:r>
              <a:rPr lang="zh-CN" altLang="en-US" sz="4000" b="1" dirty="0" smtClean="0">
                <a:solidFill>
                  <a:schemeClr val="tx2"/>
                </a:solidFill>
                <a:latin typeface="Times New Roman" panose="02020603050405020304" pitchFamily="18" charset="0"/>
                <a:cs typeface="Times New Roman" panose="02020603050405020304" pitchFamily="18" charset="0"/>
              </a:rPr>
              <a:t>系数</a:t>
            </a:r>
            <a:r>
              <a:rPr lang="zh-CN" altLang="en-US" sz="4000" b="1" dirty="0" smtClean="0">
                <a:solidFill>
                  <a:schemeClr val="tx2"/>
                </a:solidFill>
                <a:latin typeface="宋体" panose="02010600030101010101" pitchFamily="2" charset="-122"/>
                <a:ea typeface="宋体" panose="02010600030101010101" pitchFamily="2" charset="-122"/>
                <a:cs typeface="Times New Roman" panose="02020603050405020304" pitchFamily="18" charset="0"/>
              </a:rPr>
              <a:t>的</a:t>
            </a:r>
            <a:r>
              <a:rPr lang="zh-CN" altLang="en-US" sz="4000" b="1" dirty="0">
                <a:solidFill>
                  <a:schemeClr val="tx2"/>
                </a:solidFill>
                <a:latin typeface="宋体" panose="02010600030101010101" pitchFamily="2" charset="-122"/>
                <a:ea typeface="宋体" panose="02010600030101010101" pitchFamily="2" charset="-122"/>
                <a:cs typeface="Times New Roman" panose="02020603050405020304" pitchFamily="18" charset="0"/>
              </a:rPr>
              <a:t>工作</a:t>
            </a:r>
          </a:p>
        </p:txBody>
      </p:sp>
      <p:sp>
        <p:nvSpPr>
          <p:cNvPr id="5" name="文本框 4"/>
          <p:cNvSpPr txBox="1"/>
          <p:nvPr/>
        </p:nvSpPr>
        <p:spPr>
          <a:xfrm>
            <a:off x="899592" y="5229200"/>
            <a:ext cx="7503916" cy="1384995"/>
          </a:xfrm>
          <a:prstGeom prst="rect">
            <a:avLst/>
          </a:prstGeom>
          <a:noFill/>
        </p:spPr>
        <p:txBody>
          <a:bodyPr wrap="square" rtlCol="0">
            <a:spAutoFit/>
          </a:bodyPr>
          <a:lstStyle/>
          <a:p>
            <a:r>
              <a:rPr lang="en-US" altLang="zh-CN" sz="2800" dirty="0" smtClean="0">
                <a:latin typeface="Times New Roman" panose="02020603050405020304" pitchFamily="18" charset="0"/>
                <a:ea typeface="宋体" panose="02010600030101010101" pitchFamily="2" charset="-122"/>
                <a:cs typeface="Times New Roman" panose="02020603050405020304" pitchFamily="18" charset="0"/>
              </a:rPr>
              <a:t>Knuth</a:t>
            </a:r>
            <a:r>
              <a:rPr lang="zh-CN" altLang="en-US" sz="2800" dirty="0" smtClean="0">
                <a:latin typeface="Times New Roman" panose="02020603050405020304" pitchFamily="18" charset="0"/>
                <a:ea typeface="宋体" panose="02010600030101010101" pitchFamily="2" charset="-122"/>
                <a:cs typeface="Times New Roman" panose="02020603050405020304" pitchFamily="18" charset="0"/>
              </a:rPr>
              <a:t>在文章中给出了</a:t>
            </a:r>
            <a:r>
              <a:rPr lang="en-US" altLang="zh-CN" sz="2800" dirty="0" err="1" smtClean="0">
                <a:latin typeface="Times New Roman" panose="02020603050405020304" pitchFamily="18" charset="0"/>
                <a:cs typeface="Times New Roman" panose="02020603050405020304" pitchFamily="18" charset="0"/>
              </a:rPr>
              <a:t>Faulhaber</a:t>
            </a:r>
            <a:r>
              <a:rPr lang="zh-CN" altLang="en-US" sz="2800" dirty="0" smtClean="0">
                <a:latin typeface="Times New Roman" panose="02020603050405020304" pitchFamily="18" charset="0"/>
                <a:ea typeface="宋体" panose="02010600030101010101" pitchFamily="2" charset="-122"/>
                <a:cs typeface="Times New Roman" panose="02020603050405020304" pitchFamily="18" charset="0"/>
              </a:rPr>
              <a:t>系数的恒等式和递推关系</a:t>
            </a:r>
            <a:r>
              <a:rPr lang="zh-CN" altLang="en-US" sz="2800" dirty="0">
                <a:latin typeface="Times New Roman" panose="02020603050405020304" pitchFamily="18" charset="0"/>
                <a:cs typeface="Times New Roman" panose="02020603050405020304" pitchFamily="18" charset="0"/>
              </a:rPr>
              <a:t>。</a:t>
            </a:r>
          </a:p>
          <a:p>
            <a:endParaRPr lang="zh-CN" altLang="en-US" sz="28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内容占位符 5"/>
          <p:cNvPicPr>
            <a:picLocks noGrp="1" noChangeAspect="1"/>
          </p:cNvPicPr>
          <p:nvPr>
            <p:ph idx="1"/>
          </p:nvPr>
        </p:nvPicPr>
        <p:blipFill rotWithShape="1">
          <a:blip r:embed="rId2" cstate="print">
            <a:extLst>
              <a:ext uri="{28A0092B-C50C-407E-A947-70E740481C1C}">
                <a14:useLocalDpi xmlns:a14="http://schemas.microsoft.com/office/drawing/2010/main" xmlns="" val="0"/>
              </a:ext>
            </a:extLst>
          </a:blip>
          <a:srcRect l="1344" t="2896" r="2218"/>
          <a:stretch/>
        </p:blipFill>
        <p:spPr>
          <a:xfrm>
            <a:off x="1403648" y="2348880"/>
            <a:ext cx="6264696" cy="2414017"/>
          </a:xfrm>
        </p:spPr>
      </p:pic>
    </p:spTree>
    <p:extLst>
      <p:ext uri="{BB962C8B-B14F-4D97-AF65-F5344CB8AC3E}">
        <p14:creationId xmlns:p14="http://schemas.microsoft.com/office/powerpoint/2010/main" xmlns="" val="418784731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lum contrast="-12000"/>
            <a:extLst>
              <a:ext uri="{28A0092B-C50C-407E-A947-70E740481C1C}">
                <a14:useLocalDpi xmlns:a14="http://schemas.microsoft.com/office/drawing/2010/main" xmlns="" val="0"/>
              </a:ext>
            </a:extLst>
          </a:blip>
          <a:stretch>
            <a:fillRect/>
          </a:stretch>
        </p:blipFill>
        <p:spPr>
          <a:xfrm>
            <a:off x="357158" y="3143248"/>
            <a:ext cx="8430478" cy="2304256"/>
          </a:xfrm>
          <a:prstGeom prst="rect">
            <a:avLst/>
          </a:prstGeom>
        </p:spPr>
      </p:pic>
      <p:sp>
        <p:nvSpPr>
          <p:cNvPr id="2" name="标题 1"/>
          <p:cNvSpPr>
            <a:spLocks noGrp="1"/>
          </p:cNvSpPr>
          <p:nvPr>
            <p:ph type="title"/>
          </p:nvPr>
        </p:nvSpPr>
        <p:spPr>
          <a:xfrm>
            <a:off x="0" y="260648"/>
            <a:ext cx="9144000" cy="782960"/>
          </a:xfrm>
        </p:spPr>
        <p:txBody>
          <a:bodyPr>
            <a:normAutofit/>
          </a:bodyPr>
          <a:lstStyle/>
          <a:p>
            <a:pPr algn="ctr"/>
            <a:r>
              <a:rPr lang="en-US" altLang="zh-CN" sz="4000" b="1" dirty="0" smtClean="0">
                <a:solidFill>
                  <a:schemeClr val="tx2"/>
                </a:solidFill>
                <a:latin typeface="Times New Roman" panose="02020603050405020304" pitchFamily="18" charset="0"/>
                <a:cs typeface="Times New Roman" panose="02020603050405020304" pitchFamily="18" charset="0"/>
              </a:rPr>
              <a:t>Knuth</a:t>
            </a:r>
            <a:r>
              <a:rPr lang="zh-CN" altLang="en-US" sz="4000" b="1" dirty="0" smtClean="0">
                <a:solidFill>
                  <a:schemeClr val="tx2"/>
                </a:solidFill>
                <a:latin typeface="宋体" panose="02010600030101010101" pitchFamily="2" charset="-122"/>
                <a:ea typeface="宋体" panose="02010600030101010101" pitchFamily="2" charset="-122"/>
                <a:cs typeface="Times New Roman" panose="02020603050405020304" pitchFamily="18" charset="0"/>
              </a:rPr>
              <a:t>关于</a:t>
            </a:r>
            <a:r>
              <a:rPr lang="en-US" altLang="zh-CN" sz="4000" b="1" dirty="0" err="1" smtClean="0">
                <a:solidFill>
                  <a:schemeClr val="tx2"/>
                </a:solidFill>
                <a:latin typeface="Times New Roman" panose="02020603050405020304" pitchFamily="18" charset="0"/>
                <a:cs typeface="Times New Roman" panose="02020603050405020304" pitchFamily="18" charset="0"/>
              </a:rPr>
              <a:t>Faulhaber</a:t>
            </a:r>
            <a:r>
              <a:rPr lang="zh-CN" altLang="en-US" sz="4000" b="1" dirty="0">
                <a:solidFill>
                  <a:schemeClr val="tx2"/>
                </a:solidFill>
                <a:latin typeface="Times New Roman" panose="02020603050405020304" pitchFamily="18" charset="0"/>
                <a:cs typeface="Times New Roman" panose="02020603050405020304" pitchFamily="18" charset="0"/>
              </a:rPr>
              <a:t>系数</a:t>
            </a:r>
            <a:r>
              <a:rPr lang="zh-CN" altLang="en-US" sz="4000" b="1" dirty="0">
                <a:solidFill>
                  <a:schemeClr val="tx2"/>
                </a:solidFill>
                <a:latin typeface="宋体" panose="02010600030101010101" pitchFamily="2" charset="-122"/>
                <a:ea typeface="宋体" panose="02010600030101010101" pitchFamily="2" charset="-122"/>
                <a:cs typeface="Times New Roman" panose="02020603050405020304" pitchFamily="18" charset="0"/>
              </a:rPr>
              <a:t>的工作</a:t>
            </a:r>
          </a:p>
        </p:txBody>
      </p:sp>
      <p:sp>
        <p:nvSpPr>
          <p:cNvPr id="3" name="内容占位符 2"/>
          <p:cNvSpPr>
            <a:spLocks noGrp="1"/>
          </p:cNvSpPr>
          <p:nvPr>
            <p:ph idx="1"/>
          </p:nvPr>
        </p:nvSpPr>
        <p:spPr>
          <a:xfrm>
            <a:off x="457200" y="1772816"/>
            <a:ext cx="8229600" cy="4525963"/>
          </a:xfrm>
        </p:spPr>
        <p:txBody>
          <a:bodyPr/>
          <a:lstStyle/>
          <a:p>
            <a:pPr>
              <a:buFont typeface="Wingdings" panose="05000000000000000000" pitchFamily="2" charset="2"/>
              <a:buChar char="Ø"/>
            </a:pPr>
            <a:r>
              <a:rPr lang="en-US" altLang="zh-CN" dirty="0" err="1" smtClean="0">
                <a:latin typeface="Times New Roman" panose="02020603050405020304" pitchFamily="18" charset="0"/>
                <a:cs typeface="Times New Roman" panose="02020603050405020304" pitchFamily="18" charset="0"/>
              </a:rPr>
              <a:t>Gessel</a:t>
            </a:r>
            <a:r>
              <a:rPr lang="zh-CN" altLang="en-US" dirty="0" smtClean="0">
                <a:latin typeface="Times New Roman" panose="02020603050405020304" pitchFamily="18" charset="0"/>
                <a:cs typeface="Times New Roman" panose="02020603050405020304" pitchFamily="18" charset="0"/>
              </a:rPr>
              <a:t>等对</a:t>
            </a:r>
            <a:r>
              <a:rPr lang="en-US" altLang="zh-CN" dirty="0" err="1" smtClean="0">
                <a:latin typeface="Times New Roman" panose="02020603050405020304" pitchFamily="18" charset="0"/>
                <a:cs typeface="Times New Roman" panose="02020603050405020304" pitchFamily="18" charset="0"/>
              </a:rPr>
              <a:t>Faulhaber</a:t>
            </a:r>
            <a:r>
              <a:rPr lang="zh-CN" altLang="en-US" dirty="0" smtClean="0">
                <a:latin typeface="Times New Roman" panose="02020603050405020304" pitchFamily="18" charset="0"/>
                <a:cs typeface="Times New Roman" panose="02020603050405020304" pitchFamily="18" charset="0"/>
              </a:rPr>
              <a:t>系数给出了下面的行列式表达式：</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11440411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75" y="260648"/>
            <a:ext cx="9144000" cy="782960"/>
          </a:xfrm>
        </p:spPr>
        <p:txBody>
          <a:bodyPr>
            <a:normAutofit/>
          </a:bodyPr>
          <a:lstStyle/>
          <a:p>
            <a:pPr algn="ctr"/>
            <a:r>
              <a:rPr lang="en-US" altLang="zh-CN" sz="4000" b="1" dirty="0">
                <a:solidFill>
                  <a:schemeClr val="tx2"/>
                </a:solidFill>
                <a:latin typeface="Times New Roman" panose="02020603050405020304" pitchFamily="18" charset="0"/>
                <a:cs typeface="Times New Roman" panose="02020603050405020304" pitchFamily="18" charset="0"/>
              </a:rPr>
              <a:t>Knuth</a:t>
            </a:r>
            <a:r>
              <a:rPr lang="zh-CN" altLang="en-US" sz="4000" b="1" dirty="0">
                <a:solidFill>
                  <a:schemeClr val="tx2"/>
                </a:solidFill>
                <a:latin typeface="宋体" panose="02010600030101010101" pitchFamily="2" charset="-122"/>
                <a:ea typeface="宋体" panose="02010600030101010101" pitchFamily="2" charset="-122"/>
                <a:cs typeface="Times New Roman" panose="02020603050405020304" pitchFamily="18" charset="0"/>
              </a:rPr>
              <a:t>关于</a:t>
            </a:r>
            <a:r>
              <a:rPr lang="en-US" altLang="zh-CN" sz="4000" b="1" dirty="0" err="1">
                <a:solidFill>
                  <a:schemeClr val="tx2"/>
                </a:solidFill>
                <a:latin typeface="Times New Roman" panose="02020603050405020304" pitchFamily="18" charset="0"/>
                <a:cs typeface="Times New Roman" panose="02020603050405020304" pitchFamily="18" charset="0"/>
              </a:rPr>
              <a:t>Faulhaber</a:t>
            </a:r>
            <a:r>
              <a:rPr lang="zh-CN" altLang="en-US" sz="4000" b="1" dirty="0">
                <a:solidFill>
                  <a:schemeClr val="tx2"/>
                </a:solidFill>
                <a:latin typeface="Times New Roman" panose="02020603050405020304" pitchFamily="18" charset="0"/>
                <a:cs typeface="Times New Roman" panose="02020603050405020304" pitchFamily="18" charset="0"/>
              </a:rPr>
              <a:t>系数</a:t>
            </a:r>
            <a:r>
              <a:rPr lang="zh-CN" altLang="en-US" sz="4000" b="1" dirty="0">
                <a:solidFill>
                  <a:schemeClr val="tx2"/>
                </a:solidFill>
                <a:latin typeface="宋体" panose="02010600030101010101" pitchFamily="2" charset="-122"/>
                <a:ea typeface="宋体" panose="02010600030101010101" pitchFamily="2" charset="-122"/>
                <a:cs typeface="Times New Roman" panose="02020603050405020304" pitchFamily="18" charset="0"/>
              </a:rPr>
              <a:t>的工作</a:t>
            </a:r>
          </a:p>
        </p:txBody>
      </p:sp>
      <p:sp>
        <p:nvSpPr>
          <p:cNvPr id="3" name="内容占位符 2"/>
          <p:cNvSpPr>
            <a:spLocks noGrp="1"/>
          </p:cNvSpPr>
          <p:nvPr>
            <p:ph idx="1"/>
          </p:nvPr>
        </p:nvSpPr>
        <p:spPr>
          <a:xfrm>
            <a:off x="474549" y="1700808"/>
            <a:ext cx="8229600" cy="4525963"/>
          </a:xfrm>
        </p:spPr>
        <p:txBody>
          <a:bodyPr>
            <a:normAutofit lnSpcReduction="10000"/>
          </a:bodyPr>
          <a:lstStyle/>
          <a:p>
            <a:pPr algn="l">
              <a:buFont typeface="Wingdings" panose="05000000000000000000" pitchFamily="2" charset="2"/>
              <a:buChar char="Ø"/>
            </a:pPr>
            <a:r>
              <a:rPr lang="zh-CN" altLang="en-US" dirty="0">
                <a:latin typeface="Times New Roman" panose="02020603050405020304" pitchFamily="18" charset="0"/>
                <a:ea typeface="宋体" panose="02010600030101010101" pitchFamily="2" charset="-122"/>
                <a:cs typeface="Times New Roman" panose="02020603050405020304" pitchFamily="18" charset="0"/>
              </a:rPr>
              <a:t>文中给出了</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Faulhaber</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系数与</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Bernoulli</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数的关系：</a:t>
            </a:r>
            <a:endParaRPr lang="en-US" altLang="zh-CN" dirty="0" smtClean="0">
              <a:latin typeface="Times New Roman" panose="02020603050405020304" pitchFamily="18" charset="0"/>
              <a:ea typeface="宋体" panose="02010600030101010101" pitchFamily="2" charset="-122"/>
              <a:cs typeface="Times New Roman" panose="02020603050405020304" pitchFamily="18" charset="0"/>
            </a:endParaRPr>
          </a:p>
          <a:p>
            <a:pPr algn="l">
              <a:buFont typeface="Wingdings" panose="05000000000000000000" pitchFamily="2" charset="2"/>
              <a:buChar char="Ø"/>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l">
              <a:buFont typeface="Wingdings" panose="05000000000000000000" pitchFamily="2" charset="2"/>
              <a:buChar char="Ø"/>
            </a:pPr>
            <a:endParaRPr lang="en-US" altLang="zh-CN" dirty="0" smtClean="0">
              <a:latin typeface="Times New Roman" panose="02020603050405020304" pitchFamily="18" charset="0"/>
              <a:ea typeface="宋体" panose="02010600030101010101" pitchFamily="2" charset="-122"/>
              <a:cs typeface="Times New Roman" panose="02020603050405020304" pitchFamily="18" charset="0"/>
            </a:endParaRPr>
          </a:p>
          <a:p>
            <a:pPr algn="l">
              <a:buFont typeface="Wingdings" panose="05000000000000000000" pitchFamily="2" charset="2"/>
              <a:buChar char="Ø"/>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l">
              <a:buFont typeface="Wingdings" panose="05000000000000000000" pitchFamily="2" charset="2"/>
              <a:buChar char="Ø"/>
            </a:pP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作为上式的特例，我们有：</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endParaRPr lang="en-US" altLang="zh-CN" dirty="0" smtClean="0">
              <a:latin typeface="Times New Roman" panose="02020603050405020304" pitchFamily="18" charset="0"/>
              <a:ea typeface="宋体" panose="02010600030101010101" pitchFamily="2" charset="-122"/>
              <a:cs typeface="Times New Roman" panose="02020603050405020304" pitchFamily="18" charset="0"/>
            </a:endParaRPr>
          </a:p>
          <a:p>
            <a:pPr algn="l">
              <a:buFont typeface="Wingdings" panose="05000000000000000000" pitchFamily="2" charset="2"/>
              <a:buChar char="Ø"/>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l">
              <a:buFont typeface="Wingdings" panose="05000000000000000000" pitchFamily="2" charset="2"/>
              <a:buChar char="Ø"/>
            </a:pPr>
            <a:endParaRPr lang="en-US" altLang="zh-CN" dirty="0" smtClean="0">
              <a:latin typeface="Times New Roman" panose="02020603050405020304" pitchFamily="18" charset="0"/>
              <a:ea typeface="宋体" panose="02010600030101010101" pitchFamily="2" charset="-122"/>
              <a:cs typeface="Times New Roman" panose="02020603050405020304" pitchFamily="18" charset="0"/>
            </a:endParaRPr>
          </a:p>
          <a:p>
            <a:pPr algn="l">
              <a:buFont typeface="Wingdings" panose="05000000000000000000" pitchFamily="2" charset="2"/>
              <a:buChar char="Ø"/>
            </a:pP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借助前面的行列式公式，</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Knuth</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得以用</a:t>
            </a:r>
            <a:r>
              <a:rPr lang="zh-CN" altLang="en-US" dirty="0">
                <a:latin typeface="Times New Roman" panose="02020603050405020304" pitchFamily="18" charset="0"/>
                <a:ea typeface="宋体" panose="02010600030101010101" pitchFamily="2" charset="-122"/>
                <a:cs typeface="Times New Roman" panose="02020603050405020304" pitchFamily="18" charset="0"/>
              </a:rPr>
              <a:t>斜的严格</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增表</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(skew increasing tableaux)</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给</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Bernoulli</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数一个组合解释。</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2" cstate="print">
            <a:lum contrast="-12000"/>
            <a:extLst>
              <a:ext uri="{28A0092B-C50C-407E-A947-70E740481C1C}">
                <a14:useLocalDpi xmlns:a14="http://schemas.microsoft.com/office/drawing/2010/main" xmlns="" val="0"/>
              </a:ext>
            </a:extLst>
          </a:blip>
          <a:stretch>
            <a:fillRect/>
          </a:stretch>
        </p:blipFill>
        <p:spPr>
          <a:xfrm>
            <a:off x="1675199" y="3786843"/>
            <a:ext cx="5775651" cy="816453"/>
          </a:xfrm>
          <a:prstGeom prst="rect">
            <a:avLst/>
          </a:prstGeom>
        </p:spPr>
      </p:pic>
      <p:pic>
        <p:nvPicPr>
          <p:cNvPr id="4" name="图片 3"/>
          <p:cNvPicPr>
            <a:picLocks noChangeAspect="1"/>
          </p:cNvPicPr>
          <p:nvPr/>
        </p:nvPicPr>
        <p:blipFill>
          <a:blip r:embed="rId3" cstate="print">
            <a:lum contrast="-12000"/>
            <a:extLst>
              <a:ext uri="{28A0092B-C50C-407E-A947-70E740481C1C}">
                <a14:useLocalDpi xmlns:a14="http://schemas.microsoft.com/office/drawing/2010/main" xmlns="" val="0"/>
              </a:ext>
            </a:extLst>
          </a:blip>
          <a:stretch>
            <a:fillRect/>
          </a:stretch>
        </p:blipFill>
        <p:spPr>
          <a:xfrm>
            <a:off x="802432" y="2357984"/>
            <a:ext cx="7901717" cy="771683"/>
          </a:xfrm>
          <a:prstGeom prst="rect">
            <a:avLst/>
          </a:prstGeom>
        </p:spPr>
      </p:pic>
    </p:spTree>
    <p:extLst>
      <p:ext uri="{BB962C8B-B14F-4D97-AF65-F5344CB8AC3E}">
        <p14:creationId xmlns:p14="http://schemas.microsoft.com/office/powerpoint/2010/main" xmlns="" val="153345850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97768"/>
            <a:ext cx="9144000" cy="854968"/>
          </a:xfrm>
        </p:spPr>
        <p:txBody>
          <a:bodyPr>
            <a:normAutofit/>
          </a:bodyPr>
          <a:lstStyle/>
          <a:p>
            <a:pPr algn="ctr"/>
            <a:r>
              <a:rPr lang="en-US" altLang="zh-CN" sz="4000" b="1" dirty="0" smtClean="0">
                <a:solidFill>
                  <a:schemeClr val="tx2"/>
                </a:solidFill>
                <a:latin typeface="Times New Roman" panose="02020603050405020304" pitchFamily="18" charset="0"/>
                <a:cs typeface="Times New Roman" panose="02020603050405020304" pitchFamily="18" charset="0"/>
              </a:rPr>
              <a:t>Johann </a:t>
            </a:r>
            <a:r>
              <a:rPr lang="en-US" altLang="zh-CN" sz="4000" b="1" dirty="0" err="1" smtClean="0">
                <a:solidFill>
                  <a:schemeClr val="tx2"/>
                </a:solidFill>
                <a:latin typeface="Times New Roman" panose="02020603050405020304" pitchFamily="18" charset="0"/>
                <a:cs typeface="Times New Roman" panose="02020603050405020304" pitchFamily="18" charset="0"/>
              </a:rPr>
              <a:t>Faulhaber</a:t>
            </a:r>
            <a:endParaRPr lang="zh-CN" altLang="en-US" sz="4000" b="1" dirty="0">
              <a:solidFill>
                <a:schemeClr val="tx2"/>
              </a:solidFill>
              <a:latin typeface="Times New Roman" panose="02020603050405020304" pitchFamily="18" charset="0"/>
              <a:cs typeface="Times New Roman" panose="02020603050405020304" pitchFamily="18" charset="0"/>
            </a:endParaRPr>
          </a:p>
        </p:txBody>
      </p:sp>
      <p:pic>
        <p:nvPicPr>
          <p:cNvPr id="5" name="内容占位符 4"/>
          <p:cNvPicPr>
            <a:picLocks noGrp="1" noChangeAspect="1"/>
          </p:cNvPicPr>
          <p:nvPr>
            <p:ph sz="half" idx="1"/>
          </p:nvPr>
        </p:nvPicPr>
        <p:blipFill>
          <a:blip r:embed="rId2" cstate="print">
            <a:extLst>
              <a:ext uri="{28A0092B-C50C-407E-A947-70E740481C1C}">
                <a14:useLocalDpi xmlns:a14="http://schemas.microsoft.com/office/drawing/2010/main" xmlns="" val="0"/>
              </a:ext>
            </a:extLst>
          </a:blip>
          <a:stretch>
            <a:fillRect/>
          </a:stretch>
        </p:blipFill>
        <p:spPr>
          <a:xfrm>
            <a:off x="611560" y="1728162"/>
            <a:ext cx="3485943" cy="4690180"/>
          </a:xfrm>
        </p:spPr>
      </p:pic>
      <p:sp>
        <p:nvSpPr>
          <p:cNvPr id="4" name="内容占位符 3"/>
          <p:cNvSpPr>
            <a:spLocks noGrp="1"/>
          </p:cNvSpPr>
          <p:nvPr>
            <p:ph sz="half" idx="2"/>
          </p:nvPr>
        </p:nvSpPr>
        <p:spPr>
          <a:xfrm>
            <a:off x="4283968" y="1916832"/>
            <a:ext cx="4536504" cy="4320480"/>
          </a:xfrm>
        </p:spPr>
        <p:txBody>
          <a:bodyPr>
            <a:normAutofit fontScale="92500" lnSpcReduction="20000"/>
          </a:bodyPr>
          <a:lstStyle/>
          <a:p>
            <a:pPr>
              <a:lnSpc>
                <a:spcPct val="150000"/>
              </a:lnSpc>
              <a:buFont typeface="Wingdings" panose="05000000000000000000" pitchFamily="2" charset="2"/>
              <a:buChar char="Ø"/>
            </a:pPr>
            <a:r>
              <a:rPr lang="en-US" altLang="zh-CN" dirty="0" err="1" smtClean="0">
                <a:latin typeface="Times New Roman" panose="02020603050405020304" pitchFamily="18" charset="0"/>
                <a:cs typeface="Times New Roman" panose="02020603050405020304" pitchFamily="18" charset="0"/>
              </a:rPr>
              <a:t>Faulhaber</a:t>
            </a:r>
            <a:r>
              <a:rPr lang="en-US" altLang="zh-CN" dirty="0" smtClean="0">
                <a:latin typeface="Times New Roman" panose="02020603050405020304" pitchFamily="18" charset="0"/>
                <a:cs typeface="Times New Roman" panose="02020603050405020304" pitchFamily="18" charset="0"/>
              </a:rPr>
              <a:t> (1580 --1635) </a:t>
            </a:r>
            <a:r>
              <a:rPr lang="zh-CN" altLang="en-US" dirty="0" smtClean="0">
                <a:latin typeface="宋体" panose="02010600030101010101" pitchFamily="2" charset="-122"/>
                <a:ea typeface="宋体" panose="02010600030101010101" pitchFamily="2" charset="-122"/>
                <a:cs typeface="Times New Roman" panose="02020603050405020304" pitchFamily="18" charset="0"/>
              </a:rPr>
              <a:t>出生在德国</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Ulm</a:t>
            </a:r>
            <a:r>
              <a:rPr lang="zh-CN" altLang="en-US" dirty="0" smtClean="0">
                <a:latin typeface="宋体" panose="02010600030101010101" pitchFamily="2" charset="-122"/>
                <a:ea typeface="宋体" panose="02010600030101010101" pitchFamily="2" charset="-122"/>
                <a:cs typeface="Times New Roman" panose="02020603050405020304" pitchFamily="18" charset="0"/>
              </a:rPr>
              <a:t>市</a:t>
            </a:r>
            <a:r>
              <a:rPr lang="zh-CN" altLang="en-US" dirty="0" smtClean="0"/>
              <a:t>。</a:t>
            </a:r>
            <a:endParaRPr lang="en-US" altLang="zh-CN" dirty="0" smtClean="0">
              <a:latin typeface="宋体" panose="02010600030101010101" pitchFamily="2" charset="-122"/>
              <a:ea typeface="宋体" panose="02010600030101010101" pitchFamily="2" charset="-122"/>
              <a:cs typeface="Times New Roman" panose="02020603050405020304" pitchFamily="18" charset="0"/>
            </a:endParaRPr>
          </a:p>
          <a:p>
            <a:pPr>
              <a:lnSpc>
                <a:spcPct val="150000"/>
              </a:lnSpc>
              <a:buFont typeface="Wingdings" panose="05000000000000000000" pitchFamily="2" charset="2"/>
              <a:buChar char="Ø"/>
            </a:pPr>
            <a:r>
              <a:rPr lang="zh-CN" altLang="en-US" dirty="0" smtClean="0">
                <a:latin typeface="宋体" panose="02010600030101010101" pitchFamily="2" charset="-122"/>
                <a:ea typeface="宋体" panose="02010600030101010101" pitchFamily="2" charset="-122"/>
                <a:cs typeface="Times New Roman" panose="02020603050405020304" pitchFamily="18" charset="0"/>
              </a:rPr>
              <a:t>早年以编织为生，后来成为</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Ulm</a:t>
            </a:r>
            <a:r>
              <a:rPr lang="zh-CN" altLang="en-US" dirty="0" smtClean="0">
                <a:latin typeface="宋体" panose="02010600030101010101" pitchFamily="2" charset="-122"/>
                <a:ea typeface="宋体" panose="02010600030101010101" pitchFamily="2" charset="-122"/>
                <a:cs typeface="Times New Roman" panose="02020603050405020304" pitchFamily="18" charset="0"/>
              </a:rPr>
              <a:t>市的土地测量员，为</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Basel</a:t>
            </a:r>
            <a:r>
              <a:rPr lang="zh-CN" altLang="en-US" dirty="0" smtClean="0">
                <a:latin typeface="宋体" panose="02010600030101010101" pitchFamily="2" charset="-122"/>
                <a:ea typeface="宋体" panose="02010600030101010101" pitchFamily="2" charset="-122"/>
                <a:cs typeface="Times New Roman" panose="02020603050405020304" pitchFamily="18" charset="0"/>
              </a:rPr>
              <a:t>和</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Frankfurt</a:t>
            </a:r>
            <a:r>
              <a:rPr lang="zh-CN" altLang="en-US" dirty="0" smtClean="0">
                <a:latin typeface="宋体" panose="02010600030101010101" pitchFamily="2" charset="-122"/>
                <a:ea typeface="宋体" panose="02010600030101010101" pitchFamily="2" charset="-122"/>
                <a:cs typeface="Times New Roman" panose="02020603050405020304" pitchFamily="18" charset="0"/>
              </a:rPr>
              <a:t>等城市设计城墙</a:t>
            </a:r>
            <a:r>
              <a:rPr lang="zh-CN" altLang="en-US" dirty="0" smtClean="0"/>
              <a:t>。</a:t>
            </a:r>
            <a:endParaRPr lang="en-US" altLang="zh-CN" dirty="0" smtClean="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Ø"/>
            </a:pPr>
            <a:r>
              <a:rPr lang="zh-CN" altLang="en-US" sz="3000" dirty="0" smtClean="0">
                <a:latin typeface="Times New Roman" panose="02020603050405020304" pitchFamily="18" charset="0"/>
                <a:cs typeface="Times New Roman" panose="02020603050405020304" pitchFamily="18" charset="0"/>
              </a:rPr>
              <a:t>建造水车，为军队设计几何仪器</a:t>
            </a:r>
            <a:r>
              <a:rPr lang="zh-CN" altLang="en-US" sz="3000" dirty="0"/>
              <a:t>。</a:t>
            </a:r>
          </a:p>
          <a:p>
            <a:pPr>
              <a:lnSpc>
                <a:spcPct val="150000"/>
              </a:lnSpc>
              <a:buFont typeface="Wingdings" panose="05000000000000000000" pitchFamily="2" charset="2"/>
              <a:buChar char="Ø"/>
            </a:pP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32287570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9"/>
          <p:cNvSpPr txBox="1">
            <a:spLocks noChangeArrowheads="1"/>
          </p:cNvSpPr>
          <p:nvPr/>
        </p:nvSpPr>
        <p:spPr bwMode="auto">
          <a:xfrm>
            <a:off x="107504" y="1412776"/>
            <a:ext cx="6120680" cy="32162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marL="342900" indent="-342900" eaLnBrk="1" hangingPunct="1">
              <a:lnSpc>
                <a:spcPct val="150000"/>
              </a:lnSpc>
              <a:spcAft>
                <a:spcPts val="600"/>
              </a:spcAft>
              <a:buFont typeface="Wingdings" panose="05000000000000000000" pitchFamily="2" charset="2"/>
              <a:buChar char="Ø"/>
            </a:pPr>
            <a:r>
              <a:rPr lang="en-US" altLang="zh-CN" sz="2200" dirty="0" smtClean="0">
                <a:solidFill>
                  <a:schemeClr val="tx2"/>
                </a:solidFill>
                <a:latin typeface="Times New Roman" pitchFamily="18" charset="0"/>
                <a:ea typeface="新宋体" pitchFamily="49" charset="-122"/>
                <a:cs typeface="Times New Roman" pitchFamily="18" charset="0"/>
              </a:rPr>
              <a:t>D.E</a:t>
            </a:r>
            <a:r>
              <a:rPr lang="en-US" altLang="zh-CN" sz="2200" dirty="0">
                <a:solidFill>
                  <a:schemeClr val="tx2"/>
                </a:solidFill>
                <a:latin typeface="Times New Roman" pitchFamily="18" charset="0"/>
                <a:ea typeface="新宋体" pitchFamily="49" charset="-122"/>
                <a:cs typeface="Times New Roman" pitchFamily="18" charset="0"/>
              </a:rPr>
              <a:t>. </a:t>
            </a:r>
            <a:r>
              <a:rPr lang="en-US" altLang="zh-CN" sz="2200" dirty="0" smtClean="0">
                <a:solidFill>
                  <a:schemeClr val="tx2"/>
                </a:solidFill>
                <a:latin typeface="Times New Roman" pitchFamily="18" charset="0"/>
                <a:ea typeface="新宋体" pitchFamily="49" charset="-122"/>
                <a:cs typeface="Times New Roman" pitchFamily="18" charset="0"/>
              </a:rPr>
              <a:t>Knuth</a:t>
            </a:r>
            <a:r>
              <a:rPr lang="zh-CN" altLang="en-US" sz="2200" dirty="0">
                <a:solidFill>
                  <a:schemeClr val="tx2"/>
                </a:solidFill>
                <a:latin typeface="Times New Roman" pitchFamily="18" charset="0"/>
                <a:ea typeface="新宋体" pitchFamily="49" charset="-122"/>
                <a:cs typeface="Times New Roman" pitchFamily="18" charset="0"/>
              </a:rPr>
              <a:t> </a:t>
            </a:r>
            <a:r>
              <a:rPr lang="zh-CN" altLang="en-US" sz="2200" dirty="0">
                <a:latin typeface="Times New Roman" pitchFamily="18" charset="0"/>
                <a:ea typeface="新宋体" pitchFamily="49" charset="-122"/>
                <a:cs typeface="Times New Roman" pitchFamily="18" charset="0"/>
              </a:rPr>
              <a:t>，美国科学院院士，曾获图灵</a:t>
            </a:r>
            <a:r>
              <a:rPr lang="zh-CN" altLang="en-US" sz="2200" dirty="0" smtClean="0">
                <a:latin typeface="Times New Roman" pitchFamily="18" charset="0"/>
                <a:ea typeface="新宋体" pitchFamily="49" charset="-122"/>
                <a:cs typeface="Times New Roman" pitchFamily="18" charset="0"/>
              </a:rPr>
              <a:t>奖、京都</a:t>
            </a:r>
            <a:r>
              <a:rPr lang="zh-CN" altLang="en-US" sz="2200" dirty="0">
                <a:latin typeface="Times New Roman" pitchFamily="18" charset="0"/>
                <a:ea typeface="新宋体" pitchFamily="49" charset="-122"/>
                <a:cs typeface="Times New Roman" pitchFamily="18" charset="0"/>
              </a:rPr>
              <a:t>奖、美国国家科学奖、美国数学会</a:t>
            </a:r>
            <a:r>
              <a:rPr lang="en-US" altLang="zh-CN" sz="2200" dirty="0">
                <a:latin typeface="Times New Roman" pitchFamily="18" charset="0"/>
                <a:ea typeface="新宋体" pitchFamily="49" charset="-122"/>
                <a:cs typeface="Times New Roman" pitchFamily="18" charset="0"/>
              </a:rPr>
              <a:t>Steele</a:t>
            </a:r>
            <a:r>
              <a:rPr lang="zh-CN" altLang="en-US" sz="2200" dirty="0" smtClean="0">
                <a:latin typeface="Times New Roman" pitchFamily="18" charset="0"/>
                <a:ea typeface="新宋体" pitchFamily="49" charset="-122"/>
                <a:cs typeface="Times New Roman" pitchFamily="18" charset="0"/>
              </a:rPr>
              <a:t>奖。</a:t>
            </a:r>
            <a:endParaRPr lang="en-US" altLang="zh-CN" sz="2200" dirty="0" smtClean="0">
              <a:latin typeface="Times New Roman" pitchFamily="18" charset="0"/>
              <a:ea typeface="新宋体" pitchFamily="49" charset="-122"/>
              <a:cs typeface="Times New Roman" pitchFamily="18" charset="0"/>
            </a:endParaRPr>
          </a:p>
          <a:p>
            <a:pPr marL="342900" indent="-342900" eaLnBrk="1" hangingPunct="1">
              <a:lnSpc>
                <a:spcPct val="150000"/>
              </a:lnSpc>
              <a:spcAft>
                <a:spcPts val="600"/>
              </a:spcAft>
              <a:buFont typeface="Wingdings" panose="05000000000000000000" pitchFamily="2" charset="2"/>
              <a:buChar char="Ø"/>
            </a:pPr>
            <a:r>
              <a:rPr lang="zh-CN" altLang="en-US" sz="2200" dirty="0" smtClean="0">
                <a:latin typeface="Times New Roman" pitchFamily="18" charset="0"/>
                <a:ea typeface="新宋体" pitchFamily="49" charset="-122"/>
                <a:cs typeface="Times New Roman" pitchFamily="18" charset="0"/>
              </a:rPr>
              <a:t>他的中文名叫做</a:t>
            </a:r>
            <a:r>
              <a:rPr lang="zh-CN" altLang="en-US" sz="2200" dirty="0" smtClean="0">
                <a:solidFill>
                  <a:schemeClr val="tx2"/>
                </a:solidFill>
                <a:latin typeface="Times New Roman" pitchFamily="18" charset="0"/>
                <a:ea typeface="新宋体" pitchFamily="49" charset="-122"/>
                <a:cs typeface="Times New Roman" pitchFamily="18" charset="0"/>
              </a:rPr>
              <a:t>高德纳</a:t>
            </a:r>
            <a:r>
              <a:rPr lang="zh-CN" altLang="en-US" sz="2200" dirty="0" smtClean="0">
                <a:latin typeface="Times New Roman" pitchFamily="18" charset="0"/>
                <a:ea typeface="新宋体" pitchFamily="49" charset="-122"/>
                <a:cs typeface="Times New Roman" pitchFamily="18" charset="0"/>
              </a:rPr>
              <a:t>，是姚期智的夫人取的。在</a:t>
            </a:r>
            <a:r>
              <a:rPr lang="zh-CN" altLang="en-US" sz="2200" dirty="0">
                <a:latin typeface="Times New Roman" pitchFamily="18" charset="0"/>
                <a:ea typeface="新宋体" pitchFamily="49" charset="-122"/>
                <a:cs typeface="Times New Roman" pitchFamily="18" charset="0"/>
              </a:rPr>
              <a:t>其</a:t>
            </a:r>
            <a:r>
              <a:rPr lang="zh-CN" altLang="en-US" sz="2200" dirty="0" smtClean="0">
                <a:latin typeface="Times New Roman" pitchFamily="18" charset="0"/>
                <a:ea typeface="新宋体" pitchFamily="49" charset="-122"/>
                <a:cs typeface="Times New Roman" pitchFamily="18" charset="0"/>
              </a:rPr>
              <a:t>著作</a:t>
            </a:r>
            <a:r>
              <a:rPr lang="en-US" altLang="zh-CN" sz="2200" dirty="0" smtClean="0">
                <a:latin typeface="Times New Roman" pitchFamily="18" charset="0"/>
                <a:ea typeface="新宋体" pitchFamily="49" charset="-122"/>
                <a:cs typeface="Times New Roman" pitchFamily="18" charset="0"/>
              </a:rPr>
              <a:t>《</a:t>
            </a:r>
            <a:r>
              <a:rPr lang="zh-CN" altLang="en-US" sz="2200" dirty="0" smtClean="0">
                <a:latin typeface="Times New Roman" pitchFamily="18" charset="0"/>
                <a:ea typeface="新宋体" pitchFamily="49" charset="-122"/>
                <a:cs typeface="Times New Roman" pitchFamily="18" charset="0"/>
              </a:rPr>
              <a:t>计算机程序设计的艺术</a:t>
            </a:r>
            <a:r>
              <a:rPr lang="en-US" altLang="zh-CN" sz="2200" dirty="0">
                <a:latin typeface="Times New Roman" pitchFamily="18" charset="0"/>
                <a:ea typeface="新宋体" pitchFamily="49" charset="-122"/>
                <a:cs typeface="Times New Roman" pitchFamily="18" charset="0"/>
              </a:rPr>
              <a:t>》</a:t>
            </a:r>
            <a:r>
              <a:rPr lang="zh-CN" altLang="en-US" sz="2200" dirty="0">
                <a:latin typeface="Times New Roman" pitchFamily="18" charset="0"/>
                <a:ea typeface="新宋体" pitchFamily="49" charset="-122"/>
                <a:cs typeface="Times New Roman" pitchFamily="18" charset="0"/>
              </a:rPr>
              <a:t>第四卷中</a:t>
            </a:r>
            <a:r>
              <a:rPr lang="zh-CN" altLang="en-US" sz="2200" dirty="0" smtClean="0">
                <a:latin typeface="Times New Roman" pitchFamily="18" charset="0"/>
                <a:ea typeface="新宋体" pitchFamily="49" charset="-122"/>
                <a:cs typeface="Times New Roman" pitchFamily="18" charset="0"/>
              </a:rPr>
              <a:t>，对提到</a:t>
            </a:r>
            <a:r>
              <a:rPr lang="zh-CN" altLang="en-US" sz="2200" dirty="0">
                <a:latin typeface="Times New Roman" pitchFamily="18" charset="0"/>
                <a:ea typeface="新宋体" pitchFamily="49" charset="-122"/>
                <a:cs typeface="Times New Roman" pitchFamily="18" charset="0"/>
              </a:rPr>
              <a:t>的中国人也都用中文写出</a:t>
            </a:r>
            <a:r>
              <a:rPr lang="zh-CN" altLang="en-US" sz="2200" dirty="0" smtClean="0">
                <a:latin typeface="Times New Roman" pitchFamily="18" charset="0"/>
                <a:ea typeface="新宋体" pitchFamily="49" charset="-122"/>
                <a:cs typeface="Times New Roman" pitchFamily="18" charset="0"/>
              </a:rPr>
              <a:t>姓名。</a:t>
            </a:r>
            <a:r>
              <a:rPr lang="zh-CN" altLang="en-US" sz="2200" dirty="0" smtClean="0">
                <a:solidFill>
                  <a:schemeClr val="tx2"/>
                </a:solidFill>
                <a:latin typeface="Times New Roman" pitchFamily="18" charset="0"/>
                <a:ea typeface="新宋体" pitchFamily="49" charset="-122"/>
                <a:cs typeface="Times New Roman" pitchFamily="18" charset="0"/>
              </a:rPr>
              <a:t> </a:t>
            </a:r>
            <a:endParaRPr lang="en-US" altLang="zh-CN" sz="2200" dirty="0">
              <a:solidFill>
                <a:schemeClr val="tx2"/>
              </a:solidFill>
              <a:latin typeface="Times New Roman" pitchFamily="18" charset="0"/>
              <a:ea typeface="新宋体" pitchFamily="49" charset="-122"/>
              <a:cs typeface="Times New Roman" pitchFamily="18" charset="0"/>
            </a:endParaRPr>
          </a:p>
        </p:txBody>
      </p:sp>
      <p:sp>
        <p:nvSpPr>
          <p:cNvPr id="4" name="Rectangle 8"/>
          <p:cNvSpPr txBox="1">
            <a:spLocks noChangeArrowheads="1"/>
          </p:cNvSpPr>
          <p:nvPr/>
        </p:nvSpPr>
        <p:spPr bwMode="auto">
          <a:xfrm>
            <a:off x="0" y="188640"/>
            <a:ext cx="9144000" cy="844550"/>
          </a:xfrm>
          <a:prstGeom prst="rect">
            <a:avLst/>
          </a:prstGeom>
          <a:noFill/>
          <a:ln w="9525">
            <a:noFill/>
            <a:miter lim="800000"/>
            <a:headEnd/>
            <a:tailEnd/>
          </a:ln>
        </p:spPr>
        <p:txBody>
          <a:bodyPr anchor="b"/>
          <a:lstStyle/>
          <a:p>
            <a:pPr algn="ctr">
              <a:defRPr/>
            </a:pPr>
            <a:r>
              <a:rPr lang="en-US" altLang="zh-CN" sz="4000" b="1" dirty="0">
                <a:solidFill>
                  <a:schemeClr val="tx2"/>
                </a:solidFill>
                <a:latin typeface="Times New Roman" pitchFamily="18" charset="0"/>
                <a:ea typeface="新宋体" pitchFamily="49" charset="-122"/>
                <a:cs typeface="Times New Roman" pitchFamily="18" charset="0"/>
              </a:rPr>
              <a:t>Knuth</a:t>
            </a:r>
            <a:endParaRPr lang="zh-CN" altLang="en-US" sz="4000" b="1" dirty="0">
              <a:solidFill>
                <a:schemeClr val="tx2"/>
              </a:solidFill>
              <a:latin typeface="宋体" panose="02010600030101010101" pitchFamily="2" charset="-122"/>
              <a:ea typeface="宋体" panose="02010600030101010101" pitchFamily="2" charset="-122"/>
              <a:cs typeface="+mj-cs"/>
            </a:endParaRPr>
          </a:p>
        </p:txBody>
      </p:sp>
      <p:pic>
        <p:nvPicPr>
          <p:cNvPr id="3" name="图片 2"/>
          <p:cNvPicPr>
            <a:picLocks noChangeAspect="1"/>
          </p:cNvPicPr>
          <p:nvPr/>
        </p:nvPicPr>
        <p:blipFill rotWithShape="1">
          <a:blip r:embed="rId2" cstate="print">
            <a:extLst>
              <a:ext uri="{28A0092B-C50C-407E-A947-70E740481C1C}">
                <a14:useLocalDpi xmlns:a14="http://schemas.microsoft.com/office/drawing/2010/main" xmlns="" val="0"/>
              </a:ext>
            </a:extLst>
          </a:blip>
          <a:srcRect t="-1" r="6027" b="-1"/>
          <a:stretch/>
        </p:blipFill>
        <p:spPr>
          <a:xfrm>
            <a:off x="6430821" y="1870820"/>
            <a:ext cx="2582696" cy="2134244"/>
          </a:xfrm>
          <a:prstGeom prst="rect">
            <a:avLst/>
          </a:prstGeom>
        </p:spPr>
      </p:pic>
      <p:sp>
        <p:nvSpPr>
          <p:cNvPr id="2" name="文本框 1"/>
          <p:cNvSpPr txBox="1"/>
          <p:nvPr/>
        </p:nvSpPr>
        <p:spPr>
          <a:xfrm>
            <a:off x="107504" y="4509120"/>
            <a:ext cx="8736971" cy="2123658"/>
          </a:xfrm>
          <a:prstGeom prst="rect">
            <a:avLst/>
          </a:prstGeom>
          <a:noFill/>
        </p:spPr>
        <p:txBody>
          <a:bodyPr wrap="square" rtlCol="0">
            <a:spAutoFit/>
          </a:bodyPr>
          <a:lstStyle/>
          <a:p>
            <a:pPr marL="342900" indent="-342900">
              <a:lnSpc>
                <a:spcPct val="150000"/>
              </a:lnSpc>
              <a:spcAft>
                <a:spcPct val="50000"/>
              </a:spcAft>
              <a:buFont typeface="Wingdings" panose="05000000000000000000" pitchFamily="2" charset="2"/>
              <a:buChar char="Ø"/>
            </a:pPr>
            <a:r>
              <a:rPr lang="en-US" altLang="zh-CN" sz="2200" dirty="0">
                <a:latin typeface="Times New Roman" pitchFamily="18" charset="0"/>
                <a:ea typeface="新宋体" pitchFamily="49" charset="-122"/>
                <a:cs typeface="Times New Roman" pitchFamily="18" charset="0"/>
              </a:rPr>
              <a:t>Knuth</a:t>
            </a:r>
            <a:r>
              <a:rPr lang="zh-CN" altLang="en-US" sz="2200" dirty="0">
                <a:latin typeface="Times New Roman" pitchFamily="18" charset="0"/>
                <a:ea typeface="新宋体" pitchFamily="49" charset="-122"/>
                <a:cs typeface="Times New Roman" pitchFamily="18" charset="0"/>
              </a:rPr>
              <a:t>创造了算法分析的领域，在数个理论</a:t>
            </a:r>
            <a:r>
              <a:rPr lang="zh-CN" altLang="en-US" sz="2200" dirty="0" smtClean="0">
                <a:latin typeface="Times New Roman" pitchFamily="18" charset="0"/>
                <a:ea typeface="新宋体" pitchFamily="49" charset="-122"/>
                <a:cs typeface="Times New Roman" pitchFamily="18" charset="0"/>
              </a:rPr>
              <a:t>计算机科学</a:t>
            </a:r>
            <a:r>
              <a:rPr lang="zh-CN" altLang="en-US" sz="2200" dirty="0">
                <a:latin typeface="Times New Roman" pitchFamily="18" charset="0"/>
                <a:ea typeface="新宋体" pitchFamily="49" charset="-122"/>
                <a:cs typeface="Times New Roman" pitchFamily="18" charset="0"/>
              </a:rPr>
              <a:t>的分支做出基石一般的贡献。在计算机科学及数学领域发表了多部</a:t>
            </a:r>
            <a:r>
              <a:rPr lang="zh-CN" altLang="en-US" sz="2200" dirty="0" smtClean="0">
                <a:latin typeface="Times New Roman" pitchFamily="18" charset="0"/>
                <a:ea typeface="新宋体" pitchFamily="49" charset="-122"/>
                <a:cs typeface="Times New Roman" pitchFamily="18" charset="0"/>
              </a:rPr>
              <a:t>具有广泛</a:t>
            </a:r>
            <a:r>
              <a:rPr lang="zh-CN" altLang="en-US" sz="2200" dirty="0">
                <a:latin typeface="Times New Roman" pitchFamily="18" charset="0"/>
                <a:ea typeface="新宋体" pitchFamily="49" charset="-122"/>
                <a:cs typeface="Times New Roman" pitchFamily="18" charset="0"/>
              </a:rPr>
              <a:t>影响的论文和著作。此外还是</a:t>
            </a:r>
            <a:r>
              <a:rPr lang="zh-CN" altLang="en-US" sz="2200" b="1" dirty="0">
                <a:solidFill>
                  <a:srgbClr val="7030A0"/>
                </a:solidFill>
                <a:latin typeface="Times New Roman" pitchFamily="18" charset="0"/>
                <a:ea typeface="新宋体" pitchFamily="49" charset="-122"/>
                <a:cs typeface="Times New Roman" pitchFamily="18" charset="0"/>
              </a:rPr>
              <a:t>排版软件</a:t>
            </a:r>
            <a:r>
              <a:rPr lang="en-US" altLang="zh-CN" sz="2200" b="1" dirty="0" err="1">
                <a:solidFill>
                  <a:srgbClr val="7030A0"/>
                </a:solidFill>
                <a:latin typeface="Times New Roman" pitchFamily="18" charset="0"/>
                <a:ea typeface="新宋体" pitchFamily="49" charset="-122"/>
                <a:cs typeface="Times New Roman" pitchFamily="18" charset="0"/>
              </a:rPr>
              <a:t>TeX</a:t>
            </a:r>
            <a:r>
              <a:rPr lang="zh-CN" altLang="en-US" sz="2200" dirty="0">
                <a:latin typeface="Times New Roman" pitchFamily="18" charset="0"/>
                <a:ea typeface="新宋体" pitchFamily="49" charset="-122"/>
                <a:cs typeface="Times New Roman" pitchFamily="18" charset="0"/>
              </a:rPr>
              <a:t>和字体设计系统</a:t>
            </a:r>
            <a:r>
              <a:rPr lang="en-US" altLang="zh-CN" sz="2200" dirty="0" err="1">
                <a:latin typeface="Times New Roman" pitchFamily="18" charset="0"/>
                <a:ea typeface="新宋体" pitchFamily="49" charset="-122"/>
                <a:cs typeface="Times New Roman" pitchFamily="18" charset="0"/>
              </a:rPr>
              <a:t>Metafont</a:t>
            </a:r>
            <a:r>
              <a:rPr lang="zh-CN" altLang="en-US" sz="2200" dirty="0">
                <a:latin typeface="Times New Roman" pitchFamily="18" charset="0"/>
                <a:ea typeface="新宋体" pitchFamily="49" charset="-122"/>
                <a:cs typeface="Times New Roman" pitchFamily="18" charset="0"/>
              </a:rPr>
              <a:t>的发明人，提出文学编程的概念</a:t>
            </a:r>
            <a:r>
              <a:rPr lang="zh-CN" altLang="en-US" sz="2200" dirty="0" smtClean="0">
                <a:latin typeface="Times New Roman" pitchFamily="18" charset="0"/>
                <a:ea typeface="新宋体" pitchFamily="49" charset="-122"/>
                <a:cs typeface="Times New Roman" pitchFamily="18" charset="0"/>
              </a:rPr>
              <a:t>。</a:t>
            </a:r>
            <a:endParaRPr lang="en-US" altLang="zh-CN" sz="2200" dirty="0">
              <a:latin typeface="Times New Roman" pitchFamily="18" charset="0"/>
              <a:ea typeface="新宋体" pitchFamily="49" charset="-122"/>
              <a:cs typeface="Times New Roman" pitchFamily="18" charset="0"/>
            </a:endParaRPr>
          </a:p>
        </p:txBody>
      </p:sp>
    </p:spTree>
    <p:extLst>
      <p:ext uri="{BB962C8B-B14F-4D97-AF65-F5344CB8AC3E}">
        <p14:creationId xmlns:p14="http://schemas.microsoft.com/office/powerpoint/2010/main" xmlns="" val="2103495223"/>
      </p:ext>
    </p:extLst>
  </p:cSld>
  <p:clrMapOvr>
    <a:masterClrMapping/>
  </p:clrMapOvr>
  <p:transition spd="slow" advTm="19052"/>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8"/>
          <p:cNvSpPr txBox="1">
            <a:spLocks noChangeArrowheads="1"/>
          </p:cNvSpPr>
          <p:nvPr/>
        </p:nvSpPr>
        <p:spPr bwMode="auto">
          <a:xfrm>
            <a:off x="0" y="188640"/>
            <a:ext cx="9144000" cy="844550"/>
          </a:xfrm>
          <a:prstGeom prst="rect">
            <a:avLst/>
          </a:prstGeom>
          <a:noFill/>
          <a:ln w="9525">
            <a:noFill/>
            <a:miter lim="800000"/>
            <a:headEnd/>
            <a:tailEnd/>
          </a:ln>
        </p:spPr>
        <p:txBody>
          <a:bodyPr anchor="b"/>
          <a:lstStyle/>
          <a:p>
            <a:pPr algn="ctr">
              <a:defRPr/>
            </a:pPr>
            <a:r>
              <a:rPr lang="en-US" altLang="zh-CN" sz="4000" b="1" dirty="0">
                <a:solidFill>
                  <a:schemeClr val="tx2"/>
                </a:solidFill>
                <a:latin typeface="Times New Roman" pitchFamily="18" charset="0"/>
                <a:ea typeface="新宋体" pitchFamily="49" charset="-122"/>
                <a:cs typeface="Times New Roman" pitchFamily="18" charset="0"/>
              </a:rPr>
              <a:t>Knuth</a:t>
            </a:r>
            <a:endParaRPr lang="zh-CN" altLang="en-US" sz="4000" b="1" dirty="0">
              <a:solidFill>
                <a:schemeClr val="tx2"/>
              </a:solidFill>
              <a:latin typeface="宋体" panose="02010600030101010101" pitchFamily="2" charset="-122"/>
              <a:ea typeface="宋体" panose="02010600030101010101" pitchFamily="2" charset="-122"/>
              <a:cs typeface="+mj-cs"/>
            </a:endParaRPr>
          </a:p>
        </p:txBody>
      </p:sp>
      <p:pic>
        <p:nvPicPr>
          <p:cNvPr id="3" name="图片 2"/>
          <p:cNvPicPr>
            <a:picLocks noChangeAspect="1"/>
          </p:cNvPicPr>
          <p:nvPr/>
        </p:nvPicPr>
        <p:blipFill rotWithShape="1">
          <a:blip r:embed="rId2" cstate="print">
            <a:extLst>
              <a:ext uri="{28A0092B-C50C-407E-A947-70E740481C1C}">
                <a14:useLocalDpi xmlns:a14="http://schemas.microsoft.com/office/drawing/2010/main" xmlns="" val="0"/>
              </a:ext>
            </a:extLst>
          </a:blip>
          <a:srcRect t="-1" r="6027" b="-1"/>
          <a:stretch/>
        </p:blipFill>
        <p:spPr>
          <a:xfrm>
            <a:off x="6430821" y="1870820"/>
            <a:ext cx="2582696" cy="2134244"/>
          </a:xfrm>
          <a:prstGeom prst="rect">
            <a:avLst/>
          </a:prstGeom>
        </p:spPr>
      </p:pic>
      <p:pic>
        <p:nvPicPr>
          <p:cNvPr id="5" name="图片 4"/>
          <p:cNvPicPr>
            <a:picLocks noChangeAspect="1"/>
          </p:cNvPicPr>
          <p:nvPr/>
        </p:nvPicPr>
        <p:blipFill>
          <a:blip r:embed="rId3" cstate="print">
            <a:lum contrast="-12000"/>
            <a:extLst>
              <a:ext uri="{28A0092B-C50C-407E-A947-70E740481C1C}">
                <a14:useLocalDpi xmlns:a14="http://schemas.microsoft.com/office/drawing/2010/main" xmlns="" val="0"/>
              </a:ext>
            </a:extLst>
          </a:blip>
          <a:stretch>
            <a:fillRect/>
          </a:stretch>
        </p:blipFill>
        <p:spPr>
          <a:xfrm>
            <a:off x="323528" y="1268760"/>
            <a:ext cx="4187542" cy="1728192"/>
          </a:xfrm>
          <a:prstGeom prst="rect">
            <a:avLst/>
          </a:prstGeom>
        </p:spPr>
      </p:pic>
      <p:pic>
        <p:nvPicPr>
          <p:cNvPr id="6" name="图片 5"/>
          <p:cNvPicPr>
            <a:picLocks noChangeAspect="1"/>
          </p:cNvPicPr>
          <p:nvPr/>
        </p:nvPicPr>
        <p:blipFill>
          <a:blip r:embed="rId4" cstate="print">
            <a:lum contrast="-12000"/>
            <a:extLst>
              <a:ext uri="{28A0092B-C50C-407E-A947-70E740481C1C}">
                <a14:useLocalDpi xmlns:a14="http://schemas.microsoft.com/office/drawing/2010/main" xmlns="" val="0"/>
              </a:ext>
            </a:extLst>
          </a:blip>
          <a:stretch>
            <a:fillRect/>
          </a:stretch>
        </p:blipFill>
        <p:spPr>
          <a:xfrm>
            <a:off x="1547664" y="2924944"/>
            <a:ext cx="4032448" cy="3534416"/>
          </a:xfrm>
          <a:prstGeom prst="rect">
            <a:avLst/>
          </a:prstGeom>
        </p:spPr>
      </p:pic>
    </p:spTree>
    <p:extLst>
      <p:ext uri="{BB962C8B-B14F-4D97-AF65-F5344CB8AC3E}">
        <p14:creationId xmlns:p14="http://schemas.microsoft.com/office/powerpoint/2010/main" xmlns="" val="3652824896"/>
      </p:ext>
    </p:extLst>
  </p:cSld>
  <p:clrMapOvr>
    <a:masterClrMapping/>
  </p:clrMapOvr>
  <p:transition spd="slow" advTm="19052"/>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571472" y="1428736"/>
            <a:ext cx="7640835" cy="3785652"/>
          </a:xfrm>
          <a:prstGeom prst="rect">
            <a:avLst/>
          </a:prstGeom>
          <a:noFill/>
        </p:spPr>
        <p:txBody>
          <a:bodyPr wrap="square" rtlCol="0">
            <a:spAutoFit/>
          </a:bodyPr>
          <a:lstStyle/>
          <a:p>
            <a:pPr marL="571500" indent="-571500">
              <a:lnSpc>
                <a:spcPct val="150000"/>
              </a:lnSpc>
              <a:buFont typeface="Wingdings" panose="05000000000000000000" pitchFamily="2" charset="2"/>
              <a:buChar char="Ø"/>
            </a:pPr>
            <a:r>
              <a:rPr lang="zh-CN" altLang="en-US" sz="4000" b="1" dirty="0" smtClean="0">
                <a:solidFill>
                  <a:schemeClr val="bg2">
                    <a:lumMod val="90000"/>
                  </a:schemeClr>
                </a:solidFill>
                <a:latin typeface="宋体" panose="02010600030101010101" pitchFamily="2" charset="-122"/>
                <a:ea typeface="宋体" panose="02010600030101010101" pitchFamily="2" charset="-122"/>
              </a:rPr>
              <a:t>集合划分</a:t>
            </a:r>
            <a:endParaRPr lang="en-US" altLang="zh-CN" sz="4000" b="1" dirty="0" smtClean="0">
              <a:solidFill>
                <a:schemeClr val="bg2">
                  <a:lumMod val="90000"/>
                </a:schemeClr>
              </a:solidFill>
              <a:latin typeface="宋体" panose="02010600030101010101" pitchFamily="2" charset="-122"/>
              <a:ea typeface="宋体" panose="02010600030101010101" pitchFamily="2" charset="-122"/>
            </a:endParaRPr>
          </a:p>
          <a:p>
            <a:pPr marL="571500" indent="-571500">
              <a:lnSpc>
                <a:spcPct val="150000"/>
              </a:lnSpc>
              <a:buFont typeface="Wingdings" panose="05000000000000000000" pitchFamily="2" charset="2"/>
              <a:buChar char="Ø"/>
            </a:pPr>
            <a:r>
              <a:rPr lang="zh-CN" altLang="en-US" sz="4000" b="1" dirty="0" smtClean="0">
                <a:solidFill>
                  <a:schemeClr val="bg2">
                    <a:lumMod val="90000"/>
                  </a:schemeClr>
                </a:solidFill>
                <a:latin typeface="宋体" panose="02010600030101010101" pitchFamily="2" charset="-122"/>
                <a:ea typeface="宋体" panose="02010600030101010101" pitchFamily="2" charset="-122"/>
              </a:rPr>
              <a:t>稳定匹配问题</a:t>
            </a:r>
            <a:endParaRPr lang="en-US" altLang="zh-CN" sz="4000" b="1" dirty="0" smtClean="0">
              <a:solidFill>
                <a:schemeClr val="bg2">
                  <a:lumMod val="90000"/>
                </a:schemeClr>
              </a:solidFill>
              <a:latin typeface="宋体" panose="02010600030101010101" pitchFamily="2" charset="-122"/>
              <a:ea typeface="宋体" panose="02010600030101010101" pitchFamily="2" charset="-122"/>
            </a:endParaRPr>
          </a:p>
          <a:p>
            <a:pPr marL="571500" indent="-571500">
              <a:lnSpc>
                <a:spcPct val="150000"/>
              </a:lnSpc>
              <a:buFont typeface="Wingdings" panose="05000000000000000000" pitchFamily="2" charset="2"/>
              <a:buChar char="Ø"/>
            </a:pPr>
            <a:r>
              <a:rPr lang="en-US" altLang="zh-CN" sz="4000" b="1" dirty="0" smtClean="0">
                <a:solidFill>
                  <a:schemeClr val="bg2">
                    <a:lumMod val="90000"/>
                  </a:schemeClr>
                </a:solidFill>
                <a:latin typeface="Times New Roman" pitchFamily="18" charset="0"/>
                <a:ea typeface="宋体" panose="02010600030101010101" pitchFamily="2" charset="-122"/>
                <a:cs typeface="Times New Roman" pitchFamily="18" charset="0"/>
              </a:rPr>
              <a:t>RSK</a:t>
            </a:r>
            <a:r>
              <a:rPr lang="zh-CN" altLang="en-US" sz="4000" b="1" dirty="0" smtClean="0">
                <a:solidFill>
                  <a:schemeClr val="bg2">
                    <a:lumMod val="90000"/>
                  </a:schemeClr>
                </a:solidFill>
                <a:latin typeface="宋体" panose="02010600030101010101" pitchFamily="2" charset="-122"/>
                <a:ea typeface="宋体" panose="02010600030101010101" pitchFamily="2" charset="-122"/>
              </a:rPr>
              <a:t>算法</a:t>
            </a:r>
            <a:endParaRPr lang="en-US" altLang="zh-CN" sz="4000" b="1" dirty="0" smtClean="0">
              <a:solidFill>
                <a:schemeClr val="bg2">
                  <a:lumMod val="90000"/>
                </a:schemeClr>
              </a:solidFill>
              <a:latin typeface="宋体" panose="02010600030101010101" pitchFamily="2" charset="-122"/>
              <a:ea typeface="宋体" panose="02010600030101010101" pitchFamily="2" charset="-122"/>
            </a:endParaRPr>
          </a:p>
          <a:p>
            <a:pPr marL="571500" indent="-571500">
              <a:lnSpc>
                <a:spcPct val="150000"/>
              </a:lnSpc>
              <a:buFont typeface="Wingdings" panose="05000000000000000000" pitchFamily="2" charset="2"/>
              <a:buChar char="Ø"/>
            </a:pPr>
            <a:r>
              <a:rPr lang="zh-CN" altLang="en-US" sz="4000" b="1" kern="0" dirty="0" smtClean="0">
                <a:solidFill>
                  <a:srgbClr val="C00000"/>
                </a:solidFill>
                <a:latin typeface="宋体" panose="02010600030101010101" pitchFamily="2" charset="-122"/>
                <a:ea typeface="宋体" panose="02010600030101010101" pitchFamily="2" charset="-122"/>
              </a:rPr>
              <a:t>计算生物学</a:t>
            </a:r>
            <a:endParaRPr lang="en-US" altLang="zh-CN" sz="4000" b="1" kern="0" dirty="0" smtClean="0">
              <a:solidFill>
                <a:srgbClr val="C00000"/>
              </a:solidFill>
              <a:latin typeface="宋体" panose="02010600030101010101" pitchFamily="2" charset="-122"/>
              <a:ea typeface="宋体" panose="02010600030101010101"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2"/>
          <p:cNvSpPr txBox="1">
            <a:spLocks/>
          </p:cNvSpPr>
          <p:nvPr/>
        </p:nvSpPr>
        <p:spPr>
          <a:xfrm>
            <a:off x="601663" y="1484313"/>
            <a:ext cx="5698529" cy="4032919"/>
          </a:xfrm>
          <a:prstGeom prst="rect">
            <a:avLst/>
          </a:prstGeom>
        </p:spPr>
        <p:txBody>
          <a:bodyPr/>
          <a:lstStyle/>
          <a:p>
            <a:pPr marL="457200" indent="-457200">
              <a:lnSpc>
                <a:spcPct val="150000"/>
              </a:lnSpc>
              <a:spcAft>
                <a:spcPts val="600"/>
              </a:spcAft>
              <a:buFont typeface="Wingdings" panose="05000000000000000000" pitchFamily="2" charset="2"/>
              <a:buChar char="n"/>
              <a:defRPr/>
            </a:pPr>
            <a:endParaRPr lang="en-US" altLang="zh-CN" sz="2800" i="1" dirty="0" smtClean="0">
              <a:solidFill>
                <a:schemeClr val="tx1"/>
              </a:solidFill>
              <a:latin typeface="Times New Roman" panose="02020603050405020304" pitchFamily="18" charset="0"/>
              <a:cs typeface="Times New Roman" panose="02020603050405020304" pitchFamily="18" charset="0"/>
            </a:endParaRPr>
          </a:p>
          <a:p>
            <a:pPr marL="457200" indent="-457200">
              <a:lnSpc>
                <a:spcPct val="150000"/>
              </a:lnSpc>
              <a:spcAft>
                <a:spcPts val="600"/>
              </a:spcAft>
              <a:buFont typeface="Wingdings" panose="05000000000000000000" pitchFamily="2" charset="2"/>
              <a:buChar char="n"/>
              <a:defRPr/>
            </a:pPr>
            <a:r>
              <a:rPr lang="en-US" altLang="zh-CN" sz="2400" i="1" dirty="0" smtClean="0">
                <a:solidFill>
                  <a:schemeClr val="tx1"/>
                </a:solidFill>
                <a:latin typeface="Times New Roman" panose="02020603050405020304" pitchFamily="18" charset="0"/>
                <a:cs typeface="Times New Roman" panose="02020603050405020304" pitchFamily="18" charset="0"/>
              </a:rPr>
              <a:t>S</a:t>
            </a:r>
            <a:r>
              <a:rPr lang="en-US" altLang="zh-CN" sz="2400" dirty="0" smtClean="0">
                <a:solidFill>
                  <a:schemeClr val="tx1"/>
                </a:solidFill>
                <a:latin typeface="Times New Roman" panose="02020603050405020304" pitchFamily="18" charset="0"/>
                <a:cs typeface="Times New Roman" panose="02020603050405020304" pitchFamily="18" charset="0"/>
              </a:rPr>
              <a:t>(5</a:t>
            </a:r>
            <a:r>
              <a:rPr lang="en-US" altLang="zh-CN" sz="2400" i="1" dirty="0" smtClean="0">
                <a:solidFill>
                  <a:schemeClr val="tx1"/>
                </a:solidFill>
                <a:latin typeface="Times New Roman" panose="02020603050405020304" pitchFamily="18" charset="0"/>
                <a:cs typeface="Times New Roman" panose="02020603050405020304" pitchFamily="18" charset="0"/>
              </a:rPr>
              <a:t>,</a:t>
            </a:r>
            <a:r>
              <a:rPr lang="en-US" altLang="zh-CN" sz="2400" dirty="0" smtClean="0">
                <a:solidFill>
                  <a:schemeClr val="tx1"/>
                </a:solidFill>
                <a:latin typeface="Times New Roman" panose="02020603050405020304" pitchFamily="18" charset="0"/>
                <a:cs typeface="Times New Roman" panose="02020603050405020304" pitchFamily="18" charset="0"/>
              </a:rPr>
              <a:t>3)</a:t>
            </a:r>
            <a:r>
              <a:rPr lang="en-US" altLang="zh-CN" sz="2400" i="1" dirty="0" smtClean="0">
                <a:solidFill>
                  <a:schemeClr val="tx1"/>
                </a:solidFill>
                <a:latin typeface="Times New Roman" panose="02020603050405020304" pitchFamily="18" charset="0"/>
                <a:cs typeface="Times New Roman" panose="02020603050405020304" pitchFamily="18" charset="0"/>
              </a:rPr>
              <a:t>=</a:t>
            </a:r>
            <a:r>
              <a:rPr lang="en-US" altLang="zh-CN" sz="2400" dirty="0" smtClean="0">
                <a:solidFill>
                  <a:schemeClr val="tx1"/>
                </a:solidFill>
                <a:latin typeface="Times New Roman" panose="02020603050405020304" pitchFamily="18" charset="0"/>
                <a:cs typeface="Times New Roman" panose="02020603050405020304" pitchFamily="18" charset="0"/>
              </a:rPr>
              <a:t>25</a:t>
            </a:r>
            <a:r>
              <a:rPr lang="zh-CN" altLang="en-US" sz="2400" i="1" dirty="0" smtClean="0">
                <a:solidFill>
                  <a:schemeClr val="tx1"/>
                </a:solidFill>
                <a:latin typeface="Times New Roman" panose="02020603050405020304" pitchFamily="18" charset="0"/>
                <a:cs typeface="Times New Roman" panose="02020603050405020304" pitchFamily="18" charset="0"/>
              </a:rPr>
              <a:t>，</a:t>
            </a:r>
            <a:r>
              <a:rPr lang="zh-CN" altLang="en-US" sz="2400" dirty="0" smtClean="0">
                <a:solidFill>
                  <a:schemeClr val="tx1"/>
                </a:solidFill>
                <a:latin typeface="Times New Roman" panose="02020603050405020304" pitchFamily="18" charset="0"/>
                <a:cs typeface="Times New Roman" panose="02020603050405020304" pitchFamily="18" charset="0"/>
              </a:rPr>
              <a:t>如右图所示。</a:t>
            </a:r>
            <a:endParaRPr lang="en-US" altLang="zh-CN" sz="2400" b="1" kern="0" dirty="0" smtClean="0">
              <a:solidFill>
                <a:srgbClr val="990099"/>
              </a:solidFill>
              <a:latin typeface="Times New Roman" panose="02020603050405020304" pitchFamily="18" charset="0"/>
              <a:cs typeface="Times New Roman" panose="02020603050405020304" pitchFamily="18" charset="0"/>
            </a:endParaRPr>
          </a:p>
          <a:p>
            <a:pPr marL="457200" indent="-457200">
              <a:lnSpc>
                <a:spcPct val="150000"/>
              </a:lnSpc>
              <a:buFont typeface="Wingdings" panose="05000000000000000000" pitchFamily="2" charset="2"/>
              <a:buChar char="n"/>
              <a:defRPr/>
            </a:pPr>
            <a:r>
              <a:rPr lang="en-US" altLang="zh-CN" sz="2400" b="1" kern="0" dirty="0" err="1" smtClean="0">
                <a:solidFill>
                  <a:srgbClr val="990099"/>
                </a:solidFill>
                <a:latin typeface="Times New Roman" panose="02020603050405020304" pitchFamily="18" charset="0"/>
                <a:cs typeface="Times New Roman" panose="02020603050405020304" pitchFamily="18" charset="0"/>
              </a:rPr>
              <a:t>Wilf</a:t>
            </a:r>
            <a:r>
              <a:rPr lang="en-US" altLang="zh-CN" sz="2400" b="1" kern="0" dirty="0" smtClean="0">
                <a:solidFill>
                  <a:srgbClr val="990099"/>
                </a:solidFill>
                <a:latin typeface="Times New Roman" panose="02020603050405020304" pitchFamily="18" charset="0"/>
                <a:cs typeface="Times New Roman" panose="02020603050405020304" pitchFamily="18" charset="0"/>
              </a:rPr>
              <a:t> </a:t>
            </a:r>
            <a:r>
              <a:rPr lang="zh-CN" altLang="en-US" sz="2400" b="1" kern="0" dirty="0" smtClean="0">
                <a:solidFill>
                  <a:srgbClr val="990099"/>
                </a:solidFill>
                <a:latin typeface="Times New Roman" panose="02020603050405020304" pitchFamily="18" charset="0"/>
                <a:cs typeface="Times New Roman" panose="02020603050405020304" pitchFamily="18" charset="0"/>
              </a:rPr>
              <a:t>猜想：</a:t>
            </a:r>
            <a:r>
              <a:rPr lang="en-US" altLang="zh-CN" sz="2400" kern="0" dirty="0" smtClean="0">
                <a:solidFill>
                  <a:srgbClr val="000000"/>
                </a:solidFill>
                <a:latin typeface="Times New Roman" panose="02020603050405020304" pitchFamily="18" charset="0"/>
                <a:cs typeface="Times New Roman" panose="02020603050405020304" pitchFamily="18" charset="0"/>
              </a:rPr>
              <a:t>  </a:t>
            </a:r>
          </a:p>
          <a:p>
            <a:pPr marL="457200" indent="-457200">
              <a:lnSpc>
                <a:spcPct val="150000"/>
              </a:lnSpc>
              <a:buFont typeface="Wingdings" panose="05000000000000000000" pitchFamily="2" charset="2"/>
              <a:buChar char="n"/>
              <a:defRPr/>
            </a:pPr>
            <a:endParaRPr lang="en-US" altLang="zh-CN" sz="2400" kern="0" dirty="0" smtClean="0">
              <a:solidFill>
                <a:srgbClr val="000000"/>
              </a:solidFill>
              <a:latin typeface="Times New Roman" panose="02020603050405020304" pitchFamily="18" charset="0"/>
              <a:cs typeface="Times New Roman" panose="02020603050405020304" pitchFamily="18" charset="0"/>
            </a:endParaRPr>
          </a:p>
          <a:p>
            <a:pPr marL="457200" indent="-457200">
              <a:lnSpc>
                <a:spcPct val="150000"/>
              </a:lnSpc>
              <a:buFont typeface="Wingdings" panose="05000000000000000000" pitchFamily="2" charset="2"/>
              <a:buChar char="n"/>
              <a:defRPr/>
            </a:pPr>
            <a:endParaRPr lang="en-US" altLang="zh-CN" sz="2400" kern="0" dirty="0" smtClean="0">
              <a:solidFill>
                <a:srgbClr val="000000"/>
              </a:solidFill>
              <a:latin typeface="Times New Roman" panose="02020603050405020304" pitchFamily="18" charset="0"/>
              <a:cs typeface="Times New Roman" panose="02020603050405020304" pitchFamily="18" charset="0"/>
            </a:endParaRPr>
          </a:p>
          <a:p>
            <a:pPr marL="457200" indent="-457200">
              <a:lnSpc>
                <a:spcPct val="150000"/>
              </a:lnSpc>
              <a:buFont typeface="Wingdings" panose="05000000000000000000" pitchFamily="2" charset="2"/>
              <a:buChar char="n"/>
              <a:defRPr/>
            </a:pPr>
            <a:r>
              <a:rPr lang="en-US" altLang="zh-CN" sz="2400" b="1" kern="0" dirty="0" err="1" smtClean="0">
                <a:solidFill>
                  <a:srgbClr val="990099"/>
                </a:solidFill>
                <a:latin typeface="Times New Roman" panose="02020603050405020304" pitchFamily="18" charset="0"/>
                <a:cs typeface="Times New Roman" panose="02020603050405020304" pitchFamily="18" charset="0"/>
              </a:rPr>
              <a:t>Wilf</a:t>
            </a:r>
            <a:r>
              <a:rPr lang="en-US" altLang="zh-CN" sz="2400" b="1" kern="0" dirty="0" smtClean="0">
                <a:solidFill>
                  <a:srgbClr val="990099"/>
                </a:solidFill>
                <a:latin typeface="Times New Roman" panose="02020603050405020304" pitchFamily="18" charset="0"/>
                <a:cs typeface="Times New Roman" panose="02020603050405020304" pitchFamily="18" charset="0"/>
              </a:rPr>
              <a:t> </a:t>
            </a:r>
            <a:r>
              <a:rPr lang="zh-CN" altLang="en-US" sz="2400" b="1" kern="0" dirty="0" smtClean="0">
                <a:solidFill>
                  <a:srgbClr val="990099"/>
                </a:solidFill>
                <a:latin typeface="Times New Roman" panose="02020603050405020304" pitchFamily="18" charset="0"/>
                <a:cs typeface="Times New Roman" panose="02020603050405020304" pitchFamily="18" charset="0"/>
              </a:rPr>
              <a:t>猜想的等价形式：</a:t>
            </a:r>
            <a:r>
              <a:rPr lang="zh-CN" altLang="en-US" sz="2400" kern="0" dirty="0" smtClean="0">
                <a:latin typeface="Times New Roman" panose="02020603050405020304" pitchFamily="18" charset="0"/>
                <a:cs typeface="Times New Roman" panose="02020603050405020304" pitchFamily="18" charset="0"/>
              </a:rPr>
              <a:t>对任意的</a:t>
            </a:r>
            <a:r>
              <a:rPr lang="en-US" altLang="zh-CN" sz="2400" i="1" kern="0" dirty="0" smtClean="0">
                <a:latin typeface="Times New Roman" panose="02020603050405020304" pitchFamily="18" charset="0"/>
                <a:cs typeface="Times New Roman" panose="02020603050405020304" pitchFamily="18" charset="0"/>
              </a:rPr>
              <a:t>n</a:t>
            </a:r>
            <a:r>
              <a:rPr lang="en-US" altLang="zh-CN" sz="2400" kern="0" dirty="0" smtClean="0">
                <a:latin typeface="Times New Roman" panose="02020603050405020304" pitchFamily="18" charset="0"/>
                <a:cs typeface="Times New Roman" panose="02020603050405020304" pitchFamily="18" charset="0"/>
              </a:rPr>
              <a:t>&gt;2,</a:t>
            </a:r>
          </a:p>
          <a:p>
            <a:pPr>
              <a:lnSpc>
                <a:spcPct val="150000"/>
              </a:lnSpc>
              <a:defRPr/>
            </a:pPr>
            <a:endParaRPr lang="en-US" altLang="zh-CN" sz="2800" kern="0" dirty="0" smtClean="0">
              <a:latin typeface="Times New Roman" panose="02020603050405020304" pitchFamily="18" charset="0"/>
              <a:cs typeface="Times New Roman" panose="02020603050405020304" pitchFamily="18" charset="0"/>
            </a:endParaRPr>
          </a:p>
          <a:p>
            <a:pPr marL="457200" indent="-457200">
              <a:lnSpc>
                <a:spcPct val="150000"/>
              </a:lnSpc>
              <a:defRPr/>
            </a:pPr>
            <a:endParaRPr lang="en-US" altLang="zh-CN" sz="2800" kern="0" dirty="0" smtClean="0">
              <a:solidFill>
                <a:srgbClr val="000000"/>
              </a:solidFill>
              <a:latin typeface="Times New Roman" panose="02020603050405020304" pitchFamily="18" charset="0"/>
              <a:cs typeface="Times New Roman" panose="02020603050405020304" pitchFamily="18" charset="0"/>
            </a:endParaRPr>
          </a:p>
        </p:txBody>
      </p:sp>
      <p:sp>
        <p:nvSpPr>
          <p:cNvPr id="11" name="标题 1"/>
          <p:cNvSpPr txBox="1">
            <a:spLocks/>
          </p:cNvSpPr>
          <p:nvPr/>
        </p:nvSpPr>
        <p:spPr bwMode="auto">
          <a:xfrm>
            <a:off x="539750" y="333375"/>
            <a:ext cx="8223250" cy="882650"/>
          </a:xfrm>
          <a:prstGeom prst="rect">
            <a:avLst/>
          </a:prstGeom>
          <a:noFill/>
          <a:ln w="9525">
            <a:noFill/>
            <a:round/>
            <a:headEnd/>
            <a:tailEnd/>
          </a:ln>
        </p:spPr>
        <p:txBody>
          <a:bodyPr lIns="90000" tIns="46800" rIns="90000" bIns="46800" anchor="ctr"/>
          <a:lstStyle/>
          <a:p>
            <a:pPr algn="ctr" eaLnBrk="0" hangingPunct="0"/>
            <a:r>
              <a:rPr lang="en-US" altLang="zh-CN" sz="4400" b="1" dirty="0" err="1" smtClean="0">
                <a:solidFill>
                  <a:srgbClr val="002060"/>
                </a:solidFill>
                <a:latin typeface="Times New Roman" panose="02020603050405020304" pitchFamily="18" charset="0"/>
                <a:cs typeface="Times New Roman" panose="02020603050405020304" pitchFamily="18" charset="0"/>
              </a:rPr>
              <a:t>Wilf</a:t>
            </a:r>
            <a:r>
              <a:rPr lang="en-US" altLang="zh-CN" sz="4400" b="1" dirty="0" smtClean="0">
                <a:solidFill>
                  <a:srgbClr val="002060"/>
                </a:solidFill>
                <a:latin typeface="Times New Roman" panose="02020603050405020304" pitchFamily="18" charset="0"/>
                <a:cs typeface="Times New Roman" panose="02020603050405020304" pitchFamily="18" charset="0"/>
              </a:rPr>
              <a:t> </a:t>
            </a:r>
            <a:r>
              <a:rPr lang="zh-CN" altLang="en-US" sz="4400" b="1" dirty="0" smtClean="0">
                <a:solidFill>
                  <a:srgbClr val="002060"/>
                </a:solidFill>
                <a:latin typeface="Times New Roman" panose="02020603050405020304" pitchFamily="18" charset="0"/>
                <a:cs typeface="Times New Roman" panose="02020603050405020304" pitchFamily="18" charset="0"/>
              </a:rPr>
              <a:t>猜想</a:t>
            </a:r>
            <a:endParaRPr lang="zh-CN" altLang="en-US" sz="4400" b="1" dirty="0">
              <a:solidFill>
                <a:srgbClr val="002060"/>
              </a:solidFill>
              <a:latin typeface="Times New Roman" panose="02020603050405020304" pitchFamily="18" charset="0"/>
              <a:cs typeface="Times New Roman" panose="02020603050405020304" pitchFamily="18" charset="0"/>
            </a:endParaRPr>
          </a:p>
        </p:txBody>
      </p:sp>
      <p:sp>
        <p:nvSpPr>
          <p:cNvPr id="13" name="TextBox 12"/>
          <p:cNvSpPr txBox="1">
            <a:spLocks noRot="1" noChangeAspect="1" noMove="1" noResize="1" noEditPoints="1" noAdjustHandles="1" noChangeArrowheads="1" noChangeShapeType="1" noTextEdit="1"/>
          </p:cNvSpPr>
          <p:nvPr/>
        </p:nvSpPr>
        <p:spPr>
          <a:xfrm>
            <a:off x="601663" y="3674945"/>
            <a:ext cx="5898823" cy="816314"/>
          </a:xfrm>
          <a:prstGeom prst="rect">
            <a:avLst/>
          </a:prstGeom>
          <a:blipFill rotWithShape="1">
            <a:blip r:embed="rId3" cstate="print"/>
            <a:stretch>
              <a:fillRect/>
            </a:stretch>
          </a:blipFill>
        </p:spPr>
        <p:txBody>
          <a:bodyPr/>
          <a:lstStyle/>
          <a:p>
            <a:r>
              <a:rPr lang="zh-CN" altLang="en-US">
                <a:noFill/>
              </a:rPr>
              <a:t> </a:t>
            </a:r>
          </a:p>
        </p:txBody>
      </p:sp>
      <p:pic>
        <p:nvPicPr>
          <p:cNvPr id="14" name="图片 13"/>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6660232" y="2564904"/>
            <a:ext cx="1972056" cy="2438400"/>
          </a:xfrm>
          <a:prstGeom prst="rect">
            <a:avLst/>
          </a:prstGeom>
        </p:spPr>
      </p:pic>
      <p:pic>
        <p:nvPicPr>
          <p:cNvPr id="15" name="Picture 2"/>
          <p:cNvPicPr>
            <a:picLocks noChangeAspect="1" noChangeArrowheads="1"/>
          </p:cNvPicPr>
          <p:nvPr/>
        </p:nvPicPr>
        <p:blipFill>
          <a:blip r:embed="rId5" cstate="print">
            <a:lum contrast="-14000"/>
            <a:extLst>
              <a:ext uri="{28A0092B-C50C-407E-A947-70E740481C1C}">
                <a14:useLocalDpi xmlns:a14="http://schemas.microsoft.com/office/drawing/2010/main" xmlns="" val="0"/>
              </a:ext>
            </a:extLst>
          </a:blip>
          <a:stretch>
            <a:fillRect/>
          </a:stretch>
        </p:blipFill>
        <p:spPr bwMode="auto">
          <a:xfrm>
            <a:off x="2071670" y="5214950"/>
            <a:ext cx="2446020" cy="9144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8" name="TextBox 7"/>
          <p:cNvSpPr txBox="1"/>
          <p:nvPr/>
        </p:nvSpPr>
        <p:spPr>
          <a:xfrm>
            <a:off x="6948264" y="5301208"/>
            <a:ext cx="2016224" cy="369332"/>
          </a:xfrm>
          <a:prstGeom prst="rect">
            <a:avLst/>
          </a:prstGeom>
          <a:noFill/>
        </p:spPr>
        <p:txBody>
          <a:bodyPr wrap="square" rtlCol="0">
            <a:spAutoFit/>
          </a:bodyPr>
          <a:lstStyle/>
          <a:p>
            <a:r>
              <a:rPr lang="en-US" altLang="zh-CN" dirty="0" smtClean="0">
                <a:latin typeface="宋体" pitchFamily="2" charset="-122"/>
                <a:ea typeface="宋体" pitchFamily="2" charset="-122"/>
              </a:rPr>
              <a:t>Herbert </a:t>
            </a:r>
            <a:r>
              <a:rPr lang="en-US" altLang="zh-CN" dirty="0" err="1" smtClean="0">
                <a:latin typeface="宋体" pitchFamily="2" charset="-122"/>
                <a:ea typeface="宋体" pitchFamily="2" charset="-122"/>
              </a:rPr>
              <a:t>Wilf</a:t>
            </a:r>
            <a:endParaRPr lang="zh-CN" altLang="en-US" dirty="0">
              <a:latin typeface="宋体" pitchFamily="2" charset="-122"/>
              <a:ea typeface="宋体" pitchFamily="2" charset="-122"/>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42908" y="285728"/>
            <a:ext cx="9144000" cy="791816"/>
          </a:xfrm>
          <a:prstGeom prst="rect">
            <a:avLst/>
          </a:prstGeom>
        </p:spPr>
        <p:txBody>
          <a:bodyP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4400" b="1" dirty="0" smtClean="0">
                <a:solidFill>
                  <a:srgbClr val="002060"/>
                </a:solidFill>
                <a:latin typeface="Times New Roman" panose="02020603050405020304" pitchFamily="18" charset="0"/>
                <a:cs typeface="Times New Roman" panose="02020603050405020304" pitchFamily="18" charset="0"/>
              </a:rPr>
              <a:t>蛋白质的离散模型</a:t>
            </a:r>
            <a:endParaRPr lang="en-US" altLang="zh-CN" sz="4400" b="1" dirty="0" smtClean="0">
              <a:solidFill>
                <a:srgbClr val="002060"/>
              </a:solidFill>
              <a:latin typeface="Times New Roman" panose="02020603050405020304" pitchFamily="18" charset="0"/>
              <a:cs typeface="Times New Roman" panose="02020603050405020304" pitchFamily="18" charset="0"/>
            </a:endParaRPr>
          </a:p>
        </p:txBody>
      </p:sp>
      <p:sp>
        <p:nvSpPr>
          <p:cNvPr id="3" name="Rectangle 9"/>
          <p:cNvSpPr>
            <a:spLocks noChangeArrowheads="1"/>
          </p:cNvSpPr>
          <p:nvPr/>
        </p:nvSpPr>
        <p:spPr bwMode="auto">
          <a:xfrm>
            <a:off x="266700" y="2466975"/>
            <a:ext cx="9144000" cy="0"/>
          </a:xfrm>
          <a:prstGeom prst="rect">
            <a:avLst/>
          </a:prstGeom>
          <a:noFill/>
          <a:ln w="9525">
            <a:noFill/>
            <a:miter lim="800000"/>
            <a:headEnd/>
            <a:tailEnd/>
          </a:ln>
        </p:spPr>
        <p:txBody>
          <a:bodyPr wrap="none" anchor="ctr">
            <a:spAutoFit/>
          </a:bodyPr>
          <a:lstStyle/>
          <a:p>
            <a:pPr indent="266700"/>
            <a:r>
              <a:rPr lang="en-US" altLang="zh-CN" sz="1000">
                <a:latin typeface="Calibri" pitchFamily="34" charset="0"/>
                <a:ea typeface="楷体_GB2312" pitchFamily="49" charset="-122"/>
                <a:cs typeface="Times New Roman" pitchFamily="18" charset="0"/>
              </a:rPr>
              <a:t>                        </a:t>
            </a:r>
            <a:endParaRPr lang="en-US" altLang="zh-CN" sz="2400">
              <a:latin typeface="Times New Roman" pitchFamily="18" charset="0"/>
              <a:ea typeface="楷体_GB2312" pitchFamily="49" charset="-122"/>
              <a:cs typeface="Times New Roman" pitchFamily="18" charset="0"/>
            </a:endParaRPr>
          </a:p>
        </p:txBody>
      </p:sp>
      <p:sp>
        <p:nvSpPr>
          <p:cNvPr id="4" name="Rectangle 10"/>
          <p:cNvSpPr>
            <a:spLocks noChangeArrowheads="1"/>
          </p:cNvSpPr>
          <p:nvPr/>
        </p:nvSpPr>
        <p:spPr bwMode="auto">
          <a:xfrm>
            <a:off x="266700" y="4638675"/>
            <a:ext cx="9144000" cy="0"/>
          </a:xfrm>
          <a:prstGeom prst="rect">
            <a:avLst/>
          </a:prstGeom>
          <a:noFill/>
          <a:ln w="9525">
            <a:noFill/>
            <a:miter lim="800000"/>
            <a:headEnd/>
            <a:tailEnd/>
          </a:ln>
        </p:spPr>
        <p:txBody>
          <a:bodyPr wrap="none" anchor="ctr">
            <a:spAutoFit/>
          </a:bodyPr>
          <a:lstStyle/>
          <a:p>
            <a:pPr indent="266700"/>
            <a:endParaRPr lang="zh-CN" altLang="zh-CN" sz="2400">
              <a:latin typeface="Times New Roman" pitchFamily="18" charset="0"/>
              <a:ea typeface="楷体_GB2312" pitchFamily="49" charset="-122"/>
            </a:endParaRPr>
          </a:p>
        </p:txBody>
      </p:sp>
      <p:sp>
        <p:nvSpPr>
          <p:cNvPr id="5" name="Rectangle 11"/>
          <p:cNvSpPr>
            <a:spLocks noChangeArrowheads="1"/>
          </p:cNvSpPr>
          <p:nvPr/>
        </p:nvSpPr>
        <p:spPr bwMode="auto">
          <a:xfrm>
            <a:off x="266700" y="6410325"/>
            <a:ext cx="9144000" cy="0"/>
          </a:xfrm>
          <a:prstGeom prst="rect">
            <a:avLst/>
          </a:prstGeom>
          <a:noFill/>
          <a:ln w="9525">
            <a:noFill/>
            <a:miter lim="800000"/>
            <a:headEnd/>
            <a:tailEnd/>
          </a:ln>
        </p:spPr>
        <p:txBody>
          <a:bodyPr wrap="none" anchor="ctr">
            <a:spAutoFit/>
          </a:bodyPr>
          <a:lstStyle/>
          <a:p>
            <a:pPr indent="266700"/>
            <a:r>
              <a:rPr lang="en-US" altLang="zh-CN" sz="1200">
                <a:latin typeface="Calibri" pitchFamily="34" charset="0"/>
                <a:ea typeface="楷体_GB2312" pitchFamily="49" charset="-122"/>
                <a:cs typeface="Times New Roman" pitchFamily="18" charset="0"/>
              </a:rPr>
              <a:t>   </a:t>
            </a:r>
            <a:endParaRPr lang="en-US" altLang="zh-CN" sz="2400">
              <a:latin typeface="Times New Roman" pitchFamily="18" charset="0"/>
              <a:ea typeface="楷体_GB2312" pitchFamily="49" charset="-122"/>
              <a:cs typeface="Times New Roman" pitchFamily="18" charset="0"/>
            </a:endParaRPr>
          </a:p>
        </p:txBody>
      </p:sp>
      <p:pic>
        <p:nvPicPr>
          <p:cNvPr id="6" name="图片 11" descr="1级结构.jpg"/>
          <p:cNvPicPr>
            <a:picLocks noChangeAspect="1"/>
          </p:cNvPicPr>
          <p:nvPr/>
        </p:nvPicPr>
        <p:blipFill>
          <a:blip r:embed="rId3" cstate="print">
            <a:clrChange>
              <a:clrFrom>
                <a:srgbClr val="FDFFFE"/>
              </a:clrFrom>
              <a:clrTo>
                <a:srgbClr val="FDFFFE">
                  <a:alpha val="0"/>
                </a:srgbClr>
              </a:clrTo>
            </a:clrChange>
          </a:blip>
          <a:srcRect/>
          <a:stretch>
            <a:fillRect/>
          </a:stretch>
        </p:blipFill>
        <p:spPr bwMode="auto">
          <a:xfrm>
            <a:off x="2714612" y="1571612"/>
            <a:ext cx="196464" cy="2519363"/>
          </a:xfrm>
          <a:prstGeom prst="rect">
            <a:avLst/>
          </a:prstGeom>
          <a:noFill/>
          <a:ln w="9525">
            <a:noFill/>
            <a:miter lim="800000"/>
            <a:headEnd/>
            <a:tailEnd/>
          </a:ln>
        </p:spPr>
      </p:pic>
      <p:pic>
        <p:nvPicPr>
          <p:cNvPr id="7" name="图片 6" descr="4级结构.jpg"/>
          <p:cNvPicPr>
            <a:picLocks noChangeAspect="1"/>
          </p:cNvPicPr>
          <p:nvPr/>
        </p:nvPicPr>
        <p:blipFill>
          <a:blip r:embed="rId4" cstate="print">
            <a:clrChange>
              <a:clrFrom>
                <a:srgbClr val="FFFFFF"/>
              </a:clrFrom>
              <a:clrTo>
                <a:srgbClr val="FFFFFF">
                  <a:alpha val="0"/>
                </a:srgbClr>
              </a:clrTo>
            </a:clrChange>
          </a:blip>
          <a:srcRect/>
          <a:stretch>
            <a:fillRect/>
          </a:stretch>
        </p:blipFill>
        <p:spPr bwMode="auto">
          <a:xfrm>
            <a:off x="5715008" y="3929066"/>
            <a:ext cx="1920895" cy="1655757"/>
          </a:xfrm>
          <a:prstGeom prst="rect">
            <a:avLst/>
          </a:prstGeom>
          <a:noFill/>
          <a:ln w="9525">
            <a:noFill/>
            <a:miter lim="800000"/>
            <a:headEnd/>
            <a:tailEnd/>
          </a:ln>
        </p:spPr>
      </p:pic>
      <p:pic>
        <p:nvPicPr>
          <p:cNvPr id="8" name="图片 7" descr="2级结构.jpg"/>
          <p:cNvPicPr>
            <a:picLocks noChangeAspect="1"/>
          </p:cNvPicPr>
          <p:nvPr/>
        </p:nvPicPr>
        <p:blipFill>
          <a:blip r:embed="rId5" cstate="print">
            <a:clrChange>
              <a:clrFrom>
                <a:srgbClr val="FFFFFF"/>
              </a:clrFrom>
              <a:clrTo>
                <a:srgbClr val="FFFFFF">
                  <a:alpha val="0"/>
                </a:srgbClr>
              </a:clrTo>
            </a:clrChange>
          </a:blip>
          <a:srcRect/>
          <a:stretch>
            <a:fillRect/>
          </a:stretch>
        </p:blipFill>
        <p:spPr bwMode="auto">
          <a:xfrm>
            <a:off x="2428860" y="4286256"/>
            <a:ext cx="948266" cy="2428892"/>
          </a:xfrm>
          <a:prstGeom prst="rect">
            <a:avLst/>
          </a:prstGeom>
          <a:noFill/>
          <a:ln w="9525">
            <a:noFill/>
            <a:miter lim="800000"/>
            <a:headEnd/>
            <a:tailEnd/>
          </a:ln>
        </p:spPr>
      </p:pic>
      <p:pic>
        <p:nvPicPr>
          <p:cNvPr id="9" name="图片 8" descr="3级结构.jpg"/>
          <p:cNvPicPr>
            <a:picLocks noChangeAspect="1"/>
          </p:cNvPicPr>
          <p:nvPr/>
        </p:nvPicPr>
        <p:blipFill>
          <a:blip r:embed="rId6" cstate="print">
            <a:clrChange>
              <a:clrFrom>
                <a:srgbClr val="FFFFFF"/>
              </a:clrFrom>
              <a:clrTo>
                <a:srgbClr val="FFFFFF">
                  <a:alpha val="0"/>
                </a:srgbClr>
              </a:clrTo>
            </a:clrChange>
          </a:blip>
          <a:srcRect/>
          <a:stretch>
            <a:fillRect/>
          </a:stretch>
        </p:blipFill>
        <p:spPr bwMode="auto">
          <a:xfrm>
            <a:off x="5643570" y="1785926"/>
            <a:ext cx="1353957" cy="1731958"/>
          </a:xfrm>
          <a:prstGeom prst="rect">
            <a:avLst/>
          </a:prstGeom>
          <a:noFill/>
          <a:ln w="9525">
            <a:noFill/>
            <a:miter lim="800000"/>
            <a:headEnd/>
            <a:tailEnd/>
          </a:ln>
        </p:spPr>
      </p:pic>
      <p:sp>
        <p:nvSpPr>
          <p:cNvPr id="10" name="TextBox 15"/>
          <p:cNvSpPr txBox="1">
            <a:spLocks noChangeArrowheads="1"/>
          </p:cNvSpPr>
          <p:nvPr/>
        </p:nvSpPr>
        <p:spPr bwMode="auto">
          <a:xfrm>
            <a:off x="3276600" y="2997200"/>
            <a:ext cx="1655763" cy="784225"/>
          </a:xfrm>
          <a:prstGeom prst="rect">
            <a:avLst/>
          </a:prstGeom>
          <a:noFill/>
          <a:ln w="9525">
            <a:noFill/>
            <a:miter lim="800000"/>
            <a:headEnd/>
            <a:tailEnd/>
          </a:ln>
        </p:spPr>
        <p:txBody>
          <a:bodyPr>
            <a:spAutoFit/>
          </a:bodyPr>
          <a:lstStyle/>
          <a:p>
            <a:pPr>
              <a:spcAft>
                <a:spcPts val="600"/>
              </a:spcAft>
            </a:pPr>
            <a:r>
              <a:rPr lang="zh-CN" altLang="en-US" sz="2000" b="1">
                <a:solidFill>
                  <a:schemeClr val="tx2"/>
                </a:solidFill>
                <a:latin typeface="微软雅黑"/>
                <a:ea typeface="微软雅黑"/>
                <a:cs typeface="微软雅黑"/>
              </a:rPr>
              <a:t>一级结构</a:t>
            </a:r>
            <a:endParaRPr lang="en-US" altLang="zh-CN" sz="2000" b="1">
              <a:solidFill>
                <a:schemeClr val="tx2"/>
              </a:solidFill>
              <a:latin typeface="微软雅黑"/>
              <a:ea typeface="微软雅黑"/>
              <a:cs typeface="微软雅黑"/>
            </a:endParaRPr>
          </a:p>
          <a:p>
            <a:r>
              <a:rPr lang="zh-CN" altLang="en-US" sz="2000">
                <a:latin typeface="微软雅黑"/>
                <a:ea typeface="微软雅黑"/>
                <a:cs typeface="微软雅黑"/>
              </a:rPr>
              <a:t>氨基酸序列</a:t>
            </a:r>
          </a:p>
        </p:txBody>
      </p:sp>
      <p:sp>
        <p:nvSpPr>
          <p:cNvPr id="11" name="TextBox 10"/>
          <p:cNvSpPr txBox="1">
            <a:spLocks noChangeArrowheads="1"/>
          </p:cNvSpPr>
          <p:nvPr/>
        </p:nvSpPr>
        <p:spPr bwMode="auto">
          <a:xfrm>
            <a:off x="3492500" y="5805488"/>
            <a:ext cx="1655763" cy="784225"/>
          </a:xfrm>
          <a:prstGeom prst="rect">
            <a:avLst/>
          </a:prstGeom>
          <a:noFill/>
          <a:ln w="9525">
            <a:noFill/>
            <a:miter lim="800000"/>
            <a:headEnd/>
            <a:tailEnd/>
          </a:ln>
        </p:spPr>
        <p:txBody>
          <a:bodyPr>
            <a:spAutoFit/>
          </a:bodyPr>
          <a:lstStyle/>
          <a:p>
            <a:pPr>
              <a:spcAft>
                <a:spcPts val="600"/>
              </a:spcAft>
            </a:pPr>
            <a:r>
              <a:rPr lang="zh-CN" altLang="en-US" sz="2000" b="1">
                <a:solidFill>
                  <a:schemeClr val="tx2"/>
                </a:solidFill>
                <a:latin typeface="微软雅黑"/>
                <a:ea typeface="微软雅黑"/>
                <a:cs typeface="微软雅黑"/>
              </a:rPr>
              <a:t>二级结构</a:t>
            </a:r>
            <a:endParaRPr lang="en-US" altLang="zh-CN" sz="2000" b="1">
              <a:solidFill>
                <a:schemeClr val="tx2"/>
              </a:solidFill>
              <a:latin typeface="微软雅黑"/>
              <a:ea typeface="微软雅黑"/>
              <a:cs typeface="微软雅黑"/>
            </a:endParaRPr>
          </a:p>
          <a:p>
            <a:r>
              <a:rPr lang="el-GR" altLang="zh-CN" sz="2000">
                <a:latin typeface="Times New Roman" pitchFamily="18" charset="0"/>
                <a:ea typeface="微软雅黑"/>
                <a:cs typeface="Times New Roman" pitchFamily="18" charset="0"/>
              </a:rPr>
              <a:t>α</a:t>
            </a:r>
            <a:r>
              <a:rPr lang="zh-CN" altLang="en-US" sz="2000">
                <a:latin typeface="微软雅黑"/>
                <a:ea typeface="微软雅黑"/>
                <a:cs typeface="微软雅黑"/>
              </a:rPr>
              <a:t>螺旋</a:t>
            </a:r>
          </a:p>
        </p:txBody>
      </p:sp>
      <p:sp>
        <p:nvSpPr>
          <p:cNvPr id="12" name="TextBox 11"/>
          <p:cNvSpPr txBox="1">
            <a:spLocks noChangeArrowheads="1"/>
          </p:cNvSpPr>
          <p:nvPr/>
        </p:nvSpPr>
        <p:spPr bwMode="auto">
          <a:xfrm>
            <a:off x="7235825" y="2133600"/>
            <a:ext cx="1800225" cy="1092200"/>
          </a:xfrm>
          <a:prstGeom prst="rect">
            <a:avLst/>
          </a:prstGeom>
          <a:noFill/>
          <a:ln w="9525">
            <a:noFill/>
            <a:miter lim="800000"/>
            <a:headEnd/>
            <a:tailEnd/>
          </a:ln>
        </p:spPr>
        <p:txBody>
          <a:bodyPr>
            <a:spAutoFit/>
          </a:bodyPr>
          <a:lstStyle/>
          <a:p>
            <a:pPr>
              <a:spcAft>
                <a:spcPts val="600"/>
              </a:spcAft>
            </a:pPr>
            <a:r>
              <a:rPr lang="zh-CN" altLang="en-US" sz="2000" b="1">
                <a:solidFill>
                  <a:schemeClr val="tx2"/>
                </a:solidFill>
                <a:latin typeface="微软雅黑"/>
                <a:ea typeface="微软雅黑"/>
                <a:cs typeface="微软雅黑"/>
              </a:rPr>
              <a:t>三级结构</a:t>
            </a:r>
            <a:endParaRPr lang="en-US" altLang="zh-CN" sz="2000" b="1">
              <a:solidFill>
                <a:schemeClr val="tx2"/>
              </a:solidFill>
              <a:latin typeface="微软雅黑"/>
              <a:ea typeface="微软雅黑"/>
              <a:cs typeface="微软雅黑"/>
            </a:endParaRPr>
          </a:p>
          <a:p>
            <a:r>
              <a:rPr lang="zh-CN" altLang="en-US" sz="2000">
                <a:latin typeface="微软雅黑"/>
                <a:ea typeface="微软雅黑"/>
                <a:cs typeface="微软雅黑"/>
              </a:rPr>
              <a:t>折叠后的单个蛋白质</a:t>
            </a:r>
          </a:p>
        </p:txBody>
      </p:sp>
      <p:sp>
        <p:nvSpPr>
          <p:cNvPr id="13" name="TextBox 12"/>
          <p:cNvSpPr txBox="1">
            <a:spLocks noChangeArrowheads="1"/>
          </p:cNvSpPr>
          <p:nvPr/>
        </p:nvSpPr>
        <p:spPr bwMode="auto">
          <a:xfrm>
            <a:off x="5435600" y="5661025"/>
            <a:ext cx="3024188" cy="785813"/>
          </a:xfrm>
          <a:prstGeom prst="rect">
            <a:avLst/>
          </a:prstGeom>
          <a:noFill/>
          <a:ln w="9525">
            <a:noFill/>
            <a:miter lim="800000"/>
            <a:headEnd/>
            <a:tailEnd/>
          </a:ln>
        </p:spPr>
        <p:txBody>
          <a:bodyPr>
            <a:spAutoFit/>
          </a:bodyPr>
          <a:lstStyle/>
          <a:p>
            <a:pPr>
              <a:spcAft>
                <a:spcPts val="600"/>
              </a:spcAft>
            </a:pPr>
            <a:r>
              <a:rPr lang="zh-CN" altLang="en-US" sz="2000" b="1">
                <a:solidFill>
                  <a:schemeClr val="tx2"/>
                </a:solidFill>
                <a:latin typeface="微软雅黑"/>
                <a:ea typeface="微软雅黑"/>
                <a:cs typeface="微软雅黑"/>
              </a:rPr>
              <a:t>四级结构</a:t>
            </a:r>
            <a:endParaRPr lang="en-US" altLang="zh-CN" sz="2000" b="1">
              <a:solidFill>
                <a:schemeClr val="tx2"/>
              </a:solidFill>
              <a:latin typeface="微软雅黑"/>
              <a:ea typeface="微软雅黑"/>
              <a:cs typeface="微软雅黑"/>
            </a:endParaRPr>
          </a:p>
          <a:p>
            <a:r>
              <a:rPr lang="zh-CN" altLang="en-US" sz="2000">
                <a:latin typeface="微软雅黑"/>
                <a:ea typeface="微软雅黑"/>
                <a:cs typeface="微软雅黑"/>
              </a:rPr>
              <a:t>多个蛋白质亚基的聚合</a:t>
            </a:r>
          </a:p>
        </p:txBody>
      </p:sp>
      <p:sp>
        <p:nvSpPr>
          <p:cNvPr id="14" name="TextBox 13"/>
          <p:cNvSpPr txBox="1"/>
          <p:nvPr/>
        </p:nvSpPr>
        <p:spPr>
          <a:xfrm>
            <a:off x="971550" y="2205038"/>
            <a:ext cx="584200" cy="3600450"/>
          </a:xfrm>
          <a:prstGeom prst="rect">
            <a:avLst/>
          </a:prstGeom>
          <a:noFill/>
        </p:spPr>
        <p:txBody>
          <a:bodyPr vert="eaVert">
            <a:spAutoFit/>
          </a:bodyPr>
          <a:lstStyle/>
          <a:p>
            <a:pPr algn="ctr" fontAlgn="auto">
              <a:spcBef>
                <a:spcPts val="0"/>
              </a:spcBef>
              <a:spcAft>
                <a:spcPts val="0"/>
              </a:spcAft>
              <a:defRPr/>
            </a:pPr>
            <a:r>
              <a:rPr lang="zh-CN" altLang="en-US" sz="2600" b="1" dirty="0">
                <a:solidFill>
                  <a:schemeClr val="accent1">
                    <a:lumMod val="50000"/>
                  </a:schemeClr>
                </a:solidFill>
                <a:latin typeface="微软雅黑" pitchFamily="34" charset="-122"/>
                <a:ea typeface="微软雅黑" pitchFamily="34" charset="-122"/>
              </a:rPr>
              <a:t>白 质 的 四 级 结 构</a:t>
            </a:r>
          </a:p>
        </p:txBody>
      </p:sp>
      <p:sp>
        <p:nvSpPr>
          <p:cNvPr id="15" name="TextBox 14"/>
          <p:cNvSpPr txBox="1"/>
          <p:nvPr/>
        </p:nvSpPr>
        <p:spPr>
          <a:xfrm>
            <a:off x="971550" y="2071688"/>
            <a:ext cx="576263" cy="493712"/>
          </a:xfrm>
          <a:prstGeom prst="rect">
            <a:avLst/>
          </a:prstGeom>
          <a:noFill/>
        </p:spPr>
        <p:txBody>
          <a:bodyPr>
            <a:spAutoFit/>
          </a:bodyPr>
          <a:lstStyle/>
          <a:p>
            <a:pPr fontAlgn="auto">
              <a:spcBef>
                <a:spcPts val="0"/>
              </a:spcBef>
              <a:spcAft>
                <a:spcPts val="0"/>
              </a:spcAft>
              <a:defRPr/>
            </a:pPr>
            <a:r>
              <a:rPr lang="zh-CN" altLang="en-US" sz="2600" b="1" dirty="0">
                <a:solidFill>
                  <a:schemeClr val="accent1">
                    <a:lumMod val="50000"/>
                  </a:schemeClr>
                </a:solidFill>
                <a:latin typeface="微软雅黑" pitchFamily="34" charset="-122"/>
                <a:ea typeface="微软雅黑" pitchFamily="34" charset="-122"/>
              </a:rPr>
              <a:t>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9" dur="500"/>
                                        <p:tgtEl>
                                          <p:spTgt spid="8"/>
                                        </p:tgtEl>
                                      </p:cBhvr>
                                    </p:animEffect>
                                  </p:childTnLst>
                                </p:cTn>
                              </p:par>
                              <p:par>
                                <p:cTn id="10" presetID="29"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ppt_x</p:attrName>
                                        </p:attrNameLst>
                                      </p:cBhvr>
                                      <p:tavLst>
                                        <p:tav tm="0">
                                          <p:val>
                                            <p:strVal val="#ppt_x-.2"/>
                                          </p:val>
                                        </p:tav>
                                        <p:tav tm="100000">
                                          <p:val>
                                            <p:strVal val="#ppt_x"/>
                                          </p:val>
                                        </p:tav>
                                      </p:tavLst>
                                    </p:anim>
                                    <p:anim calcmode="lin" valueType="num">
                                      <p:cBhvr>
                                        <p:cTn id="13" dur="500" fill="hold"/>
                                        <p:tgtEl>
                                          <p:spTgt spid="11"/>
                                        </p:tgtEl>
                                        <p:attrNameLst>
                                          <p:attrName>ppt_y</p:attrName>
                                        </p:attrNameLst>
                                      </p:cBhvr>
                                      <p:tavLst>
                                        <p:tav tm="0">
                                          <p:val>
                                            <p:strVal val="#ppt_y"/>
                                          </p:val>
                                        </p:tav>
                                        <p:tav tm="100000">
                                          <p:val>
                                            <p:strVal val="#ppt_y"/>
                                          </p:val>
                                        </p:tav>
                                      </p:tavLst>
                                    </p:anim>
                                    <p:animEffect transition="in" filter="wipe(right)" prLst="gradientSize: 0.1">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8" presetClass="entr" presetSubtype="12"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strips(downLeft)">
                                      <p:cBhvr>
                                        <p:cTn id="19" dur="500"/>
                                        <p:tgtEl>
                                          <p:spTgt spid="9"/>
                                        </p:tgtEl>
                                      </p:cBhvr>
                                    </p:animEffect>
                                  </p:childTnLst>
                                </p:cTn>
                              </p:par>
                              <p:par>
                                <p:cTn id="20" presetID="18" presetClass="entr" presetSubtype="12"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strips(down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188913"/>
            <a:ext cx="9144000" cy="792162"/>
          </a:xfrm>
          <a:prstGeom prst="rect">
            <a:avLst/>
          </a:prstGeom>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3600" b="1" i="0" u="none" strike="noStrike" kern="0" cap="none" spc="0" normalizeH="0" baseline="0" noProof="0" dirty="0" smtClean="0">
                <a:ln>
                  <a:noFill/>
                </a:ln>
                <a:solidFill>
                  <a:schemeClr val="tx2"/>
                </a:solidFill>
                <a:effectLst/>
                <a:uLnTx/>
                <a:uFillTx/>
                <a:latin typeface="微软雅黑"/>
                <a:ea typeface="微软雅黑"/>
                <a:cs typeface="微软雅黑"/>
              </a:rPr>
              <a:t>离散模型 </a:t>
            </a:r>
            <a:r>
              <a:rPr kumimoji="0" lang="it-IT" altLang="zh-CN" sz="3600" b="1" i="0" u="none" strike="noStrike" kern="0" cap="none" spc="0" normalizeH="0" baseline="0" noProof="0" dirty="0" smtClean="0">
                <a:ln>
                  <a:noFill/>
                </a:ln>
                <a:solidFill>
                  <a:schemeClr val="tx2"/>
                </a:solidFill>
                <a:effectLst/>
                <a:uLnTx/>
                <a:uFillTx/>
                <a:latin typeface="微软雅黑"/>
                <a:ea typeface="微软雅黑"/>
                <a:cs typeface="微软雅黑"/>
              </a:rPr>
              <a:t>—— </a:t>
            </a:r>
            <a:r>
              <a:rPr kumimoji="0" lang="zh-CN" altLang="it-IT" sz="3600" b="1" i="0" u="none" strike="noStrike" kern="0" cap="none" spc="0" normalizeH="0" baseline="0" noProof="0" dirty="0" smtClean="0">
                <a:ln>
                  <a:noFill/>
                </a:ln>
                <a:solidFill>
                  <a:schemeClr val="tx2"/>
                </a:solidFill>
                <a:effectLst/>
                <a:uLnTx/>
                <a:uFillTx/>
                <a:latin typeface="微软雅黑"/>
                <a:ea typeface="微软雅黑"/>
                <a:cs typeface="微软雅黑"/>
              </a:rPr>
              <a:t>晶格（</a:t>
            </a:r>
            <a:r>
              <a:rPr kumimoji="0" lang="it-IT" altLang="zh-CN" sz="3600" b="1" i="0" u="none" strike="noStrike" kern="0" cap="none" spc="0" normalizeH="0" baseline="0" noProof="0" dirty="0" smtClean="0">
                <a:ln>
                  <a:noFill/>
                </a:ln>
                <a:solidFill>
                  <a:schemeClr val="tx2"/>
                </a:solidFill>
                <a:effectLst/>
                <a:uLnTx/>
                <a:uFillTx/>
                <a:latin typeface="微软雅黑"/>
                <a:ea typeface="微软雅黑"/>
                <a:cs typeface="微软雅黑"/>
              </a:rPr>
              <a:t>Lattice</a:t>
            </a:r>
            <a:r>
              <a:rPr kumimoji="0" lang="zh-CN" altLang="it-IT" sz="3600" b="1" i="0" u="none" strike="noStrike" kern="0" cap="none" spc="0" normalizeH="0" baseline="0" noProof="0" dirty="0" smtClean="0">
                <a:ln>
                  <a:noFill/>
                </a:ln>
                <a:solidFill>
                  <a:schemeClr val="tx2"/>
                </a:solidFill>
                <a:effectLst/>
                <a:uLnTx/>
                <a:uFillTx/>
                <a:latin typeface="微软雅黑"/>
                <a:ea typeface="微软雅黑"/>
                <a:cs typeface="微软雅黑"/>
              </a:rPr>
              <a:t>）模型</a:t>
            </a:r>
            <a:endParaRPr kumimoji="0" lang="en-US" altLang="en-US" sz="3600" b="1" i="0" u="none" strike="noStrike" kern="0" cap="none" spc="0" normalizeH="0" baseline="0" noProof="0" dirty="0" smtClean="0">
              <a:ln>
                <a:noFill/>
              </a:ln>
              <a:solidFill>
                <a:schemeClr val="tx2"/>
              </a:solidFill>
              <a:effectLst/>
              <a:uLnTx/>
              <a:uFillTx/>
              <a:latin typeface="微软雅黑"/>
              <a:ea typeface="微软雅黑"/>
              <a:cs typeface="微软雅黑"/>
            </a:endParaRPr>
          </a:p>
        </p:txBody>
      </p:sp>
      <p:sp>
        <p:nvSpPr>
          <p:cNvPr id="3" name="Rectangle 8"/>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pPr indent="266700"/>
            <a:endParaRPr lang="en-GB" altLang="zh-CN" sz="2400">
              <a:latin typeface="Times New Roman" pitchFamily="18" charset="0"/>
              <a:ea typeface="楷体_GB2312" pitchFamily="49" charset="-122"/>
            </a:endParaRPr>
          </a:p>
        </p:txBody>
      </p:sp>
      <p:sp>
        <p:nvSpPr>
          <p:cNvPr id="4" name="Rectangle 9"/>
          <p:cNvSpPr>
            <a:spLocks noChangeArrowheads="1"/>
          </p:cNvSpPr>
          <p:nvPr/>
        </p:nvSpPr>
        <p:spPr bwMode="auto">
          <a:xfrm>
            <a:off x="266700" y="2466975"/>
            <a:ext cx="9144000" cy="0"/>
          </a:xfrm>
          <a:prstGeom prst="rect">
            <a:avLst/>
          </a:prstGeom>
          <a:noFill/>
          <a:ln w="9525">
            <a:noFill/>
            <a:miter lim="800000"/>
            <a:headEnd/>
            <a:tailEnd/>
          </a:ln>
        </p:spPr>
        <p:txBody>
          <a:bodyPr wrap="none" anchor="ctr">
            <a:spAutoFit/>
          </a:bodyPr>
          <a:lstStyle/>
          <a:p>
            <a:pPr indent="266700"/>
            <a:r>
              <a:rPr lang="en-US" altLang="zh-CN" sz="1000">
                <a:latin typeface="Calibri" pitchFamily="34" charset="0"/>
                <a:ea typeface="楷体_GB2312" pitchFamily="49" charset="-122"/>
                <a:cs typeface="Times New Roman" pitchFamily="18" charset="0"/>
              </a:rPr>
              <a:t>                        </a:t>
            </a:r>
            <a:endParaRPr lang="en-US" altLang="zh-CN" sz="2400">
              <a:latin typeface="Times New Roman" pitchFamily="18" charset="0"/>
              <a:ea typeface="楷体_GB2312" pitchFamily="49" charset="-122"/>
              <a:cs typeface="Times New Roman" pitchFamily="18" charset="0"/>
            </a:endParaRPr>
          </a:p>
        </p:txBody>
      </p:sp>
      <p:sp>
        <p:nvSpPr>
          <p:cNvPr id="5" name="Rectangle 10"/>
          <p:cNvSpPr>
            <a:spLocks noChangeArrowheads="1"/>
          </p:cNvSpPr>
          <p:nvPr/>
        </p:nvSpPr>
        <p:spPr bwMode="auto">
          <a:xfrm>
            <a:off x="266700" y="4638675"/>
            <a:ext cx="9144000" cy="0"/>
          </a:xfrm>
          <a:prstGeom prst="rect">
            <a:avLst/>
          </a:prstGeom>
          <a:noFill/>
          <a:ln w="9525">
            <a:noFill/>
            <a:miter lim="800000"/>
            <a:headEnd/>
            <a:tailEnd/>
          </a:ln>
        </p:spPr>
        <p:txBody>
          <a:bodyPr wrap="none" anchor="ctr">
            <a:spAutoFit/>
          </a:bodyPr>
          <a:lstStyle/>
          <a:p>
            <a:pPr indent="266700"/>
            <a:endParaRPr lang="zh-CN" altLang="zh-CN" sz="2400">
              <a:latin typeface="Times New Roman" pitchFamily="18" charset="0"/>
              <a:ea typeface="楷体_GB2312" pitchFamily="49" charset="-122"/>
            </a:endParaRPr>
          </a:p>
        </p:txBody>
      </p:sp>
      <p:sp>
        <p:nvSpPr>
          <p:cNvPr id="6" name="Rectangle 11"/>
          <p:cNvSpPr>
            <a:spLocks noChangeArrowheads="1"/>
          </p:cNvSpPr>
          <p:nvPr/>
        </p:nvSpPr>
        <p:spPr bwMode="auto">
          <a:xfrm>
            <a:off x="266700" y="6410325"/>
            <a:ext cx="9144000" cy="0"/>
          </a:xfrm>
          <a:prstGeom prst="rect">
            <a:avLst/>
          </a:prstGeom>
          <a:noFill/>
          <a:ln w="9525">
            <a:noFill/>
            <a:miter lim="800000"/>
            <a:headEnd/>
            <a:tailEnd/>
          </a:ln>
        </p:spPr>
        <p:txBody>
          <a:bodyPr wrap="none" anchor="ctr">
            <a:spAutoFit/>
          </a:bodyPr>
          <a:lstStyle/>
          <a:p>
            <a:pPr indent="266700"/>
            <a:r>
              <a:rPr lang="en-US" altLang="zh-CN" sz="1200">
                <a:latin typeface="Calibri" pitchFamily="34" charset="0"/>
                <a:ea typeface="楷体_GB2312" pitchFamily="49" charset="-122"/>
                <a:cs typeface="Times New Roman" pitchFamily="18" charset="0"/>
              </a:rPr>
              <a:t>   </a:t>
            </a:r>
            <a:endParaRPr lang="en-US" altLang="zh-CN" sz="2400">
              <a:latin typeface="Times New Roman" pitchFamily="18" charset="0"/>
              <a:ea typeface="楷体_GB2312" pitchFamily="49" charset="-122"/>
              <a:cs typeface="Times New Roman" pitchFamily="18" charset="0"/>
            </a:endParaRPr>
          </a:p>
        </p:txBody>
      </p:sp>
      <p:sp>
        <p:nvSpPr>
          <p:cNvPr id="7" name="椭圆 6"/>
          <p:cNvSpPr/>
          <p:nvPr/>
        </p:nvSpPr>
        <p:spPr>
          <a:xfrm>
            <a:off x="1906017" y="1626642"/>
            <a:ext cx="288925" cy="288925"/>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椭圆 7"/>
          <p:cNvSpPr/>
          <p:nvPr/>
        </p:nvSpPr>
        <p:spPr>
          <a:xfrm>
            <a:off x="1906017" y="2202904"/>
            <a:ext cx="288925" cy="288925"/>
          </a:xfrm>
          <a:prstGeom prst="ellipse">
            <a:avLst/>
          </a:prstGeom>
          <a:solidFill>
            <a:srgbClr val="FFC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椭圆 8"/>
          <p:cNvSpPr/>
          <p:nvPr/>
        </p:nvSpPr>
        <p:spPr>
          <a:xfrm>
            <a:off x="1906017" y="2779167"/>
            <a:ext cx="288925" cy="288925"/>
          </a:xfrm>
          <a:prstGeom prst="ellipse">
            <a:avLst/>
          </a:prstGeom>
          <a:solidFill>
            <a:srgbClr val="7030A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rgbClr val="7030A0"/>
              </a:solidFill>
            </a:endParaRPr>
          </a:p>
        </p:txBody>
      </p:sp>
      <p:sp>
        <p:nvSpPr>
          <p:cNvPr id="10" name="椭圆 9"/>
          <p:cNvSpPr/>
          <p:nvPr/>
        </p:nvSpPr>
        <p:spPr>
          <a:xfrm>
            <a:off x="1906017" y="3355429"/>
            <a:ext cx="288925" cy="287338"/>
          </a:xfrm>
          <a:prstGeom prst="ellipse">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椭圆 10"/>
          <p:cNvSpPr/>
          <p:nvPr/>
        </p:nvSpPr>
        <p:spPr>
          <a:xfrm>
            <a:off x="1906017" y="3931692"/>
            <a:ext cx="288925" cy="287337"/>
          </a:xfrm>
          <a:prstGeom prst="ellipse">
            <a:avLst/>
          </a:prstGeom>
          <a:solidFill>
            <a:srgbClr val="92D05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2" name="直接连接符 11"/>
          <p:cNvCxnSpPr>
            <a:endCxn id="7" idx="0"/>
          </p:cNvCxnSpPr>
          <p:nvPr/>
        </p:nvCxnSpPr>
        <p:spPr>
          <a:xfrm rot="5400000">
            <a:off x="1906811" y="1482973"/>
            <a:ext cx="287338" cy="0"/>
          </a:xfrm>
          <a:prstGeom prst="line">
            <a:avLst/>
          </a:prstGeom>
          <a:ln w="19050">
            <a:solidFill>
              <a:schemeClr val="accent5">
                <a:lumMod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5400000">
            <a:off x="1906811" y="2059236"/>
            <a:ext cx="287337" cy="0"/>
          </a:xfrm>
          <a:prstGeom prst="line">
            <a:avLst/>
          </a:prstGeom>
          <a:ln w="19050">
            <a:solidFill>
              <a:schemeClr val="accent5">
                <a:lumMod val="2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5400000">
            <a:off x="1906811" y="2635498"/>
            <a:ext cx="287338" cy="0"/>
          </a:xfrm>
          <a:prstGeom prst="line">
            <a:avLst/>
          </a:prstGeom>
          <a:ln w="19050">
            <a:solidFill>
              <a:schemeClr val="accent5">
                <a:lumMod val="2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5400000">
            <a:off x="1906811" y="3211761"/>
            <a:ext cx="287337" cy="0"/>
          </a:xfrm>
          <a:prstGeom prst="line">
            <a:avLst/>
          </a:prstGeom>
          <a:ln w="19050">
            <a:solidFill>
              <a:schemeClr val="accent5">
                <a:lumMod val="2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5400000">
            <a:off x="1906017" y="3787230"/>
            <a:ext cx="288925" cy="0"/>
          </a:xfrm>
          <a:prstGeom prst="line">
            <a:avLst/>
          </a:prstGeom>
          <a:ln w="19050">
            <a:solidFill>
              <a:schemeClr val="accent5">
                <a:lumMod val="2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5400000">
            <a:off x="1906017" y="4363492"/>
            <a:ext cx="288925" cy="0"/>
          </a:xfrm>
          <a:prstGeom prst="line">
            <a:avLst/>
          </a:prstGeom>
          <a:ln w="19050">
            <a:solidFill>
              <a:schemeClr val="accent5">
                <a:lumMod val="25000"/>
              </a:schemeClr>
            </a:solidFill>
          </a:ln>
        </p:spPr>
        <p:style>
          <a:lnRef idx="1">
            <a:schemeClr val="accent1"/>
          </a:lnRef>
          <a:fillRef idx="0">
            <a:schemeClr val="accent1"/>
          </a:fillRef>
          <a:effectRef idx="0">
            <a:schemeClr val="accent1"/>
          </a:effectRef>
          <a:fontRef idx="minor">
            <a:schemeClr val="tx1"/>
          </a:fontRef>
        </p:style>
      </p:cxnSp>
      <p:sp>
        <p:nvSpPr>
          <p:cNvPr id="18" name="右箭头 17"/>
          <p:cNvSpPr/>
          <p:nvPr/>
        </p:nvSpPr>
        <p:spPr>
          <a:xfrm>
            <a:off x="2771205" y="2418804"/>
            <a:ext cx="1285875" cy="4746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9" name="直接连接符 18"/>
          <p:cNvCxnSpPr/>
          <p:nvPr/>
        </p:nvCxnSpPr>
        <p:spPr>
          <a:xfrm>
            <a:off x="4499992" y="2133054"/>
            <a:ext cx="3743325" cy="0"/>
          </a:xfrm>
          <a:prstGeom prst="line">
            <a:avLst/>
          </a:prstGeom>
          <a:ln w="6350">
            <a:solidFill>
              <a:schemeClr val="accent5">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4499992" y="1556792"/>
            <a:ext cx="3743325" cy="0"/>
          </a:xfrm>
          <a:prstGeom prst="line">
            <a:avLst/>
          </a:prstGeom>
          <a:ln w="6350">
            <a:solidFill>
              <a:schemeClr val="accent5">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499992" y="3283992"/>
            <a:ext cx="3743325" cy="0"/>
          </a:xfrm>
          <a:prstGeom prst="line">
            <a:avLst/>
          </a:prstGeom>
          <a:ln w="6350">
            <a:solidFill>
              <a:schemeClr val="accent5">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4499992" y="2707729"/>
            <a:ext cx="3743325" cy="0"/>
          </a:xfrm>
          <a:prstGeom prst="line">
            <a:avLst/>
          </a:prstGeom>
          <a:ln w="6350">
            <a:solidFill>
              <a:schemeClr val="accent5">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4499992" y="4436517"/>
            <a:ext cx="3743325" cy="0"/>
          </a:xfrm>
          <a:prstGeom prst="line">
            <a:avLst/>
          </a:prstGeom>
          <a:ln w="6350">
            <a:solidFill>
              <a:schemeClr val="accent5">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499992" y="3860254"/>
            <a:ext cx="3743325" cy="0"/>
          </a:xfrm>
          <a:prstGeom prst="line">
            <a:avLst/>
          </a:prstGeom>
          <a:ln w="6350">
            <a:solidFill>
              <a:schemeClr val="accent5">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rot="16200000" flipH="1">
            <a:off x="3130773" y="2924423"/>
            <a:ext cx="3455988" cy="0"/>
          </a:xfrm>
          <a:prstGeom prst="line">
            <a:avLst/>
          </a:prstGeom>
          <a:ln w="6350">
            <a:solidFill>
              <a:schemeClr val="accent5">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rot="5400000">
            <a:off x="3707036" y="2924423"/>
            <a:ext cx="3455988" cy="0"/>
          </a:xfrm>
          <a:prstGeom prst="line">
            <a:avLst/>
          </a:prstGeom>
          <a:ln w="6350">
            <a:solidFill>
              <a:schemeClr val="accent5">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rot="5400000">
            <a:off x="4283298" y="2924423"/>
            <a:ext cx="3455988" cy="0"/>
          </a:xfrm>
          <a:prstGeom prst="line">
            <a:avLst/>
          </a:prstGeom>
          <a:ln w="6350">
            <a:solidFill>
              <a:schemeClr val="accent5">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rot="5400000">
            <a:off x="4859561" y="2924423"/>
            <a:ext cx="3455988" cy="0"/>
          </a:xfrm>
          <a:prstGeom prst="line">
            <a:avLst/>
          </a:prstGeom>
          <a:ln w="6350">
            <a:solidFill>
              <a:schemeClr val="accent5">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rot="5400000">
            <a:off x="5435823" y="2924423"/>
            <a:ext cx="3455988" cy="0"/>
          </a:xfrm>
          <a:prstGeom prst="line">
            <a:avLst/>
          </a:prstGeom>
          <a:ln w="6350">
            <a:solidFill>
              <a:schemeClr val="accent5">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rot="5400000">
            <a:off x="6011292" y="2923629"/>
            <a:ext cx="3455988" cy="1588"/>
          </a:xfrm>
          <a:prstGeom prst="line">
            <a:avLst/>
          </a:prstGeom>
          <a:ln w="6350">
            <a:solidFill>
              <a:schemeClr val="accent5">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4715892" y="1988592"/>
            <a:ext cx="287338" cy="287337"/>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2" name="椭圆 31"/>
          <p:cNvSpPr/>
          <p:nvPr/>
        </p:nvSpPr>
        <p:spPr>
          <a:xfrm>
            <a:off x="4715892" y="2564854"/>
            <a:ext cx="287338" cy="287338"/>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椭圆 32"/>
          <p:cNvSpPr/>
          <p:nvPr/>
        </p:nvSpPr>
        <p:spPr>
          <a:xfrm>
            <a:off x="4715892" y="3141117"/>
            <a:ext cx="287338" cy="287337"/>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4" name="椭圆 33"/>
          <p:cNvSpPr/>
          <p:nvPr/>
        </p:nvSpPr>
        <p:spPr>
          <a:xfrm>
            <a:off x="4715892" y="3715792"/>
            <a:ext cx="287338" cy="288925"/>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5" name="椭圆 34"/>
          <p:cNvSpPr/>
          <p:nvPr/>
        </p:nvSpPr>
        <p:spPr>
          <a:xfrm>
            <a:off x="5290567" y="3715792"/>
            <a:ext cx="288925" cy="288925"/>
          </a:xfrm>
          <a:prstGeom prst="ellipse">
            <a:avLst/>
          </a:prstGeom>
          <a:solidFill>
            <a:srgbClr val="FFC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6" name="椭圆 35"/>
          <p:cNvSpPr/>
          <p:nvPr/>
        </p:nvSpPr>
        <p:spPr>
          <a:xfrm>
            <a:off x="5866830" y="3715792"/>
            <a:ext cx="288925" cy="288925"/>
          </a:xfrm>
          <a:prstGeom prst="ellipse">
            <a:avLst/>
          </a:prstGeom>
          <a:solidFill>
            <a:srgbClr val="7030A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7" name="椭圆 36"/>
          <p:cNvSpPr/>
          <p:nvPr/>
        </p:nvSpPr>
        <p:spPr>
          <a:xfrm>
            <a:off x="6443092" y="3715792"/>
            <a:ext cx="288925" cy="288925"/>
          </a:xfrm>
          <a:prstGeom prst="ellipse">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8" name="椭圆 37"/>
          <p:cNvSpPr/>
          <p:nvPr/>
        </p:nvSpPr>
        <p:spPr>
          <a:xfrm>
            <a:off x="7019355" y="3715792"/>
            <a:ext cx="288925" cy="288925"/>
          </a:xfrm>
          <a:prstGeom prst="ellipse">
            <a:avLst/>
          </a:prstGeom>
          <a:solidFill>
            <a:srgbClr val="92D05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9" name="椭圆 38"/>
          <p:cNvSpPr/>
          <p:nvPr/>
        </p:nvSpPr>
        <p:spPr>
          <a:xfrm>
            <a:off x="7595617" y="3715792"/>
            <a:ext cx="287338" cy="288925"/>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0" name="椭圆 39"/>
          <p:cNvSpPr/>
          <p:nvPr/>
        </p:nvSpPr>
        <p:spPr>
          <a:xfrm>
            <a:off x="7595617" y="3141117"/>
            <a:ext cx="287338" cy="287337"/>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1" name="椭圆 40"/>
          <p:cNvSpPr/>
          <p:nvPr/>
        </p:nvSpPr>
        <p:spPr>
          <a:xfrm>
            <a:off x="7595617" y="2564854"/>
            <a:ext cx="287338" cy="287338"/>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2" name="椭圆 41"/>
          <p:cNvSpPr/>
          <p:nvPr/>
        </p:nvSpPr>
        <p:spPr>
          <a:xfrm>
            <a:off x="7595617" y="1988592"/>
            <a:ext cx="287338" cy="287337"/>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3" name="椭圆 42"/>
          <p:cNvSpPr/>
          <p:nvPr/>
        </p:nvSpPr>
        <p:spPr>
          <a:xfrm>
            <a:off x="7595617" y="1412329"/>
            <a:ext cx="287338" cy="287338"/>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4" name="椭圆 43"/>
          <p:cNvSpPr/>
          <p:nvPr/>
        </p:nvSpPr>
        <p:spPr>
          <a:xfrm>
            <a:off x="7019355" y="1412329"/>
            <a:ext cx="288925" cy="287338"/>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5" name="椭圆 44"/>
          <p:cNvSpPr/>
          <p:nvPr/>
        </p:nvSpPr>
        <p:spPr>
          <a:xfrm>
            <a:off x="6443092" y="1412329"/>
            <a:ext cx="288925" cy="287338"/>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6" name="椭圆 45"/>
          <p:cNvSpPr/>
          <p:nvPr/>
        </p:nvSpPr>
        <p:spPr>
          <a:xfrm>
            <a:off x="6443092" y="1988592"/>
            <a:ext cx="288925" cy="287337"/>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7" name="椭圆 46"/>
          <p:cNvSpPr/>
          <p:nvPr/>
        </p:nvSpPr>
        <p:spPr>
          <a:xfrm>
            <a:off x="6443092" y="2564854"/>
            <a:ext cx="288925" cy="287338"/>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8" name="椭圆 47"/>
          <p:cNvSpPr/>
          <p:nvPr/>
        </p:nvSpPr>
        <p:spPr>
          <a:xfrm>
            <a:off x="6443092" y="3141117"/>
            <a:ext cx="288925" cy="287337"/>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9" name="椭圆 48"/>
          <p:cNvSpPr/>
          <p:nvPr/>
        </p:nvSpPr>
        <p:spPr>
          <a:xfrm>
            <a:off x="5866830" y="3141117"/>
            <a:ext cx="288925" cy="287337"/>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0" name="椭圆 49"/>
          <p:cNvSpPr/>
          <p:nvPr/>
        </p:nvSpPr>
        <p:spPr>
          <a:xfrm>
            <a:off x="5290567" y="3141117"/>
            <a:ext cx="288925" cy="287337"/>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1" name="椭圆 50"/>
          <p:cNvSpPr/>
          <p:nvPr/>
        </p:nvSpPr>
        <p:spPr>
          <a:xfrm>
            <a:off x="5290567" y="2564854"/>
            <a:ext cx="288925" cy="287338"/>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2" name="椭圆 51"/>
          <p:cNvSpPr/>
          <p:nvPr/>
        </p:nvSpPr>
        <p:spPr>
          <a:xfrm>
            <a:off x="5290567" y="1988592"/>
            <a:ext cx="288925" cy="287337"/>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3" name="椭圆 52"/>
          <p:cNvSpPr/>
          <p:nvPr/>
        </p:nvSpPr>
        <p:spPr>
          <a:xfrm>
            <a:off x="5290567" y="1412329"/>
            <a:ext cx="288925" cy="287338"/>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54" name="直接连接符 53"/>
          <p:cNvCxnSpPr>
            <a:stCxn id="31" idx="4"/>
            <a:endCxn id="32" idx="0"/>
          </p:cNvCxnSpPr>
          <p:nvPr/>
        </p:nvCxnSpPr>
        <p:spPr>
          <a:xfrm rot="5400000">
            <a:off x="4714304" y="2420392"/>
            <a:ext cx="288925" cy="0"/>
          </a:xfrm>
          <a:prstGeom prst="line">
            <a:avLst/>
          </a:prstGeom>
          <a:ln w="25400">
            <a:solidFill>
              <a:schemeClr val="accent5">
                <a:lumMod val="2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rot="5400000">
            <a:off x="4714304" y="2996655"/>
            <a:ext cx="288925" cy="0"/>
          </a:xfrm>
          <a:prstGeom prst="line">
            <a:avLst/>
          </a:prstGeom>
          <a:ln w="25400">
            <a:solidFill>
              <a:schemeClr val="accent5">
                <a:lumMod val="2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rot="5400000">
            <a:off x="4715098" y="3572123"/>
            <a:ext cx="287338" cy="0"/>
          </a:xfrm>
          <a:prstGeom prst="line">
            <a:avLst/>
          </a:prstGeom>
          <a:ln w="25400">
            <a:solidFill>
              <a:schemeClr val="accent5">
                <a:lumMod val="2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rot="5400000">
            <a:off x="5290567" y="2996655"/>
            <a:ext cx="288925" cy="0"/>
          </a:xfrm>
          <a:prstGeom prst="line">
            <a:avLst/>
          </a:prstGeom>
          <a:ln w="25400">
            <a:solidFill>
              <a:schemeClr val="accent5">
                <a:lumMod val="2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rot="5400000">
            <a:off x="5290567" y="2420392"/>
            <a:ext cx="288925" cy="0"/>
          </a:xfrm>
          <a:prstGeom prst="line">
            <a:avLst/>
          </a:prstGeom>
          <a:ln w="25400">
            <a:solidFill>
              <a:schemeClr val="accent5">
                <a:lumMod val="2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rot="5400000">
            <a:off x="5290567" y="1844130"/>
            <a:ext cx="288925" cy="0"/>
          </a:xfrm>
          <a:prstGeom prst="line">
            <a:avLst/>
          </a:prstGeom>
          <a:ln w="25400">
            <a:solidFill>
              <a:schemeClr val="accent5">
                <a:lumMod val="2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rot="5400000">
            <a:off x="6443092" y="1844130"/>
            <a:ext cx="288925" cy="0"/>
          </a:xfrm>
          <a:prstGeom prst="line">
            <a:avLst/>
          </a:prstGeom>
          <a:ln w="25400">
            <a:solidFill>
              <a:schemeClr val="accent5">
                <a:lumMod val="2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rot="5400000">
            <a:off x="6443092" y="2420392"/>
            <a:ext cx="288925" cy="0"/>
          </a:xfrm>
          <a:prstGeom prst="line">
            <a:avLst/>
          </a:prstGeom>
          <a:ln w="25400">
            <a:solidFill>
              <a:schemeClr val="accent5">
                <a:lumMod val="2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rot="5400000">
            <a:off x="6443092" y="2996655"/>
            <a:ext cx="288925" cy="0"/>
          </a:xfrm>
          <a:prstGeom prst="line">
            <a:avLst/>
          </a:prstGeom>
          <a:ln w="25400">
            <a:solidFill>
              <a:schemeClr val="accent5">
                <a:lumMod val="2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rot="5400000">
            <a:off x="7596411" y="3572123"/>
            <a:ext cx="287338" cy="0"/>
          </a:xfrm>
          <a:prstGeom prst="line">
            <a:avLst/>
          </a:prstGeom>
          <a:ln w="25400">
            <a:solidFill>
              <a:schemeClr val="accent5">
                <a:lumMod val="2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rot="5400000">
            <a:off x="7595617" y="2996655"/>
            <a:ext cx="288925" cy="0"/>
          </a:xfrm>
          <a:prstGeom prst="line">
            <a:avLst/>
          </a:prstGeom>
          <a:ln w="25400">
            <a:solidFill>
              <a:schemeClr val="accent5">
                <a:lumMod val="2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rot="5400000">
            <a:off x="7595617" y="2420392"/>
            <a:ext cx="288925" cy="0"/>
          </a:xfrm>
          <a:prstGeom prst="line">
            <a:avLst/>
          </a:prstGeom>
          <a:ln w="25400">
            <a:solidFill>
              <a:schemeClr val="accent5">
                <a:lumMod val="2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5400000">
            <a:off x="7595617" y="1844130"/>
            <a:ext cx="288925" cy="0"/>
          </a:xfrm>
          <a:prstGeom prst="line">
            <a:avLst/>
          </a:prstGeom>
          <a:ln w="25400">
            <a:solidFill>
              <a:schemeClr val="accent5">
                <a:lumMod val="2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a:stCxn id="34" idx="6"/>
            <a:endCxn id="35" idx="2"/>
          </p:cNvCxnSpPr>
          <p:nvPr/>
        </p:nvCxnSpPr>
        <p:spPr>
          <a:xfrm>
            <a:off x="5003230" y="3860254"/>
            <a:ext cx="287337" cy="0"/>
          </a:xfrm>
          <a:prstGeom prst="line">
            <a:avLst/>
          </a:prstGeom>
          <a:ln w="25400">
            <a:solidFill>
              <a:schemeClr val="accent5">
                <a:lumMod val="2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579492" y="3860254"/>
            <a:ext cx="287338" cy="0"/>
          </a:xfrm>
          <a:prstGeom prst="line">
            <a:avLst/>
          </a:prstGeom>
          <a:ln w="25400">
            <a:solidFill>
              <a:schemeClr val="accent5">
                <a:lumMod val="2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6155755" y="3860254"/>
            <a:ext cx="287337" cy="0"/>
          </a:xfrm>
          <a:prstGeom prst="line">
            <a:avLst/>
          </a:prstGeom>
          <a:ln w="25400">
            <a:solidFill>
              <a:schemeClr val="accent5">
                <a:lumMod val="2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6732017" y="3860254"/>
            <a:ext cx="287338" cy="0"/>
          </a:xfrm>
          <a:prstGeom prst="line">
            <a:avLst/>
          </a:prstGeom>
          <a:ln w="25400">
            <a:solidFill>
              <a:schemeClr val="accent5">
                <a:lumMod val="2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7308280" y="3860254"/>
            <a:ext cx="287337" cy="0"/>
          </a:xfrm>
          <a:prstGeom prst="line">
            <a:avLst/>
          </a:prstGeom>
          <a:ln w="25400">
            <a:solidFill>
              <a:schemeClr val="accent5">
                <a:lumMod val="2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7308280" y="1556792"/>
            <a:ext cx="287337" cy="0"/>
          </a:xfrm>
          <a:prstGeom prst="line">
            <a:avLst/>
          </a:prstGeom>
          <a:ln w="25400">
            <a:solidFill>
              <a:schemeClr val="accent5">
                <a:lumMod val="2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6732017" y="1556792"/>
            <a:ext cx="287338" cy="0"/>
          </a:xfrm>
          <a:prstGeom prst="line">
            <a:avLst/>
          </a:prstGeom>
          <a:ln w="25400">
            <a:solidFill>
              <a:schemeClr val="accent5">
                <a:lumMod val="2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6155755" y="3283992"/>
            <a:ext cx="287337" cy="0"/>
          </a:xfrm>
          <a:prstGeom prst="line">
            <a:avLst/>
          </a:prstGeom>
          <a:ln w="25400">
            <a:solidFill>
              <a:schemeClr val="accent5">
                <a:lumMod val="2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579492" y="3283992"/>
            <a:ext cx="287338" cy="0"/>
          </a:xfrm>
          <a:prstGeom prst="line">
            <a:avLst/>
          </a:prstGeom>
          <a:ln w="25400">
            <a:solidFill>
              <a:schemeClr val="accent5">
                <a:lumMod val="2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6" name="矩形 79"/>
          <p:cNvSpPr>
            <a:spLocks noChangeArrowheads="1"/>
          </p:cNvSpPr>
          <p:nvPr/>
        </p:nvSpPr>
        <p:spPr bwMode="auto">
          <a:xfrm>
            <a:off x="828179" y="4847803"/>
            <a:ext cx="7488237" cy="1533525"/>
          </a:xfrm>
          <a:prstGeom prst="rect">
            <a:avLst/>
          </a:prstGeom>
          <a:noFill/>
          <a:ln w="9525">
            <a:noFill/>
            <a:miter lim="800000"/>
            <a:headEnd/>
            <a:tailEnd/>
          </a:ln>
        </p:spPr>
        <p:txBody>
          <a:bodyPr>
            <a:spAutoFit/>
          </a:bodyPr>
          <a:lstStyle/>
          <a:p>
            <a:pPr algn="just">
              <a:lnSpc>
                <a:spcPct val="130000"/>
              </a:lnSpc>
            </a:pPr>
            <a:r>
              <a:rPr lang="en-US" altLang="zh-CN" dirty="0">
                <a:solidFill>
                  <a:srgbClr val="595959"/>
                </a:solidFill>
                <a:latin typeface="微软雅黑"/>
                <a:ea typeface="微软雅黑"/>
                <a:cs typeface="微软雅黑"/>
              </a:rPr>
              <a:t>       </a:t>
            </a:r>
            <a:r>
              <a:rPr lang="zh-CN" altLang="zh-CN" sz="2400" dirty="0">
                <a:latin typeface="微软雅黑"/>
                <a:ea typeface="微软雅黑"/>
                <a:cs typeface="微软雅黑"/>
              </a:rPr>
              <a:t>将蛋白质的氨基酸序列映射成</a:t>
            </a:r>
            <a:r>
              <a:rPr lang="zh-CN" altLang="en-US" sz="2400" dirty="0">
                <a:latin typeface="微软雅黑"/>
                <a:ea typeface="微软雅黑"/>
                <a:cs typeface="微软雅黑"/>
              </a:rPr>
              <a:t>晶格</a:t>
            </a:r>
            <a:r>
              <a:rPr lang="zh-CN" altLang="zh-CN" sz="2400" dirty="0">
                <a:latin typeface="微软雅黑"/>
                <a:ea typeface="微软雅黑"/>
                <a:cs typeface="微软雅黑"/>
              </a:rPr>
              <a:t>上</a:t>
            </a:r>
            <a:r>
              <a:rPr lang="zh-CN" altLang="zh-CN" sz="2400" dirty="0" smtClean="0">
                <a:latin typeface="微软雅黑"/>
                <a:ea typeface="微软雅黑"/>
                <a:cs typeface="微软雅黑"/>
              </a:rPr>
              <a:t>的</a:t>
            </a:r>
            <a:r>
              <a:rPr lang="zh-CN" altLang="en-US" sz="2400" b="1" dirty="0" smtClean="0">
                <a:solidFill>
                  <a:schemeClr val="accent2"/>
                </a:solidFill>
                <a:latin typeface="微软雅黑"/>
                <a:ea typeface="微软雅黑"/>
                <a:cs typeface="微软雅黑"/>
              </a:rPr>
              <a:t>自避行走（</a:t>
            </a:r>
            <a:r>
              <a:rPr lang="en-US" altLang="zh-CN" sz="2400" b="1" dirty="0">
                <a:solidFill>
                  <a:schemeClr val="accent2"/>
                </a:solidFill>
                <a:latin typeface="微软雅黑"/>
                <a:ea typeface="微软雅黑"/>
                <a:cs typeface="微软雅黑"/>
              </a:rPr>
              <a:t>self-avoiding walk</a:t>
            </a:r>
            <a:r>
              <a:rPr lang="zh-CN" altLang="en-US" sz="2400" b="1" dirty="0">
                <a:solidFill>
                  <a:schemeClr val="accent2"/>
                </a:solidFill>
                <a:latin typeface="微软雅黑"/>
                <a:ea typeface="微软雅黑"/>
                <a:cs typeface="微软雅黑"/>
              </a:rPr>
              <a:t>）</a:t>
            </a:r>
            <a:r>
              <a:rPr lang="zh-CN" altLang="en-US" sz="2400" dirty="0">
                <a:latin typeface="微软雅黑"/>
                <a:ea typeface="微软雅黑"/>
                <a:cs typeface="微软雅黑"/>
              </a:rPr>
              <a:t>，同时保持原序列中氨基酸的相邻关系。</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4294967295"/>
          </p:nvPr>
        </p:nvPicPr>
        <p:blipFill>
          <a:blip r:embed="rId2" cstate="print">
            <a:lum contrast="-12000"/>
            <a:extLst>
              <a:ext uri="{28A0092B-C50C-407E-A947-70E740481C1C}">
                <a14:useLocalDpi xmlns:a14="http://schemas.microsoft.com/office/drawing/2010/main" xmlns="" val="0"/>
              </a:ext>
            </a:extLst>
          </a:blip>
          <a:stretch>
            <a:fillRect/>
          </a:stretch>
        </p:blipFill>
        <p:spPr>
          <a:xfrm>
            <a:off x="714348" y="3429000"/>
            <a:ext cx="7592691" cy="2592412"/>
          </a:xfrm>
        </p:spPr>
      </p:pic>
      <p:sp>
        <p:nvSpPr>
          <p:cNvPr id="5" name="标题 1"/>
          <p:cNvSpPr>
            <a:spLocks noGrp="1"/>
          </p:cNvSpPr>
          <p:nvPr>
            <p:ph type="title" idx="4294967295"/>
          </p:nvPr>
        </p:nvSpPr>
        <p:spPr>
          <a:xfrm>
            <a:off x="0" y="260648"/>
            <a:ext cx="9144000" cy="810344"/>
          </a:xfrm>
        </p:spPr>
        <p:txBody>
          <a:bodyPr>
            <a:normAutofit/>
          </a:bodyPr>
          <a:lstStyle/>
          <a:p>
            <a:pPr algn="ctr">
              <a:defRPr/>
            </a:pPr>
            <a:r>
              <a:rPr lang="zh-CN" altLang="en-US" sz="4400" b="1" dirty="0" smtClean="0">
                <a:solidFill>
                  <a:schemeClr val="tx2"/>
                </a:solidFill>
                <a:latin typeface="宋体" panose="02010600030101010101" pitchFamily="2" charset="-122"/>
                <a:ea typeface="宋体" panose="02010600030101010101" pitchFamily="2" charset="-122"/>
                <a:cs typeface="Times New Roman" panose="02020603050405020304" pitchFamily="18" charset="0"/>
                <a:sym typeface="楷体_GB2312" pitchFamily="1" charset="-122"/>
              </a:rPr>
              <a:t>蛋白质关联图</a:t>
            </a:r>
            <a:endParaRPr lang="zh-CN" altLang="en-US" sz="4400" b="1" dirty="0">
              <a:solidFill>
                <a:schemeClr val="tx2">
                  <a:lumMod val="75000"/>
                </a:schemeClr>
              </a:solidFill>
              <a:latin typeface="宋体" panose="02010600030101010101" pitchFamily="2" charset="-122"/>
              <a:ea typeface="宋体" panose="02010600030101010101" pitchFamily="2" charset="-122"/>
            </a:endParaRPr>
          </a:p>
        </p:txBody>
      </p:sp>
      <p:sp>
        <p:nvSpPr>
          <p:cNvPr id="3" name="文本框 2"/>
          <p:cNvSpPr txBox="1"/>
          <p:nvPr/>
        </p:nvSpPr>
        <p:spPr>
          <a:xfrm>
            <a:off x="683568" y="1484784"/>
            <a:ext cx="8049617" cy="1569660"/>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cs typeface="Times New Roman" panose="02020603050405020304" pitchFamily="18" charset="0"/>
                <a:sym typeface="楷体_GB2312" pitchFamily="1" charset="-122"/>
              </a:rPr>
              <a:t>在计算生物学中，</a:t>
            </a:r>
            <a:r>
              <a:rPr lang="zh-CN" altLang="en-US" sz="2400" b="1" dirty="0">
                <a:solidFill>
                  <a:schemeClr val="tx2"/>
                </a:solidFill>
                <a:latin typeface="宋体" panose="02010600030101010101" pitchFamily="2" charset="-122"/>
                <a:ea typeface="宋体" panose="02010600030101010101" pitchFamily="2" charset="-122"/>
                <a:cs typeface="Times New Roman" panose="02020603050405020304" pitchFamily="18" charset="0"/>
                <a:sym typeface="楷体_GB2312" pitchFamily="1" charset="-122"/>
              </a:rPr>
              <a:t>蛋白质关联图</a:t>
            </a:r>
            <a:r>
              <a:rPr lang="zh-CN" altLang="en-US" sz="2400" dirty="0">
                <a:latin typeface="宋体" panose="02010600030101010101" pitchFamily="2" charset="-122"/>
                <a:ea typeface="宋体" panose="02010600030101010101" pitchFamily="2" charset="-122"/>
                <a:cs typeface="Times New Roman" panose="02020603050405020304" pitchFamily="18" charset="0"/>
                <a:sym typeface="楷体_GB2312" pitchFamily="1" charset="-122"/>
              </a:rPr>
              <a:t>的计数是一个重要的研究课题，其研究结果对蛋白质折叠及其结构预测的搜索算法设计与优化有重要作用。</a:t>
            </a:r>
            <a:r>
              <a:rPr lang="zh-CN" altLang="en-US" sz="2400" dirty="0">
                <a:solidFill>
                  <a:srgbClr val="000000"/>
                </a:solidFill>
                <a:latin typeface="宋体" panose="02010600030101010101" pitchFamily="2" charset="-122"/>
                <a:ea typeface="宋体" panose="02010600030101010101" pitchFamily="2" charset="-122"/>
                <a:sym typeface="微软雅黑" panose="020B0503020204020204" pitchFamily="34" charset="-122"/>
              </a:rPr>
              <a:t>将蛋白质的氨基酸序列映射成晶格上的</a:t>
            </a:r>
            <a:r>
              <a:rPr lang="zh-CN" altLang="en-US" sz="2400" dirty="0">
                <a:solidFill>
                  <a:srgbClr val="C00000"/>
                </a:solidFill>
                <a:latin typeface="宋体" panose="02010600030101010101" pitchFamily="2" charset="-122"/>
                <a:ea typeface="宋体" panose="02010600030101010101" pitchFamily="2" charset="-122"/>
                <a:sym typeface="微软雅黑" panose="020B0503020204020204" pitchFamily="34" charset="-122"/>
              </a:rPr>
              <a:t>自避</a:t>
            </a:r>
            <a:r>
              <a:rPr lang="zh-CN" altLang="en-US" sz="2400" dirty="0" smtClean="0">
                <a:solidFill>
                  <a:srgbClr val="C00000"/>
                </a:solidFill>
                <a:latin typeface="宋体" panose="02010600030101010101" pitchFamily="2" charset="-122"/>
                <a:ea typeface="宋体" panose="02010600030101010101" pitchFamily="2" charset="-122"/>
                <a:sym typeface="微软雅黑" panose="020B0503020204020204" pitchFamily="34" charset="-122"/>
              </a:rPr>
              <a:t>行走</a:t>
            </a:r>
            <a:r>
              <a:rPr lang="en-US" altLang="zh-CN" sz="2400" dirty="0" smtClean="0">
                <a:solidFill>
                  <a:srgbClr val="C00000"/>
                </a:solidFill>
                <a:latin typeface="宋体" panose="02010600030101010101" pitchFamily="2" charset="-122"/>
                <a:ea typeface="宋体" panose="02010600030101010101" pitchFamily="2" charset="-122"/>
                <a:sym typeface="微软雅黑" panose="020B0503020204020204" pitchFamily="34" charset="-122"/>
              </a:rPr>
              <a:t>(</a:t>
            </a:r>
            <a:r>
              <a:rPr lang="en-US" altLang="zh-CN" sz="2400" dirty="0" smtClean="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微软雅黑" panose="020B0503020204020204" pitchFamily="34" charset="-122"/>
              </a:rPr>
              <a:t>self-avoiding walk</a:t>
            </a:r>
            <a:r>
              <a:rPr lang="en-US" altLang="zh-CN" sz="2400" dirty="0" smtClean="0">
                <a:solidFill>
                  <a:srgbClr val="C00000"/>
                </a:solidFill>
                <a:latin typeface="宋体" panose="02010600030101010101" pitchFamily="2" charset="-122"/>
                <a:ea typeface="宋体" panose="02010600030101010101" pitchFamily="2" charset="-122"/>
                <a:sym typeface="微软雅黑" panose="020B0503020204020204" pitchFamily="34" charset="-122"/>
              </a:rPr>
              <a:t>)</a:t>
            </a:r>
            <a:r>
              <a:rPr lang="zh-CN" altLang="en-US" sz="2400" dirty="0" smtClean="0">
                <a:solidFill>
                  <a:srgbClr val="C00000"/>
                </a:solidFill>
                <a:latin typeface="宋体" panose="02010600030101010101" pitchFamily="2" charset="-122"/>
                <a:ea typeface="宋体" panose="02010600030101010101" pitchFamily="2" charset="-122"/>
                <a:sym typeface="微软雅黑" panose="020B0503020204020204" pitchFamily="34" charset="-122"/>
              </a:rPr>
              <a:t>的</a:t>
            </a:r>
            <a:r>
              <a:rPr lang="zh-CN" altLang="en-US" sz="2400" dirty="0">
                <a:solidFill>
                  <a:srgbClr val="C00000"/>
                </a:solidFill>
                <a:latin typeface="宋体" panose="02010600030101010101" pitchFamily="2" charset="-122"/>
                <a:ea typeface="宋体" panose="02010600030101010101" pitchFamily="2" charset="-122"/>
                <a:sym typeface="微软雅黑" panose="020B0503020204020204" pitchFamily="34" charset="-122"/>
              </a:rPr>
              <a:t>关联图：</a:t>
            </a:r>
            <a:endParaRPr lang="zh-CN" altLang="en-US" sz="2400" dirty="0">
              <a:solidFill>
                <a:srgbClr val="C00000"/>
              </a:solidFill>
              <a:latin typeface="宋体" panose="02010600030101010101" pitchFamily="2" charset="-122"/>
              <a:ea typeface="宋体" panose="02010600030101010101" pitchFamily="2" charset="-122"/>
              <a:sym typeface="楷体_GB2312" pitchFamily="1" charset="-122"/>
            </a:endParaRPr>
          </a:p>
        </p:txBody>
      </p:sp>
    </p:spTree>
    <p:extLst>
      <p:ext uri="{BB962C8B-B14F-4D97-AF65-F5344CB8AC3E}">
        <p14:creationId xmlns:p14="http://schemas.microsoft.com/office/powerpoint/2010/main" xmlns="" val="286014283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43108" y="500042"/>
            <a:ext cx="5277407" cy="769441"/>
          </a:xfrm>
          <a:prstGeom prst="rect">
            <a:avLst/>
          </a:prstGeom>
        </p:spPr>
        <p:txBody>
          <a:bodyPr wrap="none">
            <a:spAutoFit/>
          </a:bodyPr>
          <a:lstStyle/>
          <a:p>
            <a:r>
              <a:rPr lang="zh-CN" altLang="en-US" sz="4400" b="1" dirty="0" smtClean="0">
                <a:solidFill>
                  <a:schemeClr val="tx2"/>
                </a:solidFill>
                <a:latin typeface="宋体" panose="02010600030101010101" pitchFamily="2" charset="-122"/>
                <a:ea typeface="宋体" panose="02010600030101010101" pitchFamily="2" charset="-122"/>
                <a:cs typeface="Times New Roman" panose="02020603050405020304" pitchFamily="18" charset="0"/>
                <a:sym typeface="楷体_GB2312" pitchFamily="1" charset="-122"/>
              </a:rPr>
              <a:t>蛋白质关联图的分解</a:t>
            </a:r>
            <a:endParaRPr lang="zh-CN" altLang="en-US" sz="4400" dirty="0"/>
          </a:p>
        </p:txBody>
      </p:sp>
      <p:sp>
        <p:nvSpPr>
          <p:cNvPr id="3" name="TextBox 2"/>
          <p:cNvSpPr txBox="1"/>
          <p:nvPr/>
        </p:nvSpPr>
        <p:spPr>
          <a:xfrm>
            <a:off x="928662" y="1357298"/>
            <a:ext cx="6953186" cy="92333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effectLst>
            <a:outerShdw blurRad="50800" dist="38100" dir="2700000" algn="tl" rotWithShape="0">
              <a:prstClr val="black">
                <a:alpha val="40000"/>
              </a:prstClr>
            </a:outerShdw>
          </a:effectLst>
        </p:spPr>
        <p:txBody>
          <a:bodyPr wrap="none" rtlCol="0">
            <a:spAutoFit/>
          </a:bodyPr>
          <a:lstStyle/>
          <a:p>
            <a:r>
              <a:rPr lang="en-US" altLang="zh-CN" dirty="0" smtClean="0">
                <a:latin typeface="Times New Roman" pitchFamily="18" charset="0"/>
                <a:cs typeface="Times New Roman" pitchFamily="18" charset="0"/>
              </a:rPr>
              <a:t>D. Goldman, S. </a:t>
            </a:r>
            <a:r>
              <a:rPr lang="en-US" altLang="zh-CN" dirty="0" err="1" smtClean="0">
                <a:latin typeface="Times New Roman" pitchFamily="18" charset="0"/>
                <a:cs typeface="Times New Roman" pitchFamily="18" charset="0"/>
              </a:rPr>
              <a:t>Istrail</a:t>
            </a:r>
            <a:r>
              <a:rPr lang="en-US" altLang="zh-CN" dirty="0" smtClean="0">
                <a:latin typeface="Times New Roman" pitchFamily="18" charset="0"/>
                <a:cs typeface="Times New Roman" pitchFamily="18" charset="0"/>
              </a:rPr>
              <a:t> and C.H. Papadimitriou, Algorithmic aspects of</a:t>
            </a:r>
          </a:p>
          <a:p>
            <a:r>
              <a:rPr lang="en-US" altLang="zh-CN" dirty="0" smtClean="0">
                <a:latin typeface="Times New Roman" pitchFamily="18" charset="0"/>
                <a:cs typeface="Times New Roman" pitchFamily="18" charset="0"/>
              </a:rPr>
              <a:t>protein structure similarity, Proc. 40th IEEE </a:t>
            </a:r>
            <a:r>
              <a:rPr lang="en-US" altLang="zh-CN" dirty="0" err="1" smtClean="0">
                <a:latin typeface="Times New Roman" pitchFamily="18" charset="0"/>
                <a:cs typeface="Times New Roman" pitchFamily="18" charset="0"/>
              </a:rPr>
              <a:t>Symp</a:t>
            </a:r>
            <a:r>
              <a:rPr lang="en-US" altLang="zh-CN" dirty="0" smtClean="0">
                <a:latin typeface="Times New Roman" pitchFamily="18" charset="0"/>
                <a:cs typeface="Times New Roman" pitchFamily="18" charset="0"/>
              </a:rPr>
              <a:t>. Found. </a:t>
            </a:r>
            <a:r>
              <a:rPr lang="en-US" altLang="zh-CN" dirty="0" err="1" smtClean="0">
                <a:latin typeface="Times New Roman" pitchFamily="18" charset="0"/>
                <a:cs typeface="Times New Roman" pitchFamily="18" charset="0"/>
              </a:rPr>
              <a:t>Comput</a:t>
            </a:r>
            <a:r>
              <a:rPr lang="en-US" altLang="zh-CN" dirty="0" smtClean="0">
                <a:latin typeface="Times New Roman" pitchFamily="18" charset="0"/>
                <a:cs typeface="Times New Roman" pitchFamily="18" charset="0"/>
              </a:rPr>
              <a:t>. Sci.,</a:t>
            </a:r>
          </a:p>
          <a:p>
            <a:r>
              <a:rPr lang="en-GB" altLang="zh-CN" dirty="0" smtClean="0">
                <a:latin typeface="Times New Roman" pitchFamily="18" charset="0"/>
                <a:cs typeface="Times New Roman" pitchFamily="18" charset="0"/>
              </a:rPr>
              <a:t>1999, pp. 512</a:t>
            </a:r>
            <a:r>
              <a:rPr lang="en-US" altLang="zh-CN" dirty="0" smtClean="0">
                <a:latin typeface="Times New Roman" pitchFamily="18" charset="0"/>
                <a:cs typeface="Times New Roman" pitchFamily="18" charset="0"/>
              </a:rPr>
              <a:t>--</a:t>
            </a:r>
            <a:r>
              <a:rPr lang="en-GB" altLang="zh-CN" dirty="0" smtClean="0">
                <a:latin typeface="Times New Roman" pitchFamily="18" charset="0"/>
                <a:cs typeface="Times New Roman" pitchFamily="18" charset="0"/>
              </a:rPr>
              <a:t>522.</a:t>
            </a:r>
            <a:endParaRPr lang="zh-CN" altLang="en-US" dirty="0">
              <a:latin typeface="Times New Roman" pitchFamily="18" charset="0"/>
              <a:cs typeface="Times New Roman" pitchFamily="18" charset="0"/>
            </a:endParaRPr>
          </a:p>
        </p:txBody>
      </p:sp>
      <p:sp>
        <p:nvSpPr>
          <p:cNvPr id="4" name="TextBox 3"/>
          <p:cNvSpPr txBox="1"/>
          <p:nvPr/>
        </p:nvSpPr>
        <p:spPr>
          <a:xfrm>
            <a:off x="714348" y="2500306"/>
            <a:ext cx="7286676" cy="4062651"/>
          </a:xfrm>
          <a:prstGeom prst="rect">
            <a:avLst/>
          </a:prstGeom>
          <a:noFill/>
        </p:spPr>
        <p:txBody>
          <a:bodyPr wrap="square" rtlCol="0">
            <a:spAutoFit/>
          </a:bodyPr>
          <a:lstStyle/>
          <a:p>
            <a:pPr>
              <a:buFont typeface="Arial" pitchFamily="34" charset="0"/>
              <a:buChar char="•"/>
            </a:pPr>
            <a:r>
              <a:rPr lang="en-US" altLang="zh-CN" dirty="0" smtClean="0">
                <a:latin typeface="Times New Roman" pitchFamily="18" charset="0"/>
                <a:cs typeface="Times New Roman" pitchFamily="18" charset="0"/>
              </a:rPr>
              <a:t>  </a:t>
            </a:r>
            <a:r>
              <a:rPr lang="zh-CN" altLang="en-US" sz="2400" dirty="0" smtClean="0">
                <a:latin typeface="Times New Roman" pitchFamily="18" charset="0"/>
                <a:cs typeface="Times New Roman" pitchFamily="18" charset="0"/>
              </a:rPr>
              <a:t>在这篇论文中，</a:t>
            </a:r>
            <a:r>
              <a:rPr lang="en-US" altLang="zh-CN" sz="2400" dirty="0" smtClean="0">
                <a:latin typeface="Times New Roman" pitchFamily="18" charset="0"/>
                <a:cs typeface="Times New Roman" pitchFamily="18" charset="0"/>
              </a:rPr>
              <a:t>Goldman</a:t>
            </a:r>
            <a:r>
              <a:rPr lang="zh-CN" altLang="en-US" sz="2400" dirty="0" smtClean="0">
                <a:latin typeface="Times New Roman" pitchFamily="18" charset="0"/>
                <a:cs typeface="Times New Roman" pitchFamily="18" charset="0"/>
              </a:rPr>
              <a:t>等人证明了任意蛋白质 </a:t>
            </a:r>
            <a:r>
              <a:rPr lang="en-US" altLang="zh-CN" sz="2400" dirty="0" smtClean="0">
                <a:latin typeface="Times New Roman" pitchFamily="18" charset="0"/>
                <a:cs typeface="Times New Roman" pitchFamily="18" charset="0"/>
              </a:rPr>
              <a:t/>
            </a:r>
            <a:br>
              <a:rPr lang="en-US" altLang="zh-CN" sz="2400" dirty="0" smtClean="0">
                <a:latin typeface="Times New Roman" pitchFamily="18" charset="0"/>
                <a:cs typeface="Times New Roman" pitchFamily="18" charset="0"/>
              </a:rPr>
            </a:br>
            <a:r>
              <a:rPr lang="en-US" altLang="zh-CN" sz="2400" dirty="0" smtClean="0">
                <a:latin typeface="Times New Roman" pitchFamily="18" charset="0"/>
                <a:cs typeface="Times New Roman" pitchFamily="18" charset="0"/>
              </a:rPr>
              <a:t>   </a:t>
            </a:r>
            <a:r>
              <a:rPr lang="zh-CN" altLang="en-US" sz="2400" dirty="0" smtClean="0">
                <a:latin typeface="Times New Roman" pitchFamily="18" charset="0"/>
                <a:cs typeface="Times New Roman" pitchFamily="18" charset="0"/>
              </a:rPr>
              <a:t>序列</a:t>
            </a:r>
            <a:r>
              <a:rPr lang="en-US" altLang="zh-CN" sz="2400" dirty="0" smtClean="0">
                <a:latin typeface="Times New Roman" pitchFamily="18" charset="0"/>
                <a:cs typeface="Times New Roman" pitchFamily="18" charset="0"/>
              </a:rPr>
              <a:t>S, </a:t>
            </a:r>
            <a:r>
              <a:rPr lang="zh-CN" altLang="en-US" sz="2400" dirty="0" smtClean="0">
                <a:latin typeface="Times New Roman" pitchFamily="18" charset="0"/>
                <a:cs typeface="Times New Roman" pitchFamily="18" charset="0"/>
              </a:rPr>
              <a:t>在</a:t>
            </a:r>
            <a:r>
              <a:rPr lang="en-US" altLang="zh-CN" sz="2400" dirty="0" smtClean="0">
                <a:latin typeface="Times New Roman" pitchFamily="18" charset="0"/>
                <a:cs typeface="Times New Roman" pitchFamily="18" charset="0"/>
              </a:rPr>
              <a:t>2</a:t>
            </a:r>
            <a:r>
              <a:rPr lang="zh-CN" altLang="en-US" sz="2400" dirty="0" smtClean="0">
                <a:latin typeface="Times New Roman" pitchFamily="18" charset="0"/>
                <a:cs typeface="Times New Roman" pitchFamily="18" charset="0"/>
              </a:rPr>
              <a:t>维晶格的上的折叠对应的关联图可以  </a:t>
            </a:r>
            <a:r>
              <a:rPr lang="en-US" altLang="zh-CN" sz="2400" dirty="0" smtClean="0">
                <a:latin typeface="Times New Roman" pitchFamily="18" charset="0"/>
                <a:cs typeface="Times New Roman" pitchFamily="18" charset="0"/>
              </a:rPr>
              <a:t/>
            </a:r>
            <a:br>
              <a:rPr lang="en-US" altLang="zh-CN" sz="2400" dirty="0" smtClean="0">
                <a:latin typeface="Times New Roman" pitchFamily="18" charset="0"/>
                <a:cs typeface="Times New Roman" pitchFamily="18" charset="0"/>
              </a:rPr>
            </a:br>
            <a:r>
              <a:rPr lang="en-US" altLang="zh-CN" sz="2400" dirty="0" smtClean="0">
                <a:latin typeface="Times New Roman" pitchFamily="18" charset="0"/>
                <a:cs typeface="Times New Roman" pitchFamily="18" charset="0"/>
              </a:rPr>
              <a:t>   </a:t>
            </a:r>
            <a:r>
              <a:rPr lang="zh-CN" altLang="en-US" sz="2400" dirty="0" smtClean="0">
                <a:latin typeface="Times New Roman" pitchFamily="18" charset="0"/>
                <a:cs typeface="Times New Roman" pitchFamily="18" charset="0"/>
              </a:rPr>
              <a:t>分解为</a:t>
            </a:r>
            <a:r>
              <a:rPr lang="zh-CN" altLang="en-US" sz="2400" b="1" dirty="0" smtClean="0">
                <a:solidFill>
                  <a:srgbClr val="C00000"/>
                </a:solidFill>
                <a:latin typeface="Times New Roman" pitchFamily="18" charset="0"/>
                <a:cs typeface="Times New Roman" pitchFamily="18" charset="0"/>
              </a:rPr>
              <a:t>最多</a:t>
            </a:r>
            <a:r>
              <a:rPr lang="en-US" altLang="zh-CN" sz="2400" b="1" dirty="0" smtClean="0">
                <a:solidFill>
                  <a:srgbClr val="C00000"/>
                </a:solidFill>
                <a:latin typeface="Times New Roman" pitchFamily="18" charset="0"/>
                <a:cs typeface="Times New Roman" pitchFamily="18" charset="0"/>
              </a:rPr>
              <a:t>2</a:t>
            </a:r>
            <a:r>
              <a:rPr lang="zh-CN" altLang="en-US" sz="2400" b="1" dirty="0" smtClean="0">
                <a:solidFill>
                  <a:srgbClr val="C00000"/>
                </a:solidFill>
                <a:latin typeface="Times New Roman" pitchFamily="18" charset="0"/>
                <a:cs typeface="Times New Roman" pitchFamily="18" charset="0"/>
              </a:rPr>
              <a:t>个堆（</a:t>
            </a:r>
            <a:r>
              <a:rPr lang="en-US" altLang="zh-CN" sz="2400" b="1" dirty="0" smtClean="0">
                <a:solidFill>
                  <a:srgbClr val="C00000"/>
                </a:solidFill>
                <a:latin typeface="Times New Roman" pitchFamily="18" charset="0"/>
                <a:cs typeface="Times New Roman" pitchFamily="18" charset="0"/>
              </a:rPr>
              <a:t>stack</a:t>
            </a:r>
            <a:r>
              <a:rPr lang="zh-CN" altLang="en-US" sz="2400" b="1" dirty="0" smtClean="0">
                <a:solidFill>
                  <a:srgbClr val="C00000"/>
                </a:solidFill>
                <a:latin typeface="Times New Roman" pitchFamily="18" charset="0"/>
                <a:cs typeface="Times New Roman" pitchFamily="18" charset="0"/>
              </a:rPr>
              <a:t>）和</a:t>
            </a:r>
            <a:r>
              <a:rPr lang="en-US" altLang="zh-CN" sz="2400" b="1" dirty="0" smtClean="0">
                <a:solidFill>
                  <a:srgbClr val="C00000"/>
                </a:solidFill>
                <a:latin typeface="Times New Roman" pitchFamily="18" charset="0"/>
                <a:cs typeface="Times New Roman" pitchFamily="18" charset="0"/>
              </a:rPr>
              <a:t>1</a:t>
            </a:r>
            <a:r>
              <a:rPr lang="zh-CN" altLang="en-US" sz="2400" b="1" dirty="0" smtClean="0">
                <a:solidFill>
                  <a:srgbClr val="C00000"/>
                </a:solidFill>
                <a:latin typeface="Times New Roman" pitchFamily="18" charset="0"/>
                <a:cs typeface="Times New Roman" pitchFamily="18" charset="0"/>
              </a:rPr>
              <a:t>个栈（</a:t>
            </a:r>
            <a:r>
              <a:rPr lang="en-US" altLang="zh-CN" sz="2400" b="1" dirty="0" smtClean="0">
                <a:solidFill>
                  <a:srgbClr val="C00000"/>
                </a:solidFill>
                <a:latin typeface="Times New Roman" pitchFamily="18" charset="0"/>
                <a:cs typeface="Times New Roman" pitchFamily="18" charset="0"/>
              </a:rPr>
              <a:t>queue</a:t>
            </a:r>
            <a:r>
              <a:rPr lang="zh-CN" altLang="en-US" sz="2400" b="1" dirty="0" smtClean="0">
                <a:solidFill>
                  <a:srgbClr val="C00000"/>
                </a:solidFill>
                <a:latin typeface="Times New Roman" pitchFamily="18" charset="0"/>
                <a:cs typeface="Times New Roman" pitchFamily="18" charset="0"/>
              </a:rPr>
              <a:t>）</a:t>
            </a:r>
            <a:r>
              <a:rPr lang="zh-CN" altLang="en-US" dirty="0" smtClean="0">
                <a:latin typeface="Times New Roman" pitchFamily="18" charset="0"/>
                <a:cs typeface="Times New Roman" pitchFamily="18" charset="0"/>
              </a:rPr>
              <a:t>。 </a:t>
            </a:r>
            <a:r>
              <a:rPr lang="en-US" altLang="zh-CN" dirty="0" smtClean="0">
                <a:latin typeface="Times New Roman" pitchFamily="18" charset="0"/>
                <a:cs typeface="Times New Roman" pitchFamily="18" charset="0"/>
              </a:rPr>
              <a:t/>
            </a:r>
            <a:br>
              <a:rPr lang="en-US" altLang="zh-CN" dirty="0" smtClean="0">
                <a:latin typeface="Times New Roman" pitchFamily="18" charset="0"/>
                <a:cs typeface="Times New Roman" pitchFamily="18" charset="0"/>
              </a:rPr>
            </a:br>
            <a:r>
              <a:rPr lang="en-US" altLang="zh-CN" dirty="0" smtClean="0">
                <a:latin typeface="Times New Roman" pitchFamily="18" charset="0"/>
                <a:cs typeface="Times New Roman" pitchFamily="18" charset="0"/>
              </a:rPr>
              <a:t>     </a:t>
            </a:r>
            <a:r>
              <a:rPr lang="zh-CN" altLang="en-US" sz="2400" dirty="0" smtClean="0">
                <a:latin typeface="Times New Roman" pitchFamily="18" charset="0"/>
                <a:cs typeface="Times New Roman" pitchFamily="18" charset="0"/>
              </a:rPr>
              <a:t>故此关联图的个数可由堆或栈的近似估计。</a:t>
            </a:r>
            <a:endParaRPr lang="en-US" altLang="zh-CN" sz="2400" dirty="0" smtClean="0">
              <a:latin typeface="Times New Roman" pitchFamily="18" charset="0"/>
              <a:cs typeface="Times New Roman" pitchFamily="18" charset="0"/>
            </a:endParaRPr>
          </a:p>
          <a:p>
            <a:pPr>
              <a:buFont typeface="Arial" pitchFamily="34" charset="0"/>
              <a:buChar char="•"/>
            </a:pPr>
            <a:endParaRPr lang="en-US" altLang="zh-CN" dirty="0" smtClean="0">
              <a:latin typeface="Times New Roman" pitchFamily="18" charset="0"/>
              <a:cs typeface="Times New Roman" pitchFamily="18" charset="0"/>
            </a:endParaRPr>
          </a:p>
          <a:p>
            <a:pPr>
              <a:buFont typeface="Arial" pitchFamily="34" charset="0"/>
              <a:buChar char="•"/>
            </a:pPr>
            <a:r>
              <a:rPr lang="en-US" altLang="zh-CN" dirty="0" smtClean="0">
                <a:latin typeface="Times New Roman" pitchFamily="18" charset="0"/>
                <a:cs typeface="Times New Roman" pitchFamily="18" charset="0"/>
              </a:rPr>
              <a:t>   </a:t>
            </a:r>
            <a:r>
              <a:rPr lang="zh-CN" altLang="en-US" sz="2400" dirty="0" smtClean="0">
                <a:latin typeface="Times New Roman" pitchFamily="18" charset="0"/>
                <a:cs typeface="Times New Roman" pitchFamily="18" charset="0"/>
              </a:rPr>
              <a:t>在组合数学中，堆（</a:t>
            </a:r>
            <a:r>
              <a:rPr lang="en-US" altLang="zh-CN" sz="2400" dirty="0" smtClean="0">
                <a:latin typeface="Times New Roman" pitchFamily="18" charset="0"/>
                <a:cs typeface="Times New Roman" pitchFamily="18" charset="0"/>
              </a:rPr>
              <a:t>stack</a:t>
            </a:r>
            <a:r>
              <a:rPr lang="zh-CN" altLang="en-US" sz="2400" dirty="0" smtClean="0">
                <a:latin typeface="Times New Roman" pitchFamily="18" charset="0"/>
                <a:cs typeface="Times New Roman" pitchFamily="18" charset="0"/>
              </a:rPr>
              <a:t>）即为</a:t>
            </a:r>
            <a:r>
              <a:rPr lang="zh-CN" altLang="en-US" sz="2400" b="1" dirty="0" smtClean="0">
                <a:solidFill>
                  <a:srgbClr val="C00000"/>
                </a:solidFill>
                <a:latin typeface="Times New Roman" pitchFamily="18" charset="0"/>
                <a:cs typeface="Times New Roman" pitchFamily="18" charset="0"/>
              </a:rPr>
              <a:t>无交叉划分 </a:t>
            </a:r>
            <a:r>
              <a:rPr lang="en-US" altLang="zh-CN" sz="2400" dirty="0" smtClean="0">
                <a:latin typeface="Times New Roman" pitchFamily="18" charset="0"/>
                <a:cs typeface="Times New Roman" pitchFamily="18" charset="0"/>
              </a:rPr>
              <a:t/>
            </a:r>
            <a:br>
              <a:rPr lang="en-US" altLang="zh-CN" sz="2400" dirty="0" smtClean="0">
                <a:latin typeface="Times New Roman" pitchFamily="18" charset="0"/>
                <a:cs typeface="Times New Roman" pitchFamily="18" charset="0"/>
              </a:rPr>
            </a:br>
            <a:r>
              <a:rPr lang="en-US" altLang="zh-CN" sz="2400" dirty="0" smtClean="0">
                <a:latin typeface="Times New Roman" pitchFamily="18" charset="0"/>
                <a:cs typeface="Times New Roman" pitchFamily="18" charset="0"/>
              </a:rPr>
              <a:t>    (</a:t>
            </a:r>
            <a:r>
              <a:rPr lang="en-US" altLang="zh-CN" sz="2400" dirty="0" err="1" smtClean="0">
                <a:latin typeface="Times New Roman" pitchFamily="18" charset="0"/>
                <a:cs typeface="Times New Roman" pitchFamily="18" charset="0"/>
              </a:rPr>
              <a:t>noncrossing</a:t>
            </a:r>
            <a:r>
              <a:rPr lang="en-US" altLang="zh-CN" sz="2400" dirty="0" smtClean="0">
                <a:latin typeface="Times New Roman" pitchFamily="18" charset="0"/>
                <a:cs typeface="Times New Roman" pitchFamily="18" charset="0"/>
              </a:rPr>
              <a:t> partition)</a:t>
            </a:r>
            <a:r>
              <a:rPr lang="zh-CN" altLang="en-US" sz="2400" dirty="0" smtClean="0">
                <a:latin typeface="Times New Roman" pitchFamily="18" charset="0"/>
                <a:cs typeface="Times New Roman" pitchFamily="18" charset="0"/>
              </a:rPr>
              <a:t>；栈即为</a:t>
            </a:r>
            <a:r>
              <a:rPr lang="zh-CN" altLang="en-US" sz="2400" b="1" dirty="0" smtClean="0">
                <a:solidFill>
                  <a:srgbClr val="C00000"/>
                </a:solidFill>
                <a:latin typeface="Times New Roman" pitchFamily="18" charset="0"/>
                <a:cs typeface="Times New Roman" pitchFamily="18" charset="0"/>
              </a:rPr>
              <a:t>无嵌套划分</a:t>
            </a:r>
            <a:r>
              <a:rPr lang="en-US" altLang="zh-CN" sz="2400" dirty="0" smtClean="0">
                <a:latin typeface="Times New Roman" pitchFamily="18" charset="0"/>
                <a:cs typeface="Times New Roman" pitchFamily="18" charset="0"/>
              </a:rPr>
              <a:t/>
            </a:r>
            <a:br>
              <a:rPr lang="en-US" altLang="zh-CN" sz="2400" dirty="0" smtClean="0">
                <a:latin typeface="Times New Roman" pitchFamily="18" charset="0"/>
                <a:cs typeface="Times New Roman" pitchFamily="18" charset="0"/>
              </a:rPr>
            </a:br>
            <a:r>
              <a:rPr lang="en-US" altLang="zh-CN" sz="2400" dirty="0" smtClean="0">
                <a:latin typeface="Times New Roman" pitchFamily="18" charset="0"/>
                <a:cs typeface="Times New Roman" pitchFamily="18" charset="0"/>
              </a:rPr>
              <a:t>    (</a:t>
            </a:r>
            <a:r>
              <a:rPr lang="en-US" altLang="zh-CN" sz="2400" dirty="0" err="1" smtClean="0">
                <a:latin typeface="Times New Roman" pitchFamily="18" charset="0"/>
                <a:cs typeface="Times New Roman" pitchFamily="18" charset="0"/>
              </a:rPr>
              <a:t>nonnesting</a:t>
            </a:r>
            <a:r>
              <a:rPr lang="en-US" altLang="zh-CN" sz="2400" dirty="0" smtClean="0">
                <a:latin typeface="Times New Roman" pitchFamily="18" charset="0"/>
                <a:cs typeface="Times New Roman" pitchFamily="18" charset="0"/>
              </a:rPr>
              <a:t> partition)</a:t>
            </a:r>
            <a:r>
              <a:rPr lang="zh-CN" altLang="en-US" sz="2400" dirty="0" smtClean="0">
                <a:latin typeface="Times New Roman" pitchFamily="18" charset="0"/>
                <a:cs typeface="Times New Roman" pitchFamily="18" charset="0"/>
              </a:rPr>
              <a:t>。</a:t>
            </a:r>
            <a:endParaRPr lang="en-US" altLang="zh-CN" sz="2400" dirty="0" smtClean="0">
              <a:latin typeface="Times New Roman" pitchFamily="18" charset="0"/>
              <a:cs typeface="Times New Roman" pitchFamily="18" charset="0"/>
            </a:endParaRPr>
          </a:p>
          <a:p>
            <a:pPr>
              <a:buFont typeface="Arial" pitchFamily="34" charset="0"/>
              <a:buChar char="•"/>
            </a:pPr>
            <a:endParaRPr lang="en-US" altLang="zh-CN" sz="2400" dirty="0" smtClean="0">
              <a:latin typeface="Times New Roman" pitchFamily="18" charset="0"/>
              <a:cs typeface="Times New Roman" pitchFamily="18" charset="0"/>
            </a:endParaRPr>
          </a:p>
          <a:p>
            <a:pPr>
              <a:buFont typeface="Arial" pitchFamily="34" charset="0"/>
              <a:buChar char="•"/>
            </a:pPr>
            <a:r>
              <a:rPr lang="en-US" altLang="zh-CN" sz="2400" dirty="0" smtClean="0">
                <a:latin typeface="Times New Roman" pitchFamily="18" charset="0"/>
                <a:cs typeface="Times New Roman" pitchFamily="18" charset="0"/>
              </a:rPr>
              <a:t>  </a:t>
            </a:r>
            <a:r>
              <a:rPr lang="zh-CN" altLang="en-US" sz="2400" dirty="0" smtClean="0">
                <a:latin typeface="Times New Roman" pitchFamily="18" charset="0"/>
                <a:cs typeface="Times New Roman" pitchFamily="18" charset="0"/>
              </a:rPr>
              <a:t>计算生物学中的关联图即可看作满足某些特定性质</a:t>
            </a:r>
            <a:r>
              <a:rPr lang="en-US" altLang="zh-CN" sz="2400" dirty="0" smtClean="0">
                <a:latin typeface="Times New Roman" pitchFamily="18" charset="0"/>
                <a:cs typeface="Times New Roman" pitchFamily="18" charset="0"/>
              </a:rPr>
              <a:t/>
            </a:r>
            <a:br>
              <a:rPr lang="en-US" altLang="zh-CN" sz="2400" dirty="0" smtClean="0">
                <a:latin typeface="Times New Roman" pitchFamily="18" charset="0"/>
                <a:cs typeface="Times New Roman" pitchFamily="18" charset="0"/>
              </a:rPr>
            </a:br>
            <a:r>
              <a:rPr lang="en-US" altLang="zh-CN" sz="2400" dirty="0" smtClean="0">
                <a:latin typeface="Times New Roman" pitchFamily="18" charset="0"/>
                <a:cs typeface="Times New Roman" pitchFamily="18" charset="0"/>
              </a:rPr>
              <a:t>    </a:t>
            </a:r>
            <a:r>
              <a:rPr lang="zh-CN" altLang="en-US" sz="2400" dirty="0" smtClean="0">
                <a:latin typeface="Times New Roman" pitchFamily="18" charset="0"/>
                <a:cs typeface="Times New Roman" pitchFamily="18" charset="0"/>
              </a:rPr>
              <a:t>的集合划分。</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0" y="260648"/>
            <a:ext cx="9144000" cy="810344"/>
          </a:xfrm>
          <a:prstGeom prst="rect">
            <a:avLst/>
          </a:prstGeom>
        </p:spPr>
        <p:txBody>
          <a:bodyPr anchor="b" anchorCtr="0">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400" b="1" i="0" u="none" strike="noStrike" kern="0" cap="none" spc="0" normalizeH="0" baseline="0" noProof="0" dirty="0" smtClean="0">
                <a:ln>
                  <a:noFill/>
                </a:ln>
                <a:solidFill>
                  <a:schemeClr val="tx2">
                    <a:lumMod val="75000"/>
                  </a:schemeClr>
                </a:solidFill>
                <a:effectLst/>
                <a:uLnTx/>
                <a:uFillTx/>
                <a:latin typeface="Times New Roman" pitchFamily="18" charset="0"/>
                <a:ea typeface="宋体" panose="02010600030101010101" pitchFamily="2" charset="-122"/>
                <a:cs typeface="Times New Roman" pitchFamily="18" charset="0"/>
              </a:rPr>
              <a:t>RNA</a:t>
            </a:r>
            <a:r>
              <a:rPr kumimoji="0" lang="zh-CN" altLang="en-US" sz="4400" b="1" i="0" u="none" strike="noStrike" kern="0" cap="none" spc="0" normalizeH="0" baseline="0" noProof="0" dirty="0" smtClean="0">
                <a:ln>
                  <a:noFill/>
                </a:ln>
                <a:solidFill>
                  <a:schemeClr val="tx2">
                    <a:lumMod val="75000"/>
                  </a:schemeClr>
                </a:solidFill>
                <a:effectLst/>
                <a:uLnTx/>
                <a:uFillTx/>
                <a:latin typeface="Times New Roman" pitchFamily="18" charset="0"/>
                <a:ea typeface="宋体" panose="02010600030101010101" pitchFamily="2" charset="-122"/>
                <a:cs typeface="Times New Roman" pitchFamily="18" charset="0"/>
              </a:rPr>
              <a:t>二级结构</a:t>
            </a:r>
            <a:endParaRPr kumimoji="0" lang="zh-CN" altLang="en-US" sz="4400" b="1" i="0" u="none" strike="noStrike" kern="0" cap="none" spc="0" normalizeH="0" baseline="0" noProof="0" dirty="0">
              <a:ln>
                <a:noFill/>
              </a:ln>
              <a:solidFill>
                <a:schemeClr val="tx2">
                  <a:lumMod val="75000"/>
                </a:schemeClr>
              </a:solidFill>
              <a:effectLst/>
              <a:uLnTx/>
              <a:uFillTx/>
              <a:latin typeface="Times New Roman" pitchFamily="18" charset="0"/>
              <a:ea typeface="宋体" panose="02010600030101010101" pitchFamily="2" charset="-122"/>
              <a:cs typeface="Times New Roman" pitchFamily="18" charset="0"/>
            </a:endParaRPr>
          </a:p>
        </p:txBody>
      </p:sp>
      <p:sp>
        <p:nvSpPr>
          <p:cNvPr id="3" name="Rectangle 7"/>
          <p:cNvSpPr>
            <a:spLocks noChangeArrowheads="1"/>
          </p:cNvSpPr>
          <p:nvPr/>
        </p:nvSpPr>
        <p:spPr bwMode="auto">
          <a:xfrm>
            <a:off x="259556" y="1708030"/>
            <a:ext cx="8675687"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342900" indent="-342900" eaLnBrk="1" hangingPunct="1">
              <a:spcBef>
                <a:spcPts val="600"/>
              </a:spcBef>
              <a:buFont typeface="Wingdings" panose="05000000000000000000" pitchFamily="2" charset="2"/>
              <a:buChar char="Ø"/>
              <a:defRPr/>
            </a:pPr>
            <a:endParaRPr lang="en-US" altLang="zh-CN" sz="2000" dirty="0" smtClean="0">
              <a:latin typeface="Times New Roman" panose="02020603050405020304" pitchFamily="18" charset="0"/>
              <a:cs typeface="Times New Roman" panose="02020603050405020304" pitchFamily="18" charset="0"/>
            </a:endParaRPr>
          </a:p>
        </p:txBody>
      </p:sp>
      <p:sp>
        <p:nvSpPr>
          <p:cNvPr id="4" name="TextBox 3"/>
          <p:cNvSpPr txBox="1"/>
          <p:nvPr/>
        </p:nvSpPr>
        <p:spPr>
          <a:xfrm>
            <a:off x="571472" y="1785926"/>
            <a:ext cx="3429024" cy="4893647"/>
          </a:xfrm>
          <a:prstGeom prst="rect">
            <a:avLst/>
          </a:prstGeom>
          <a:noFill/>
        </p:spPr>
        <p:txBody>
          <a:bodyPr wrap="square" rtlCol="0">
            <a:spAutoFit/>
          </a:bodyPr>
          <a:lstStyle/>
          <a:p>
            <a:pPr>
              <a:buFont typeface="Wingdings" pitchFamily="2" charset="2"/>
              <a:buChar char="Ø"/>
            </a:pPr>
            <a:r>
              <a:rPr lang="en-US" altLang="zh-CN" dirty="0" smtClean="0"/>
              <a:t> </a:t>
            </a:r>
            <a:r>
              <a:rPr lang="en-US" altLang="zh-CN" sz="2400" b="1" dirty="0" smtClean="0">
                <a:solidFill>
                  <a:srgbClr val="0070C0"/>
                </a:solidFill>
                <a:latin typeface="Times New Roman" pitchFamily="18" charset="0"/>
                <a:cs typeface="Times New Roman" pitchFamily="18" charset="0"/>
              </a:rPr>
              <a:t>RNA</a:t>
            </a:r>
            <a:r>
              <a:rPr lang="zh-CN" altLang="en-US" sz="2400" b="1" dirty="0" smtClean="0">
                <a:solidFill>
                  <a:srgbClr val="0070C0"/>
                </a:solidFill>
                <a:latin typeface="Times New Roman" pitchFamily="18" charset="0"/>
                <a:cs typeface="Times New Roman" pitchFamily="18" charset="0"/>
              </a:rPr>
              <a:t>二级结构</a:t>
            </a:r>
            <a:r>
              <a:rPr lang="zh-CN" altLang="en-US" sz="2400" dirty="0" smtClean="0">
                <a:latin typeface="Times New Roman" pitchFamily="18" charset="0"/>
                <a:cs typeface="Times New Roman" pitchFamily="18" charset="0"/>
              </a:rPr>
              <a:t>即为</a:t>
            </a:r>
            <a:r>
              <a:rPr lang="zh-CN" altLang="en-US" sz="2400" b="1" dirty="0" smtClean="0">
                <a:solidFill>
                  <a:srgbClr val="0070C0"/>
                </a:solidFill>
                <a:latin typeface="Times New Roman" pitchFamily="18" charset="0"/>
                <a:cs typeface="Times New Roman" pitchFamily="18" charset="0"/>
              </a:rPr>
              <a:t>弧</a:t>
            </a:r>
            <a:r>
              <a:rPr lang="en-US" altLang="zh-CN" sz="2400" b="1" dirty="0" smtClean="0">
                <a:solidFill>
                  <a:srgbClr val="0070C0"/>
                </a:solidFill>
                <a:latin typeface="Times New Roman" pitchFamily="18" charset="0"/>
                <a:cs typeface="Times New Roman" pitchFamily="18" charset="0"/>
              </a:rPr>
              <a:t/>
            </a:r>
            <a:br>
              <a:rPr lang="en-US" altLang="zh-CN" sz="2400" b="1" dirty="0" smtClean="0">
                <a:solidFill>
                  <a:srgbClr val="0070C0"/>
                </a:solidFill>
                <a:latin typeface="Times New Roman" pitchFamily="18" charset="0"/>
                <a:cs typeface="Times New Roman" pitchFamily="18" charset="0"/>
              </a:rPr>
            </a:br>
            <a:r>
              <a:rPr lang="en-US" altLang="zh-CN" sz="2400" b="1" dirty="0" smtClean="0">
                <a:solidFill>
                  <a:srgbClr val="0070C0"/>
                </a:solidFill>
                <a:latin typeface="Times New Roman" pitchFamily="18" charset="0"/>
                <a:cs typeface="Times New Roman" pitchFamily="18" charset="0"/>
              </a:rPr>
              <a:t>  </a:t>
            </a:r>
            <a:r>
              <a:rPr lang="zh-CN" altLang="en-US" sz="2400" b="1" dirty="0" smtClean="0">
                <a:solidFill>
                  <a:srgbClr val="0070C0"/>
                </a:solidFill>
                <a:latin typeface="Times New Roman" pitchFamily="18" charset="0"/>
                <a:cs typeface="Times New Roman" pitchFamily="18" charset="0"/>
              </a:rPr>
              <a:t>长至少为</a:t>
            </a:r>
            <a:r>
              <a:rPr lang="en-US" altLang="zh-CN" sz="2400" b="1" dirty="0" smtClean="0">
                <a:solidFill>
                  <a:srgbClr val="0070C0"/>
                </a:solidFill>
                <a:latin typeface="Times New Roman" pitchFamily="18" charset="0"/>
                <a:cs typeface="Times New Roman" pitchFamily="18" charset="0"/>
              </a:rPr>
              <a:t>2</a:t>
            </a:r>
            <a:r>
              <a:rPr lang="zh-CN" altLang="en-US" sz="2400" b="1" dirty="0" smtClean="0">
                <a:solidFill>
                  <a:srgbClr val="0070C0"/>
                </a:solidFill>
                <a:latin typeface="Times New Roman" pitchFamily="18" charset="0"/>
                <a:cs typeface="Times New Roman" pitchFamily="18" charset="0"/>
              </a:rPr>
              <a:t>，顶点度最</a:t>
            </a:r>
            <a:r>
              <a:rPr lang="en-US" altLang="zh-CN" sz="2400" b="1" dirty="0" smtClean="0">
                <a:solidFill>
                  <a:srgbClr val="0070C0"/>
                </a:solidFill>
                <a:latin typeface="Times New Roman" pitchFamily="18" charset="0"/>
                <a:cs typeface="Times New Roman" pitchFamily="18" charset="0"/>
              </a:rPr>
              <a:t/>
            </a:r>
            <a:br>
              <a:rPr lang="en-US" altLang="zh-CN" sz="2400" b="1" dirty="0" smtClean="0">
                <a:solidFill>
                  <a:srgbClr val="0070C0"/>
                </a:solidFill>
                <a:latin typeface="Times New Roman" pitchFamily="18" charset="0"/>
                <a:cs typeface="Times New Roman" pitchFamily="18" charset="0"/>
              </a:rPr>
            </a:br>
            <a:r>
              <a:rPr lang="en-US" altLang="zh-CN" sz="2400" b="1" dirty="0" smtClean="0">
                <a:solidFill>
                  <a:srgbClr val="0070C0"/>
                </a:solidFill>
                <a:latin typeface="Times New Roman" pitchFamily="18" charset="0"/>
                <a:cs typeface="Times New Roman" pitchFamily="18" charset="0"/>
              </a:rPr>
              <a:t>  </a:t>
            </a:r>
            <a:r>
              <a:rPr lang="zh-CN" altLang="en-US" sz="2400" b="1" dirty="0" smtClean="0">
                <a:solidFill>
                  <a:srgbClr val="0070C0"/>
                </a:solidFill>
                <a:latin typeface="Times New Roman" pitchFamily="18" charset="0"/>
                <a:cs typeface="Times New Roman" pitchFamily="18" charset="0"/>
              </a:rPr>
              <a:t>多为</a:t>
            </a:r>
            <a:r>
              <a:rPr lang="en-US" altLang="zh-CN" sz="2400" dirty="0" smtClean="0">
                <a:latin typeface="Times New Roman" pitchFamily="18" charset="0"/>
                <a:cs typeface="Times New Roman" pitchFamily="18" charset="0"/>
              </a:rPr>
              <a:t>1</a:t>
            </a:r>
            <a:r>
              <a:rPr lang="zh-CN" altLang="en-US" sz="2400" dirty="0" smtClean="0">
                <a:latin typeface="Times New Roman" pitchFamily="18" charset="0"/>
                <a:cs typeface="Times New Roman" pitchFamily="18" charset="0"/>
              </a:rPr>
              <a:t>的堆；即每个块</a:t>
            </a:r>
            <a:r>
              <a:rPr lang="en-US" altLang="zh-CN" sz="2400" dirty="0" smtClean="0">
                <a:latin typeface="Times New Roman" pitchFamily="18" charset="0"/>
                <a:cs typeface="Times New Roman" pitchFamily="18" charset="0"/>
              </a:rPr>
              <a:t/>
            </a:r>
            <a:br>
              <a:rPr lang="en-US" altLang="zh-CN" sz="2400" dirty="0" smtClean="0">
                <a:latin typeface="Times New Roman" pitchFamily="18" charset="0"/>
                <a:cs typeface="Times New Roman" pitchFamily="18" charset="0"/>
              </a:rPr>
            </a:br>
            <a:r>
              <a:rPr lang="en-US" altLang="zh-CN" sz="2400" dirty="0" smtClean="0">
                <a:latin typeface="Times New Roman" pitchFamily="18" charset="0"/>
                <a:cs typeface="Times New Roman" pitchFamily="18" charset="0"/>
              </a:rPr>
              <a:t>  </a:t>
            </a:r>
            <a:r>
              <a:rPr lang="zh-CN" altLang="en-US" sz="2400" dirty="0" smtClean="0">
                <a:latin typeface="Times New Roman" pitchFamily="18" charset="0"/>
                <a:cs typeface="Times New Roman" pitchFamily="18" charset="0"/>
              </a:rPr>
              <a:t>最多有两个元素，且两</a:t>
            </a:r>
            <a:r>
              <a:rPr lang="en-US" altLang="zh-CN" sz="2400" dirty="0" smtClean="0">
                <a:latin typeface="Times New Roman" pitchFamily="18" charset="0"/>
                <a:cs typeface="Times New Roman" pitchFamily="18" charset="0"/>
              </a:rPr>
              <a:t/>
            </a:r>
            <a:br>
              <a:rPr lang="en-US" altLang="zh-CN" sz="2400" dirty="0" smtClean="0">
                <a:latin typeface="Times New Roman" pitchFamily="18" charset="0"/>
                <a:cs typeface="Times New Roman" pitchFamily="18" charset="0"/>
              </a:rPr>
            </a:br>
            <a:r>
              <a:rPr lang="en-US" altLang="zh-CN" sz="2400" dirty="0" smtClean="0">
                <a:latin typeface="Times New Roman" pitchFamily="18" charset="0"/>
                <a:cs typeface="Times New Roman" pitchFamily="18" charset="0"/>
              </a:rPr>
              <a:t>  </a:t>
            </a:r>
            <a:r>
              <a:rPr lang="zh-CN" altLang="en-US" sz="2400" dirty="0" smtClean="0">
                <a:latin typeface="Times New Roman" pitchFamily="18" charset="0"/>
                <a:cs typeface="Times New Roman" pitchFamily="18" charset="0"/>
              </a:rPr>
              <a:t>个元素的差至少是</a:t>
            </a:r>
            <a:r>
              <a:rPr lang="en-US" altLang="zh-CN" sz="2400" dirty="0" smtClean="0">
                <a:latin typeface="Times New Roman" pitchFamily="18" charset="0"/>
                <a:cs typeface="Times New Roman" pitchFamily="18" charset="0"/>
              </a:rPr>
              <a:t>2</a:t>
            </a:r>
            <a:r>
              <a:rPr lang="zh-CN" altLang="en-US" sz="2400" dirty="0" smtClean="0">
                <a:latin typeface="Times New Roman" pitchFamily="18" charset="0"/>
                <a:cs typeface="Times New Roman" pitchFamily="18" charset="0"/>
              </a:rPr>
              <a:t>的</a:t>
            </a:r>
            <a:r>
              <a:rPr lang="en-US" altLang="zh-CN" sz="2400" dirty="0" smtClean="0">
                <a:latin typeface="Times New Roman" pitchFamily="18" charset="0"/>
                <a:cs typeface="Times New Roman" pitchFamily="18" charset="0"/>
              </a:rPr>
              <a:t/>
            </a:r>
            <a:br>
              <a:rPr lang="en-US" altLang="zh-CN" sz="2400" dirty="0" smtClean="0">
                <a:latin typeface="Times New Roman" pitchFamily="18" charset="0"/>
                <a:cs typeface="Times New Roman" pitchFamily="18" charset="0"/>
              </a:rPr>
            </a:br>
            <a:r>
              <a:rPr lang="en-US" altLang="zh-CN" sz="2400" dirty="0" smtClean="0">
                <a:latin typeface="Times New Roman" pitchFamily="18" charset="0"/>
                <a:cs typeface="Times New Roman" pitchFamily="18" charset="0"/>
              </a:rPr>
              <a:t>  </a:t>
            </a:r>
            <a:r>
              <a:rPr lang="zh-CN" altLang="en-US" sz="2400" dirty="0" smtClean="0">
                <a:latin typeface="Times New Roman" pitchFamily="18" charset="0"/>
                <a:cs typeface="Times New Roman" pitchFamily="18" charset="0"/>
              </a:rPr>
              <a:t>划分，这种划分也称为</a:t>
            </a:r>
            <a:r>
              <a:rPr lang="en-US" altLang="zh-CN" sz="2400" dirty="0" smtClean="0">
                <a:latin typeface="Times New Roman" pitchFamily="18" charset="0"/>
                <a:cs typeface="Times New Roman" pitchFamily="18" charset="0"/>
              </a:rPr>
              <a:t/>
            </a:r>
            <a:br>
              <a:rPr lang="en-US" altLang="zh-CN" sz="2400" dirty="0" smtClean="0">
                <a:latin typeface="Times New Roman" pitchFamily="18" charset="0"/>
                <a:cs typeface="Times New Roman" pitchFamily="18" charset="0"/>
              </a:rPr>
            </a:br>
            <a:r>
              <a:rPr lang="en-US" altLang="zh-CN" sz="2400" dirty="0" smtClean="0">
                <a:latin typeface="Times New Roman" pitchFamily="18" charset="0"/>
                <a:cs typeface="Times New Roman" pitchFamily="18" charset="0"/>
              </a:rPr>
              <a:t>  </a:t>
            </a:r>
            <a:r>
              <a:rPr lang="zh-CN" altLang="en-US" sz="2400" dirty="0" smtClean="0">
                <a:latin typeface="Times New Roman" pitchFamily="18" charset="0"/>
                <a:cs typeface="Times New Roman" pitchFamily="18" charset="0"/>
              </a:rPr>
              <a:t>贫划分</a:t>
            </a:r>
            <a:r>
              <a:rPr lang="en-US" altLang="zh-CN" sz="2400" dirty="0" smtClean="0">
                <a:latin typeface="Times New Roman" pitchFamily="18" charset="0"/>
                <a:cs typeface="Times New Roman" pitchFamily="18" charset="0"/>
              </a:rPr>
              <a:t>(</a:t>
            </a:r>
            <a:r>
              <a:rPr lang="en-US" altLang="zh-CN" sz="2400" b="1" dirty="0" smtClean="0">
                <a:solidFill>
                  <a:srgbClr val="C00000"/>
                </a:solidFill>
                <a:latin typeface="Times New Roman" pitchFamily="18" charset="0"/>
                <a:cs typeface="Times New Roman" pitchFamily="18" charset="0"/>
              </a:rPr>
              <a:t>poor partition</a:t>
            </a:r>
            <a:r>
              <a:rPr lang="en-US" altLang="zh-CN" sz="2400" dirty="0" smtClean="0">
                <a:latin typeface="Times New Roman" pitchFamily="18" charset="0"/>
                <a:cs typeface="Times New Roman" pitchFamily="18" charset="0"/>
              </a:rPr>
              <a:t>)</a:t>
            </a:r>
            <a:r>
              <a:rPr lang="zh-CN" altLang="en-US" sz="2400" dirty="0" smtClean="0">
                <a:latin typeface="Times New Roman" pitchFamily="18" charset="0"/>
                <a:cs typeface="Times New Roman" pitchFamily="18" charset="0"/>
              </a:rPr>
              <a:t>。</a:t>
            </a:r>
            <a:endParaRPr lang="en-US" altLang="zh-CN" sz="2400" dirty="0" smtClean="0">
              <a:latin typeface="Times New Roman" pitchFamily="18" charset="0"/>
              <a:cs typeface="Times New Roman" pitchFamily="18" charset="0"/>
            </a:endParaRPr>
          </a:p>
          <a:p>
            <a:pPr>
              <a:buFont typeface="Wingdings" pitchFamily="2" charset="2"/>
              <a:buChar char="Ø"/>
            </a:pPr>
            <a:endParaRPr lang="en-US" altLang="zh-CN" sz="2400" dirty="0" smtClean="0">
              <a:latin typeface="Times New Roman" pitchFamily="18" charset="0"/>
              <a:cs typeface="Times New Roman" pitchFamily="18" charset="0"/>
            </a:endParaRPr>
          </a:p>
          <a:p>
            <a:pPr>
              <a:buFont typeface="Wingdings" pitchFamily="2" charset="2"/>
              <a:buChar char="Ø"/>
            </a:pPr>
            <a:r>
              <a:rPr lang="en-US" altLang="zh-CN" sz="2400" dirty="0" smtClean="0">
                <a:latin typeface="Times New Roman" pitchFamily="18" charset="0"/>
                <a:ea typeface="宋体" pitchFamily="2" charset="-122"/>
                <a:cs typeface="Times New Roman" pitchFamily="18" charset="0"/>
              </a:rPr>
              <a:t>RNA</a:t>
            </a:r>
            <a:r>
              <a:rPr lang="zh-CN" altLang="en-US" sz="2400" dirty="0" smtClean="0">
                <a:latin typeface="Times New Roman" pitchFamily="18" charset="0"/>
                <a:ea typeface="宋体" pitchFamily="2" charset="-122"/>
                <a:cs typeface="Times New Roman" pitchFamily="18" charset="0"/>
              </a:rPr>
              <a:t>（</a:t>
            </a:r>
            <a:r>
              <a:rPr lang="zh-CN" altLang="en-US" sz="2400" b="1" dirty="0" smtClean="0">
                <a:solidFill>
                  <a:srgbClr val="C00000"/>
                </a:solidFill>
                <a:latin typeface="Times New Roman" pitchFamily="18" charset="0"/>
                <a:ea typeface="宋体" pitchFamily="2" charset="-122"/>
                <a:cs typeface="Times New Roman" pitchFamily="18" charset="0"/>
              </a:rPr>
              <a:t>核糖核酸</a:t>
            </a:r>
            <a:r>
              <a:rPr lang="zh-CN" altLang="en-US" sz="2400" dirty="0" smtClean="0">
                <a:latin typeface="Times New Roman" pitchFamily="18" charset="0"/>
                <a:ea typeface="宋体" pitchFamily="2" charset="-122"/>
                <a:cs typeface="Times New Roman" pitchFamily="18" charset="0"/>
              </a:rPr>
              <a:t>）的</a:t>
            </a:r>
            <a:r>
              <a:rPr lang="en-US" altLang="zh-CN" sz="2400" dirty="0" smtClean="0">
                <a:latin typeface="Times New Roman" pitchFamily="18" charset="0"/>
                <a:ea typeface="宋体" pitchFamily="2" charset="-122"/>
                <a:cs typeface="Times New Roman" pitchFamily="18" charset="0"/>
              </a:rPr>
              <a:t/>
            </a:r>
            <a:br>
              <a:rPr lang="en-US" altLang="zh-CN" sz="2400" dirty="0" smtClean="0">
                <a:latin typeface="Times New Roman" pitchFamily="18" charset="0"/>
                <a:ea typeface="宋体" pitchFamily="2" charset="-122"/>
                <a:cs typeface="Times New Roman" pitchFamily="18" charset="0"/>
              </a:rPr>
            </a:br>
            <a:r>
              <a:rPr lang="en-US" altLang="zh-CN" sz="2400" dirty="0" smtClean="0">
                <a:latin typeface="Times New Roman" pitchFamily="18" charset="0"/>
                <a:ea typeface="宋体" pitchFamily="2" charset="-122"/>
                <a:cs typeface="Times New Roman" pitchFamily="18" charset="0"/>
              </a:rPr>
              <a:t>   </a:t>
            </a:r>
            <a:r>
              <a:rPr lang="zh-CN" altLang="en-US" sz="2400" dirty="0" smtClean="0">
                <a:latin typeface="Times New Roman" pitchFamily="18" charset="0"/>
                <a:ea typeface="宋体" pitchFamily="2" charset="-122"/>
                <a:cs typeface="Times New Roman" pitchFamily="18" charset="0"/>
              </a:rPr>
              <a:t>碱基主要有</a:t>
            </a:r>
            <a:r>
              <a:rPr lang="en-US" altLang="zh-CN" sz="2400" dirty="0" smtClean="0">
                <a:latin typeface="Times New Roman" pitchFamily="18" charset="0"/>
                <a:ea typeface="宋体" pitchFamily="2" charset="-122"/>
                <a:cs typeface="Times New Roman" pitchFamily="18" charset="0"/>
              </a:rPr>
              <a:t>4</a:t>
            </a:r>
            <a:r>
              <a:rPr lang="zh-CN" altLang="en-US" sz="2400" dirty="0" smtClean="0">
                <a:latin typeface="Times New Roman" pitchFamily="18" charset="0"/>
                <a:ea typeface="宋体" pitchFamily="2" charset="-122"/>
                <a:cs typeface="Times New Roman" pitchFamily="18" charset="0"/>
              </a:rPr>
              <a:t>种，即</a:t>
            </a:r>
            <a:r>
              <a:rPr lang="en-US" altLang="zh-CN" sz="2400" dirty="0" smtClean="0">
                <a:latin typeface="Times New Roman" pitchFamily="18" charset="0"/>
                <a:ea typeface="宋体" pitchFamily="2" charset="-122"/>
                <a:cs typeface="Times New Roman" pitchFamily="18" charset="0"/>
              </a:rPr>
              <a:t>A</a:t>
            </a:r>
            <a:br>
              <a:rPr lang="en-US" altLang="zh-CN" sz="2400" dirty="0" smtClean="0">
                <a:latin typeface="Times New Roman" pitchFamily="18" charset="0"/>
                <a:ea typeface="宋体" pitchFamily="2" charset="-122"/>
                <a:cs typeface="Times New Roman" pitchFamily="18" charset="0"/>
              </a:rPr>
            </a:br>
            <a:r>
              <a:rPr lang="en-US" altLang="zh-CN" sz="2400" dirty="0" smtClean="0">
                <a:latin typeface="Times New Roman" pitchFamily="18" charset="0"/>
                <a:ea typeface="宋体" pitchFamily="2" charset="-122"/>
                <a:cs typeface="Times New Roman" pitchFamily="18" charset="0"/>
              </a:rPr>
              <a:t>   </a:t>
            </a:r>
            <a:r>
              <a:rPr lang="zh-CN" altLang="en-US" sz="2400" dirty="0" smtClean="0">
                <a:latin typeface="Times New Roman" pitchFamily="18" charset="0"/>
                <a:ea typeface="宋体" pitchFamily="2" charset="-122"/>
                <a:cs typeface="Times New Roman" pitchFamily="18" charset="0"/>
                <a:hlinkClick r:id="rId2"/>
              </a:rPr>
              <a:t>腺嘌呤</a:t>
            </a:r>
            <a:r>
              <a:rPr lang="zh-CN" altLang="en-US" sz="2400" dirty="0" smtClean="0">
                <a:latin typeface="Times New Roman" pitchFamily="18" charset="0"/>
                <a:ea typeface="宋体" pitchFamily="2" charset="-122"/>
                <a:cs typeface="Times New Roman" pitchFamily="18" charset="0"/>
              </a:rPr>
              <a:t>、</a:t>
            </a:r>
            <a:r>
              <a:rPr lang="en-US" altLang="zh-CN" sz="2400" dirty="0" smtClean="0">
                <a:latin typeface="Times New Roman" pitchFamily="18" charset="0"/>
                <a:ea typeface="宋体" pitchFamily="2" charset="-122"/>
                <a:cs typeface="Times New Roman" pitchFamily="18" charset="0"/>
              </a:rPr>
              <a:t>G</a:t>
            </a:r>
            <a:r>
              <a:rPr lang="zh-CN" altLang="en-US" sz="2400" dirty="0" smtClean="0">
                <a:latin typeface="Times New Roman" pitchFamily="18" charset="0"/>
                <a:ea typeface="宋体" pitchFamily="2" charset="-122"/>
                <a:cs typeface="Times New Roman" pitchFamily="18" charset="0"/>
                <a:hlinkClick r:id="rId3"/>
              </a:rPr>
              <a:t>鸟嘌呤</a:t>
            </a:r>
            <a:r>
              <a:rPr lang="zh-CN" altLang="en-US" sz="2400" dirty="0" smtClean="0">
                <a:latin typeface="Times New Roman" pitchFamily="18" charset="0"/>
                <a:ea typeface="宋体" pitchFamily="2" charset="-122"/>
                <a:cs typeface="Times New Roman" pitchFamily="18" charset="0"/>
              </a:rPr>
              <a:t>、</a:t>
            </a:r>
            <a:r>
              <a:rPr lang="en-US" altLang="zh-CN" sz="2400" dirty="0" smtClean="0">
                <a:latin typeface="Times New Roman" pitchFamily="18" charset="0"/>
                <a:ea typeface="宋体" pitchFamily="2" charset="-122"/>
                <a:cs typeface="Times New Roman" pitchFamily="18" charset="0"/>
              </a:rPr>
              <a:t>C</a:t>
            </a:r>
            <a:br>
              <a:rPr lang="en-US" altLang="zh-CN" sz="2400" dirty="0" smtClean="0">
                <a:latin typeface="Times New Roman" pitchFamily="18" charset="0"/>
                <a:ea typeface="宋体" pitchFamily="2" charset="-122"/>
                <a:cs typeface="Times New Roman" pitchFamily="18" charset="0"/>
              </a:rPr>
            </a:br>
            <a:r>
              <a:rPr lang="en-US" altLang="zh-CN" sz="2400" dirty="0" smtClean="0">
                <a:latin typeface="Times New Roman" pitchFamily="18" charset="0"/>
                <a:ea typeface="宋体" pitchFamily="2" charset="-122"/>
                <a:cs typeface="Times New Roman" pitchFamily="18" charset="0"/>
              </a:rPr>
              <a:t>   </a:t>
            </a:r>
            <a:r>
              <a:rPr lang="zh-CN" altLang="en-US" sz="2400" dirty="0" smtClean="0">
                <a:latin typeface="Times New Roman" pitchFamily="18" charset="0"/>
                <a:ea typeface="宋体" pitchFamily="2" charset="-122"/>
                <a:cs typeface="Times New Roman" pitchFamily="18" charset="0"/>
                <a:hlinkClick r:id="rId4"/>
              </a:rPr>
              <a:t>胞嘧啶</a:t>
            </a:r>
            <a:r>
              <a:rPr lang="zh-CN" altLang="en-US" sz="2400" dirty="0" smtClean="0">
                <a:latin typeface="Times New Roman" pitchFamily="18" charset="0"/>
                <a:ea typeface="宋体" pitchFamily="2" charset="-122"/>
                <a:cs typeface="Times New Roman" pitchFamily="18" charset="0"/>
              </a:rPr>
              <a:t>、</a:t>
            </a:r>
            <a:r>
              <a:rPr lang="en-US" altLang="zh-CN" sz="2400" dirty="0" smtClean="0">
                <a:latin typeface="Times New Roman" pitchFamily="18" charset="0"/>
                <a:ea typeface="宋体" pitchFamily="2" charset="-122"/>
                <a:cs typeface="Times New Roman" pitchFamily="18" charset="0"/>
              </a:rPr>
              <a:t>U</a:t>
            </a:r>
            <a:r>
              <a:rPr lang="zh-CN" altLang="en-US" sz="2400" dirty="0" smtClean="0">
                <a:latin typeface="Times New Roman" pitchFamily="18" charset="0"/>
                <a:ea typeface="宋体" pitchFamily="2" charset="-122"/>
                <a:cs typeface="Times New Roman" pitchFamily="18" charset="0"/>
                <a:hlinkClick r:id="rId5"/>
              </a:rPr>
              <a:t>尿嘧啶</a:t>
            </a:r>
            <a:r>
              <a:rPr lang="zh-CN" altLang="en-US" sz="2400" dirty="0" smtClean="0"/>
              <a:t>。</a:t>
            </a:r>
            <a:endParaRPr lang="en-US" altLang="zh-CN" sz="2400" dirty="0" smtClean="0">
              <a:latin typeface="Times New Roman" pitchFamily="18" charset="0"/>
              <a:cs typeface="Times New Roman" pitchFamily="18" charset="0"/>
            </a:endParaRPr>
          </a:p>
          <a:p>
            <a:endParaRPr lang="zh-CN" altLang="en-US" sz="2400" dirty="0">
              <a:latin typeface="Times New Roman" pitchFamily="18" charset="0"/>
              <a:cs typeface="Times New Roman" pitchFamily="18" charset="0"/>
            </a:endParaRPr>
          </a:p>
        </p:txBody>
      </p:sp>
      <p:pic>
        <p:nvPicPr>
          <p:cNvPr id="5" name="图片 4" descr="RNA.bmp"/>
          <p:cNvPicPr>
            <a:picLocks noChangeAspect="1"/>
          </p:cNvPicPr>
          <p:nvPr/>
        </p:nvPicPr>
        <p:blipFill>
          <a:blip r:embed="rId6" cstate="print">
            <a:lum contrast="-12000"/>
          </a:blip>
          <a:stretch>
            <a:fillRect/>
          </a:stretch>
        </p:blipFill>
        <p:spPr>
          <a:xfrm>
            <a:off x="4214810" y="1785926"/>
            <a:ext cx="4643470" cy="4143404"/>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2910" y="1428736"/>
            <a:ext cx="4505154" cy="2862322"/>
          </a:xfrm>
          <a:prstGeom prst="rect">
            <a:avLst/>
          </a:prstGeom>
          <a:noFill/>
        </p:spPr>
        <p:txBody>
          <a:bodyPr wrap="square" rtlCol="0">
            <a:spAutoFit/>
          </a:bodyPr>
          <a:lstStyle/>
          <a:p>
            <a:pPr>
              <a:buFont typeface="Wingdings" pitchFamily="2" charset="2"/>
              <a:buChar char="Ø"/>
            </a:pPr>
            <a:r>
              <a:rPr lang="en-US" altLang="zh-CN" sz="2400" dirty="0" smtClean="0">
                <a:latin typeface="Times New Roman" pitchFamily="18" charset="0"/>
                <a:cs typeface="Times New Roman" pitchFamily="18" charset="0"/>
              </a:rPr>
              <a:t> </a:t>
            </a:r>
            <a:r>
              <a:rPr lang="en-US" altLang="zh-CN" sz="2000" dirty="0" smtClean="0">
                <a:latin typeface="Times New Roman" pitchFamily="18" charset="0"/>
                <a:cs typeface="Times New Roman" pitchFamily="18" charset="0"/>
              </a:rPr>
              <a:t>1994</a:t>
            </a:r>
            <a:r>
              <a:rPr lang="zh-CN" altLang="en-US" sz="2000" dirty="0" smtClean="0">
                <a:latin typeface="Times New Roman" pitchFamily="18" charset="0"/>
                <a:cs typeface="Times New Roman" pitchFamily="18" charset="0"/>
              </a:rPr>
              <a:t>年，</a:t>
            </a:r>
            <a:r>
              <a:rPr lang="en-GB" altLang="zh-CN" sz="2000" dirty="0" smtClean="0">
                <a:latin typeface="Times New Roman" pitchFamily="18" charset="0"/>
                <a:cs typeface="Times New Roman" pitchFamily="18" charset="0"/>
              </a:rPr>
              <a:t> Schmitt </a:t>
            </a:r>
            <a:r>
              <a:rPr lang="zh-CN" altLang="en-US" sz="2000" dirty="0" smtClean="0">
                <a:latin typeface="Times New Roman" pitchFamily="18" charset="0"/>
                <a:cs typeface="Times New Roman" pitchFamily="18" charset="0"/>
              </a:rPr>
              <a:t>和</a:t>
            </a:r>
            <a:r>
              <a:rPr lang="en-GB" altLang="zh-CN" sz="2000" dirty="0" smtClean="0">
                <a:latin typeface="Times New Roman" pitchFamily="18" charset="0"/>
                <a:cs typeface="Times New Roman" pitchFamily="18" charset="0"/>
              </a:rPr>
              <a:t> Waterman</a:t>
            </a:r>
            <a:r>
              <a:rPr lang="zh-CN" altLang="en-US" sz="2000" dirty="0" smtClean="0">
                <a:latin typeface="Times New Roman" pitchFamily="18" charset="0"/>
                <a:cs typeface="Times New Roman" pitchFamily="18" charset="0"/>
              </a:rPr>
              <a:t>利用</a:t>
            </a:r>
            <a:r>
              <a:rPr lang="en-US" altLang="zh-CN" sz="2000" dirty="0" smtClean="0">
                <a:latin typeface="Times New Roman" pitchFamily="18" charset="0"/>
                <a:cs typeface="Times New Roman" pitchFamily="18" charset="0"/>
              </a:rPr>
              <a:t>RNA</a:t>
            </a:r>
            <a:r>
              <a:rPr lang="zh-CN" altLang="en-US" sz="2000" dirty="0" smtClean="0">
                <a:latin typeface="Times New Roman" pitchFamily="18" charset="0"/>
                <a:cs typeface="Times New Roman" pitchFamily="18" charset="0"/>
              </a:rPr>
              <a:t>二级结构和线性树（</a:t>
            </a:r>
            <a:r>
              <a:rPr lang="en-US" altLang="zh-CN" sz="2000" dirty="0" smtClean="0">
                <a:latin typeface="Times New Roman" pitchFamily="18" charset="0"/>
                <a:cs typeface="Times New Roman" pitchFamily="18" charset="0"/>
              </a:rPr>
              <a:t>linear tree</a:t>
            </a:r>
            <a:r>
              <a:rPr lang="zh-CN" altLang="en-US" sz="2000" dirty="0" smtClean="0">
                <a:latin typeface="Times New Roman" pitchFamily="18" charset="0"/>
                <a:cs typeface="Times New Roman" pitchFamily="18" charset="0"/>
              </a:rPr>
              <a:t>）之间的双射，给出了</a:t>
            </a:r>
            <a:r>
              <a:rPr lang="en-US" altLang="zh-CN" sz="2000" i="1" dirty="0" smtClean="0">
                <a:latin typeface="Times New Roman" pitchFamily="18" charset="0"/>
                <a:cs typeface="Times New Roman" pitchFamily="18" charset="0"/>
              </a:rPr>
              <a:t>n</a:t>
            </a:r>
            <a:r>
              <a:rPr lang="zh-CN" altLang="en-US" sz="2000" dirty="0" smtClean="0">
                <a:latin typeface="Times New Roman" pitchFamily="18" charset="0"/>
                <a:cs typeface="Times New Roman" pitchFamily="18" charset="0"/>
              </a:rPr>
              <a:t>个点</a:t>
            </a:r>
            <a:r>
              <a:rPr lang="en-US" altLang="zh-CN" sz="2000" i="1" dirty="0" smtClean="0">
                <a:latin typeface="Times New Roman" pitchFamily="18" charset="0"/>
                <a:cs typeface="Times New Roman" pitchFamily="18" charset="0"/>
              </a:rPr>
              <a:t>k</a:t>
            </a:r>
            <a:r>
              <a:rPr lang="zh-CN" altLang="en-US" sz="2000" dirty="0" smtClean="0">
                <a:latin typeface="Times New Roman" pitchFamily="18" charset="0"/>
                <a:cs typeface="Times New Roman" pitchFamily="18" charset="0"/>
              </a:rPr>
              <a:t>条边的</a:t>
            </a:r>
            <a:r>
              <a:rPr lang="en-US" altLang="zh-CN" sz="2000" b="1" dirty="0" smtClean="0">
                <a:solidFill>
                  <a:srgbClr val="002060"/>
                </a:solidFill>
                <a:latin typeface="Times New Roman" pitchFamily="18" charset="0"/>
                <a:cs typeface="Times New Roman" pitchFamily="18" charset="0"/>
              </a:rPr>
              <a:t>RNA</a:t>
            </a:r>
            <a:r>
              <a:rPr lang="zh-CN" altLang="en-US" sz="2000" b="1" dirty="0" smtClean="0">
                <a:solidFill>
                  <a:srgbClr val="002060"/>
                </a:solidFill>
                <a:latin typeface="Times New Roman" pitchFamily="18" charset="0"/>
                <a:cs typeface="Times New Roman" pitchFamily="18" charset="0"/>
              </a:rPr>
              <a:t>二级结构的计数公式：</a:t>
            </a:r>
            <a:endParaRPr lang="en-US" altLang="zh-CN" sz="2000" b="1" dirty="0" smtClean="0">
              <a:solidFill>
                <a:srgbClr val="002060"/>
              </a:solidFill>
              <a:latin typeface="Times New Roman" pitchFamily="18" charset="0"/>
              <a:cs typeface="Times New Roman" pitchFamily="18" charset="0"/>
            </a:endParaRPr>
          </a:p>
          <a:p>
            <a:pPr>
              <a:buFont typeface="Wingdings" pitchFamily="2" charset="2"/>
              <a:buChar char="Ø"/>
            </a:pPr>
            <a:endParaRPr lang="en-US" altLang="zh-CN" sz="2400" dirty="0" smtClean="0">
              <a:latin typeface="Times New Roman" pitchFamily="18" charset="0"/>
              <a:cs typeface="Times New Roman" pitchFamily="18" charset="0"/>
            </a:endParaRPr>
          </a:p>
          <a:p>
            <a:pPr>
              <a:buFont typeface="Wingdings" pitchFamily="2" charset="2"/>
              <a:buChar char="Ø"/>
            </a:pPr>
            <a:endParaRPr lang="en-US" altLang="zh-CN" sz="2400" dirty="0" smtClean="0">
              <a:latin typeface="Times New Roman" pitchFamily="18" charset="0"/>
              <a:cs typeface="Times New Roman" pitchFamily="18" charset="0"/>
            </a:endParaRPr>
          </a:p>
          <a:p>
            <a:pPr>
              <a:buFont typeface="Wingdings" pitchFamily="2" charset="2"/>
              <a:buChar char="Ø"/>
            </a:pPr>
            <a:endParaRPr lang="en-US" altLang="zh-CN" sz="2400" dirty="0" smtClean="0">
              <a:latin typeface="Times New Roman" pitchFamily="18" charset="0"/>
              <a:cs typeface="Times New Roman" pitchFamily="18" charset="0"/>
            </a:endParaRPr>
          </a:p>
          <a:p>
            <a:pPr>
              <a:buFont typeface="Wingdings" pitchFamily="2" charset="2"/>
              <a:buChar char="Ø"/>
            </a:pPr>
            <a:r>
              <a:rPr lang="zh-CN" altLang="en-US" sz="2400" dirty="0" smtClean="0">
                <a:latin typeface="Times New Roman" pitchFamily="18" charset="0"/>
                <a:cs typeface="Times New Roman" pitchFamily="18" charset="0"/>
              </a:rPr>
              <a:t> </a:t>
            </a:r>
            <a:r>
              <a:rPr lang="zh-CN" altLang="en-US" sz="2000" dirty="0" smtClean="0">
                <a:latin typeface="Times New Roman" pitchFamily="18" charset="0"/>
                <a:cs typeface="Times New Roman" pitchFamily="18" charset="0"/>
              </a:rPr>
              <a:t>双射如下</a:t>
            </a:r>
            <a:r>
              <a:rPr lang="zh-CN" altLang="en-US" sz="2400" dirty="0" smtClean="0">
                <a:latin typeface="Times New Roman" pitchFamily="18" charset="0"/>
                <a:cs typeface="Times New Roman" pitchFamily="18" charset="0"/>
              </a:rPr>
              <a:t>：</a:t>
            </a:r>
            <a:endParaRPr lang="zh-CN" altLang="en-US" sz="2400" dirty="0">
              <a:latin typeface="Times New Roman" pitchFamily="18" charset="0"/>
              <a:cs typeface="Times New Roman" pitchFamily="18" charset="0"/>
            </a:endParaRPr>
          </a:p>
        </p:txBody>
      </p:sp>
      <p:sp>
        <p:nvSpPr>
          <p:cNvPr id="5652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565249"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115616" y="2996952"/>
            <a:ext cx="3456384" cy="587072"/>
          </a:xfrm>
          <a:prstGeom prst="rect">
            <a:avLst/>
          </a:prstGeom>
          <a:noFill/>
        </p:spPr>
      </p:pic>
      <p:sp>
        <p:nvSpPr>
          <p:cNvPr id="5" name="标题 1"/>
          <p:cNvSpPr txBox="1">
            <a:spLocks/>
          </p:cNvSpPr>
          <p:nvPr/>
        </p:nvSpPr>
        <p:spPr>
          <a:xfrm>
            <a:off x="0" y="260648"/>
            <a:ext cx="9144000" cy="810344"/>
          </a:xfrm>
          <a:prstGeom prst="rect">
            <a:avLst/>
          </a:prstGeom>
        </p:spPr>
        <p:txBody>
          <a:bodyPr anchor="b" anchorCtr="0">
            <a:normAutofit/>
          </a:bodyPr>
          <a:lstStyle/>
          <a:p>
            <a:pPr lvl="0" algn="ctr">
              <a:defRPr/>
            </a:pPr>
            <a:r>
              <a:rPr lang="en-GB" altLang="zh-CN" sz="4400" b="1" kern="0" dirty="0" smtClean="0">
                <a:solidFill>
                  <a:schemeClr val="tx2">
                    <a:lumMod val="75000"/>
                  </a:schemeClr>
                </a:solidFill>
                <a:latin typeface="Times New Roman" pitchFamily="18" charset="0"/>
                <a:ea typeface="宋体" panose="02010600030101010101" pitchFamily="2" charset="-122"/>
                <a:cs typeface="Times New Roman" pitchFamily="18" charset="0"/>
              </a:rPr>
              <a:t>Schmitt</a:t>
            </a:r>
            <a:r>
              <a:rPr lang="en-US" altLang="zh-CN" sz="4400" b="1" kern="0" dirty="0" smtClean="0">
                <a:solidFill>
                  <a:schemeClr val="tx2">
                    <a:lumMod val="75000"/>
                  </a:schemeClr>
                </a:solidFill>
                <a:latin typeface="Times New Roman" pitchFamily="18" charset="0"/>
                <a:ea typeface="宋体" panose="02010600030101010101" pitchFamily="2" charset="-122"/>
                <a:cs typeface="Times New Roman" pitchFamily="18" charset="0"/>
              </a:rPr>
              <a:t>-</a:t>
            </a:r>
            <a:r>
              <a:rPr lang="en-GB" altLang="zh-CN" sz="4400" b="1" kern="0" dirty="0" smtClean="0">
                <a:solidFill>
                  <a:schemeClr val="tx2">
                    <a:lumMod val="75000"/>
                  </a:schemeClr>
                </a:solidFill>
                <a:latin typeface="Times New Roman" pitchFamily="18" charset="0"/>
                <a:ea typeface="宋体" panose="02010600030101010101" pitchFamily="2" charset="-122"/>
                <a:cs typeface="Times New Roman" pitchFamily="18" charset="0"/>
              </a:rPr>
              <a:t>Waterman</a:t>
            </a:r>
            <a:r>
              <a:rPr lang="zh-CN" altLang="en-US" sz="4400" b="1" kern="0" dirty="0" smtClean="0">
                <a:solidFill>
                  <a:schemeClr val="tx2">
                    <a:lumMod val="75000"/>
                  </a:schemeClr>
                </a:solidFill>
                <a:latin typeface="Times New Roman" pitchFamily="18" charset="0"/>
                <a:ea typeface="宋体" panose="02010600030101010101" pitchFamily="2" charset="-122"/>
                <a:cs typeface="Times New Roman" pitchFamily="18" charset="0"/>
              </a:rPr>
              <a:t>公式</a:t>
            </a:r>
            <a:endParaRPr lang="zh-CN" altLang="en-US" sz="4400" b="1" kern="0" dirty="0">
              <a:solidFill>
                <a:schemeClr val="tx2">
                  <a:lumMod val="75000"/>
                </a:schemeClr>
              </a:solidFill>
              <a:latin typeface="Times New Roman" pitchFamily="18" charset="0"/>
              <a:ea typeface="宋体" panose="02010600030101010101" pitchFamily="2" charset="-122"/>
              <a:cs typeface="Times New Roman" pitchFamily="18" charset="0"/>
            </a:endParaRPr>
          </a:p>
        </p:txBody>
      </p:sp>
      <p:pic>
        <p:nvPicPr>
          <p:cNvPr id="6" name="图片 5" descr="tree.jpg"/>
          <p:cNvPicPr>
            <a:picLocks noChangeAspect="1"/>
          </p:cNvPicPr>
          <p:nvPr/>
        </p:nvPicPr>
        <p:blipFill>
          <a:blip r:embed="rId3" cstate="print">
            <a:lum contrast="-12000"/>
          </a:blip>
          <a:stretch>
            <a:fillRect/>
          </a:stretch>
        </p:blipFill>
        <p:spPr>
          <a:xfrm>
            <a:off x="323528" y="4581128"/>
            <a:ext cx="5675111" cy="1728192"/>
          </a:xfrm>
          <a:prstGeom prst="rect">
            <a:avLst/>
          </a:prstGeom>
        </p:spPr>
      </p:pic>
      <p:sp>
        <p:nvSpPr>
          <p:cNvPr id="754690" name="AutoShape 2" descr="Michael Waterman.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8" name="图片 7" descr="Michael_Waterman.jpg"/>
          <p:cNvPicPr>
            <a:picLocks noChangeAspect="1"/>
          </p:cNvPicPr>
          <p:nvPr/>
        </p:nvPicPr>
        <p:blipFill>
          <a:blip r:embed="rId4" cstate="print"/>
          <a:stretch>
            <a:fillRect/>
          </a:stretch>
        </p:blipFill>
        <p:spPr>
          <a:xfrm>
            <a:off x="5940152" y="1628800"/>
            <a:ext cx="2880320" cy="2160240"/>
          </a:xfrm>
          <a:prstGeom prst="rect">
            <a:avLst/>
          </a:prstGeom>
        </p:spPr>
      </p:pic>
      <p:sp>
        <p:nvSpPr>
          <p:cNvPr id="10" name="TextBox 9"/>
          <p:cNvSpPr txBox="1"/>
          <p:nvPr/>
        </p:nvSpPr>
        <p:spPr>
          <a:xfrm>
            <a:off x="6300192" y="4293096"/>
            <a:ext cx="2592288" cy="1908215"/>
          </a:xfrm>
          <a:prstGeom prst="rect">
            <a:avLst/>
          </a:prstGeom>
          <a:noFill/>
        </p:spPr>
        <p:txBody>
          <a:bodyPr wrap="square" rtlCol="0">
            <a:spAutoFit/>
          </a:bodyPr>
          <a:lstStyle/>
          <a:p>
            <a:r>
              <a:rPr lang="en-US" altLang="zh-CN" sz="2000" dirty="0" smtClean="0">
                <a:latin typeface="宋体" pitchFamily="2" charset="-122"/>
                <a:ea typeface="宋体" pitchFamily="2" charset="-122"/>
              </a:rPr>
              <a:t>Michael Waterman,</a:t>
            </a:r>
            <a:r>
              <a:rPr lang="zh-CN" altLang="en-US" sz="2000" dirty="0" smtClean="0">
                <a:latin typeface="宋体" pitchFamily="2" charset="-122"/>
                <a:ea typeface="宋体" pitchFamily="2" charset="-122"/>
              </a:rPr>
              <a:t>美国科学院院士，中科院外籍院士，曾获</a:t>
            </a:r>
            <a:r>
              <a:rPr lang="en-US" altLang="zh-CN" sz="2000" dirty="0" smtClean="0">
                <a:latin typeface="宋体" pitchFamily="2" charset="-122"/>
                <a:ea typeface="宋体" pitchFamily="2" charset="-122"/>
              </a:rPr>
              <a:t>Dan David</a:t>
            </a:r>
            <a:r>
              <a:rPr lang="zh-CN" altLang="en-US" sz="2000" dirty="0" smtClean="0">
                <a:latin typeface="宋体" pitchFamily="2" charset="-122"/>
                <a:ea typeface="宋体" pitchFamily="2" charset="-122"/>
              </a:rPr>
              <a:t>奖（</a:t>
            </a:r>
            <a:r>
              <a:rPr lang="en-US" altLang="zh-CN" sz="2000" dirty="0" smtClean="0">
                <a:latin typeface="宋体" pitchFamily="2" charset="-122"/>
                <a:ea typeface="宋体" pitchFamily="2" charset="-122"/>
              </a:rPr>
              <a:t>100</a:t>
            </a:r>
            <a:r>
              <a:rPr lang="zh-CN" altLang="en-US" sz="2000" dirty="0" smtClean="0">
                <a:latin typeface="宋体" pitchFamily="2" charset="-122"/>
                <a:ea typeface="宋体" pitchFamily="2" charset="-122"/>
              </a:rPr>
              <a:t>万美金）。</a:t>
            </a:r>
            <a:endParaRPr lang="en-US" altLang="zh-CN" sz="2000" dirty="0" smtClean="0">
              <a:latin typeface="宋体" pitchFamily="2" charset="-122"/>
              <a:ea typeface="宋体" pitchFamily="2" charset="-122"/>
            </a:endParaRPr>
          </a:p>
          <a:p>
            <a:endParaRPr lang="zh-CN" alt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0" y="260648"/>
            <a:ext cx="9144000" cy="810344"/>
          </a:xfrm>
          <a:prstGeom prst="rect">
            <a:avLst/>
          </a:prstGeom>
        </p:spPr>
        <p:txBody>
          <a:bodyPr anchor="b" anchorCtr="0">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400" b="1" i="0" u="none" strike="noStrike" kern="0" cap="none" spc="0" normalizeH="0" baseline="0" noProof="0" dirty="0" smtClean="0">
                <a:ln>
                  <a:noFill/>
                </a:ln>
                <a:solidFill>
                  <a:schemeClr val="tx2">
                    <a:lumMod val="75000"/>
                  </a:schemeClr>
                </a:solidFill>
                <a:effectLst/>
                <a:uLnTx/>
                <a:uFillTx/>
                <a:latin typeface="Times New Roman" pitchFamily="18" charset="0"/>
                <a:ea typeface="宋体" panose="02010600030101010101" pitchFamily="2" charset="-122"/>
                <a:cs typeface="Times New Roman" pitchFamily="18" charset="0"/>
              </a:rPr>
              <a:t>RNA</a:t>
            </a:r>
            <a:r>
              <a:rPr lang="zh-CN" altLang="en-US" sz="4400" b="1" kern="0" dirty="0" smtClean="0">
                <a:solidFill>
                  <a:schemeClr val="tx2">
                    <a:lumMod val="75000"/>
                  </a:schemeClr>
                </a:solidFill>
                <a:latin typeface="Times New Roman" pitchFamily="18" charset="0"/>
                <a:ea typeface="宋体" panose="02010600030101010101" pitchFamily="2" charset="-122"/>
                <a:cs typeface="Times New Roman" pitchFamily="18" charset="0"/>
              </a:rPr>
              <a:t>伪扭结</a:t>
            </a:r>
            <a:r>
              <a:rPr kumimoji="0" lang="zh-CN" altLang="en-US" sz="4400" b="1" i="0" u="none" strike="noStrike" kern="0" cap="none" spc="0" normalizeH="0" baseline="0" noProof="0" dirty="0" smtClean="0">
                <a:ln>
                  <a:noFill/>
                </a:ln>
                <a:solidFill>
                  <a:schemeClr val="tx2">
                    <a:lumMod val="75000"/>
                  </a:schemeClr>
                </a:solidFill>
                <a:effectLst/>
                <a:uLnTx/>
                <a:uFillTx/>
                <a:latin typeface="Times New Roman" pitchFamily="18" charset="0"/>
                <a:ea typeface="宋体" panose="02010600030101010101" pitchFamily="2" charset="-122"/>
                <a:cs typeface="Times New Roman" pitchFamily="18" charset="0"/>
              </a:rPr>
              <a:t>结构</a:t>
            </a:r>
            <a:endParaRPr kumimoji="0" lang="zh-CN" altLang="en-US" sz="4400" b="1" i="0" u="none" strike="noStrike" kern="0" cap="none" spc="0" normalizeH="0" baseline="0" noProof="0" dirty="0">
              <a:ln>
                <a:noFill/>
              </a:ln>
              <a:solidFill>
                <a:schemeClr val="tx2">
                  <a:lumMod val="75000"/>
                </a:schemeClr>
              </a:solidFill>
              <a:effectLst/>
              <a:uLnTx/>
              <a:uFillTx/>
              <a:latin typeface="Times New Roman" pitchFamily="18" charset="0"/>
              <a:ea typeface="宋体" panose="02010600030101010101" pitchFamily="2" charset="-122"/>
              <a:cs typeface="Times New Roman" pitchFamily="18" charset="0"/>
            </a:endParaRPr>
          </a:p>
        </p:txBody>
      </p:sp>
      <p:sp>
        <p:nvSpPr>
          <p:cNvPr id="3" name="TextBox 2"/>
          <p:cNvSpPr txBox="1"/>
          <p:nvPr/>
        </p:nvSpPr>
        <p:spPr>
          <a:xfrm>
            <a:off x="642910" y="2248703"/>
            <a:ext cx="7429552" cy="2908489"/>
          </a:xfrm>
          <a:prstGeom prst="rect">
            <a:avLst/>
          </a:prstGeom>
          <a:noFill/>
        </p:spPr>
        <p:txBody>
          <a:bodyPr wrap="square" rtlCol="0">
            <a:spAutoFit/>
          </a:bodyPr>
          <a:lstStyle/>
          <a:p>
            <a:pPr marL="342900" indent="-342900">
              <a:spcBef>
                <a:spcPts val="600"/>
              </a:spcBef>
              <a:buFont typeface="Wingdings" panose="05000000000000000000" pitchFamily="2" charset="2"/>
              <a:buChar char="Ø"/>
              <a:defRPr/>
            </a:pPr>
            <a:r>
              <a:rPr lang="en-US" altLang="zh-CN" sz="2400" dirty="0" smtClean="0">
                <a:latin typeface="Times New Roman" pitchFamily="18" charset="0"/>
                <a:cs typeface="Times New Roman" pitchFamily="18" charset="0"/>
              </a:rPr>
              <a:t> RNA</a:t>
            </a:r>
            <a:r>
              <a:rPr lang="zh-CN" altLang="en-US" sz="2400" dirty="0" smtClean="0">
                <a:latin typeface="宋体" panose="02010600030101010101" pitchFamily="2" charset="-122"/>
              </a:rPr>
              <a:t>的核苷酸由于相互作用会产生</a:t>
            </a:r>
            <a:r>
              <a:rPr lang="zh-CN" altLang="en-US" sz="2400" dirty="0" smtClean="0">
                <a:solidFill>
                  <a:srgbClr val="C00000"/>
                </a:solidFill>
                <a:latin typeface="Times New Roman" panose="02020603050405020304" pitchFamily="18" charset="0"/>
                <a:cs typeface="Times New Roman" panose="02020603050405020304" pitchFamily="18" charset="0"/>
              </a:rPr>
              <a:t>伪扭结结构</a:t>
            </a:r>
            <a:r>
              <a:rPr lang="zh-CN" altLang="en-US" sz="2400" dirty="0" smtClean="0">
                <a:latin typeface="宋体" panose="02010600030101010101" pitchFamily="2" charset="-122"/>
              </a:rPr>
              <a:t>，如某种肝炎病毒的</a:t>
            </a:r>
            <a:r>
              <a:rPr lang="en-US" altLang="zh-CN" sz="2400" dirty="0" smtClean="0">
                <a:latin typeface="Times New Roman" panose="02020603050405020304" pitchFamily="18" charset="0"/>
                <a:cs typeface="Times New Roman" panose="02020603050405020304" pitchFamily="18" charset="0"/>
              </a:rPr>
              <a:t>RNA</a:t>
            </a:r>
            <a:r>
              <a:rPr lang="zh-CN" altLang="en-US" sz="2400" dirty="0" smtClean="0">
                <a:latin typeface="宋体" panose="02010600030101010101" pitchFamily="2" charset="-122"/>
              </a:rPr>
              <a:t>结构如下。</a:t>
            </a:r>
            <a:endParaRPr lang="en-US" altLang="zh-CN" sz="2400" dirty="0" smtClean="0">
              <a:latin typeface="宋体" panose="02010600030101010101" pitchFamily="2" charset="-122"/>
            </a:endParaRPr>
          </a:p>
          <a:p>
            <a:pPr marL="342900" indent="-342900">
              <a:spcBef>
                <a:spcPts val="600"/>
              </a:spcBef>
              <a:buFont typeface="Wingdings" panose="05000000000000000000" pitchFamily="2" charset="2"/>
              <a:buChar char="Ø"/>
              <a:defRPr/>
            </a:pPr>
            <a:endParaRPr lang="en-US" altLang="zh-CN" sz="2400" dirty="0" smtClean="0">
              <a:latin typeface="宋体" panose="02010600030101010101" pitchFamily="2" charset="-122"/>
            </a:endParaRPr>
          </a:p>
          <a:p>
            <a:pPr marL="342900" indent="-342900">
              <a:spcBef>
                <a:spcPts val="600"/>
              </a:spcBef>
              <a:buFont typeface="Wingdings" panose="05000000000000000000" pitchFamily="2" charset="2"/>
              <a:buChar char="Ø"/>
              <a:defRPr/>
            </a:pPr>
            <a:endParaRPr lang="en-US" altLang="zh-CN" sz="2400" dirty="0" smtClean="0">
              <a:latin typeface="宋体" panose="02010600030101010101" pitchFamily="2" charset="-122"/>
            </a:endParaRPr>
          </a:p>
          <a:p>
            <a:pPr marL="342900" indent="-342900">
              <a:spcBef>
                <a:spcPts val="600"/>
              </a:spcBef>
              <a:buFont typeface="Wingdings" panose="05000000000000000000" pitchFamily="2" charset="2"/>
              <a:buChar char="Ø"/>
              <a:defRPr/>
            </a:pPr>
            <a:endParaRPr lang="en-US" altLang="zh-CN" sz="2400" dirty="0" smtClean="0">
              <a:latin typeface="宋体" panose="02010600030101010101" pitchFamily="2" charset="-122"/>
            </a:endParaRPr>
          </a:p>
          <a:p>
            <a:pPr>
              <a:buFont typeface="Wingdings" pitchFamily="2" charset="2"/>
              <a:buChar char="Ø"/>
            </a:pPr>
            <a:endParaRPr lang="en-US" altLang="zh-CN" sz="2400" dirty="0" smtClean="0">
              <a:latin typeface="Times New Roman" pitchFamily="18" charset="0"/>
              <a:cs typeface="Times New Roman" pitchFamily="18" charset="0"/>
            </a:endParaRPr>
          </a:p>
          <a:p>
            <a:endParaRPr lang="en-US" altLang="zh-CN" sz="2400" b="1" dirty="0" smtClean="0">
              <a:solidFill>
                <a:srgbClr val="002060"/>
              </a:solidFill>
              <a:latin typeface="Times New Roman" pitchFamily="18" charset="0"/>
              <a:cs typeface="Times New Roman" pitchFamily="18" charset="0"/>
            </a:endParaRPr>
          </a:p>
        </p:txBody>
      </p:sp>
      <p:pic>
        <p:nvPicPr>
          <p:cNvPr id="4" name="图片 1" descr="picp23.eps"/>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857356" y="3662978"/>
            <a:ext cx="5484575" cy="18542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0" y="260648"/>
            <a:ext cx="9144000" cy="810344"/>
          </a:xfrm>
          <a:prstGeom prst="rect">
            <a:avLst/>
          </a:prstGeom>
        </p:spPr>
        <p:txBody>
          <a:bodyPr anchor="b" anchorCtr="0">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400" b="1" i="0" u="none" strike="noStrike" kern="0" cap="none" spc="0" normalizeH="0" baseline="0" noProof="0" dirty="0" smtClean="0">
                <a:ln>
                  <a:noFill/>
                </a:ln>
                <a:solidFill>
                  <a:schemeClr val="tx2">
                    <a:lumMod val="75000"/>
                  </a:schemeClr>
                </a:solidFill>
                <a:effectLst/>
                <a:uLnTx/>
                <a:uFillTx/>
                <a:latin typeface="Times New Roman" pitchFamily="18" charset="0"/>
                <a:ea typeface="宋体" panose="02010600030101010101" pitchFamily="2" charset="-122"/>
                <a:cs typeface="Times New Roman" pitchFamily="18" charset="0"/>
              </a:rPr>
              <a:t>RNA</a:t>
            </a:r>
            <a:r>
              <a:rPr lang="zh-CN" altLang="en-US" sz="4400" b="1" kern="0" dirty="0" smtClean="0">
                <a:solidFill>
                  <a:schemeClr val="tx2">
                    <a:lumMod val="75000"/>
                  </a:schemeClr>
                </a:solidFill>
                <a:latin typeface="Times New Roman" pitchFamily="18" charset="0"/>
                <a:ea typeface="宋体" panose="02010600030101010101" pitchFamily="2" charset="-122"/>
                <a:cs typeface="Times New Roman" pitchFamily="18" charset="0"/>
              </a:rPr>
              <a:t>伪扭结</a:t>
            </a:r>
            <a:r>
              <a:rPr kumimoji="0" lang="zh-CN" altLang="en-US" sz="4400" b="1" i="0" u="none" strike="noStrike" kern="0" cap="none" spc="0" normalizeH="0" baseline="0" noProof="0" dirty="0" smtClean="0">
                <a:ln>
                  <a:noFill/>
                </a:ln>
                <a:solidFill>
                  <a:schemeClr val="tx2">
                    <a:lumMod val="75000"/>
                  </a:schemeClr>
                </a:solidFill>
                <a:effectLst/>
                <a:uLnTx/>
                <a:uFillTx/>
                <a:latin typeface="Times New Roman" pitchFamily="18" charset="0"/>
                <a:ea typeface="宋体" panose="02010600030101010101" pitchFamily="2" charset="-122"/>
                <a:cs typeface="Times New Roman" pitchFamily="18" charset="0"/>
              </a:rPr>
              <a:t>结构</a:t>
            </a:r>
            <a:endParaRPr kumimoji="0" lang="zh-CN" altLang="en-US" sz="4400" b="1" i="0" u="none" strike="noStrike" kern="0" cap="none" spc="0" normalizeH="0" baseline="0" noProof="0" dirty="0">
              <a:ln>
                <a:noFill/>
              </a:ln>
              <a:solidFill>
                <a:schemeClr val="tx2">
                  <a:lumMod val="75000"/>
                </a:schemeClr>
              </a:solidFill>
              <a:effectLst/>
              <a:uLnTx/>
              <a:uFillTx/>
              <a:latin typeface="Times New Roman" pitchFamily="18" charset="0"/>
              <a:ea typeface="宋体" panose="02010600030101010101" pitchFamily="2" charset="-122"/>
              <a:cs typeface="Times New Roman" pitchFamily="18" charset="0"/>
            </a:endParaRPr>
          </a:p>
        </p:txBody>
      </p:sp>
      <p:sp>
        <p:nvSpPr>
          <p:cNvPr id="3" name="TextBox 2"/>
          <p:cNvSpPr txBox="1"/>
          <p:nvPr/>
        </p:nvSpPr>
        <p:spPr>
          <a:xfrm>
            <a:off x="642910" y="1428736"/>
            <a:ext cx="7429552" cy="461665"/>
          </a:xfrm>
          <a:prstGeom prst="rect">
            <a:avLst/>
          </a:prstGeom>
          <a:noFill/>
        </p:spPr>
        <p:txBody>
          <a:bodyPr wrap="square" rtlCol="0">
            <a:spAutoFit/>
          </a:bodyPr>
          <a:lstStyle/>
          <a:p>
            <a:pPr marL="342900" indent="-342900">
              <a:spcBef>
                <a:spcPts val="600"/>
              </a:spcBef>
              <a:buFont typeface="Wingdings" panose="05000000000000000000" pitchFamily="2" charset="2"/>
              <a:buChar char="Ø"/>
              <a:defRPr/>
            </a:pPr>
            <a:r>
              <a:rPr lang="en-US" altLang="zh-CN" sz="2400" dirty="0" smtClean="0">
                <a:latin typeface="Times New Roman" pitchFamily="18" charset="0"/>
                <a:cs typeface="Times New Roman" pitchFamily="18" charset="0"/>
              </a:rPr>
              <a:t> </a:t>
            </a:r>
            <a:r>
              <a:rPr lang="zh-CN" altLang="en-US" sz="2400" dirty="0" smtClean="0">
                <a:latin typeface="Times New Roman" pitchFamily="18" charset="0"/>
                <a:cs typeface="Times New Roman" pitchFamily="18" charset="0"/>
              </a:rPr>
              <a:t>一种小鼠乳腺瘤</a:t>
            </a:r>
            <a:r>
              <a:rPr lang="zh-CN" altLang="en-US" sz="2400" dirty="0" smtClean="0">
                <a:latin typeface="宋体" panose="02010600030101010101" pitchFamily="2" charset="-122"/>
              </a:rPr>
              <a:t>病毒的</a:t>
            </a:r>
            <a:r>
              <a:rPr lang="en-US" altLang="zh-CN" sz="2400" dirty="0" smtClean="0">
                <a:latin typeface="Times New Roman" panose="02020603050405020304" pitchFamily="18" charset="0"/>
                <a:cs typeface="Times New Roman" panose="02020603050405020304" pitchFamily="18" charset="0"/>
              </a:rPr>
              <a:t>RNA</a:t>
            </a:r>
            <a:r>
              <a:rPr lang="zh-CN" altLang="en-US" sz="2400" dirty="0" smtClean="0">
                <a:latin typeface="宋体" panose="02010600030101010101" pitchFamily="2" charset="-122"/>
              </a:rPr>
              <a:t>结构：</a:t>
            </a:r>
            <a:endParaRPr lang="en-US" altLang="zh-CN" sz="2400" dirty="0" smtClean="0">
              <a:latin typeface="宋体" panose="02010600030101010101" pitchFamily="2" charset="-122"/>
            </a:endParaRPr>
          </a:p>
        </p:txBody>
      </p:sp>
      <p:pic>
        <p:nvPicPr>
          <p:cNvPr id="7" name="图片 6"/>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912135" y="2564904"/>
            <a:ext cx="5252153" cy="3333374"/>
          </a:xfrm>
          <a:prstGeom prst="rect">
            <a:avLst/>
          </a:prstGeom>
          <a:effectLst>
            <a:outerShdw blurRad="50800" dist="50800" dir="5400000" algn="ctr" rotWithShape="0">
              <a:srgbClr val="000000">
                <a:alpha val="88000"/>
              </a:srgbClr>
            </a:outerShdw>
          </a:effectLst>
        </p:spPr>
      </p:pic>
    </p:spTree>
    <p:extLst>
      <p:ext uri="{BB962C8B-B14F-4D97-AF65-F5344CB8AC3E}">
        <p14:creationId xmlns:p14="http://schemas.microsoft.com/office/powerpoint/2010/main" xmlns="" val="328803630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3"/>
          <p:cNvSpPr>
            <a:spLocks noGrp="1" noChangeArrowheads="1"/>
          </p:cNvSpPr>
          <p:nvPr>
            <p:ph type="body" idx="4294967295"/>
          </p:nvPr>
        </p:nvSpPr>
        <p:spPr>
          <a:xfrm>
            <a:off x="0" y="1600200"/>
            <a:ext cx="8229600" cy="4525963"/>
          </a:xfrm>
        </p:spPr>
        <p:txBody>
          <a:bodyPr/>
          <a:lstStyle/>
          <a:p>
            <a:pPr eaLnBrk="1" hangingPunct="1">
              <a:buFont typeface="Wingdings" panose="05000000000000000000" pitchFamily="2" charset="2"/>
              <a:buNone/>
            </a:pPr>
            <a:endParaRPr kumimoji="0" lang="zh-CN" altLang="en-US" dirty="0" smtClean="0"/>
          </a:p>
          <a:p>
            <a:endParaRPr lang="zh-CN" altLang="en-US" dirty="0" smtClean="0"/>
          </a:p>
          <a:p>
            <a:pPr eaLnBrk="1" hangingPunct="1">
              <a:buFont typeface="Wingdings" panose="05000000000000000000" pitchFamily="2" charset="2"/>
              <a:buNone/>
            </a:pPr>
            <a:endParaRPr kumimoji="0" lang="zh-CN" altLang="en-US" dirty="0" smtClean="0"/>
          </a:p>
        </p:txBody>
      </p:sp>
      <p:graphicFrame>
        <p:nvGraphicFramePr>
          <p:cNvPr id="56324" name="Object 28"/>
          <p:cNvGraphicFramePr>
            <a:graphicFrameLocks noChangeAspect="1"/>
          </p:cNvGraphicFramePr>
          <p:nvPr/>
        </p:nvGraphicFramePr>
        <p:xfrm>
          <a:off x="4597400" y="2298700"/>
          <a:ext cx="914400" cy="198438"/>
        </p:xfrm>
        <a:graphic>
          <a:graphicData uri="http://schemas.openxmlformats.org/presentationml/2006/ole">
            <p:oleObj spid="_x0000_s564229" name="Equation" r:id="rId4" imgW="435285" imgH="677109" progId="Equation.DSMT4">
              <p:embed/>
            </p:oleObj>
          </a:graphicData>
        </a:graphic>
      </p:graphicFrame>
      <p:sp>
        <p:nvSpPr>
          <p:cNvPr id="27653" name="Rectangle 7"/>
          <p:cNvSpPr>
            <a:spLocks noChangeArrowheads="1"/>
          </p:cNvSpPr>
          <p:nvPr/>
        </p:nvSpPr>
        <p:spPr bwMode="auto">
          <a:xfrm>
            <a:off x="259557" y="1708030"/>
            <a:ext cx="7812906" cy="4401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342900" indent="-342900">
              <a:lnSpc>
                <a:spcPct val="150000"/>
              </a:lnSpc>
              <a:spcBef>
                <a:spcPts val="600"/>
              </a:spcBef>
              <a:buFont typeface="Wingdings" panose="05000000000000000000" pitchFamily="2" charset="2"/>
              <a:buChar char="Ø"/>
              <a:defRPr/>
            </a:pPr>
            <a:r>
              <a:rPr lang="zh-CN" altLang="en-US" sz="2000" dirty="0" smtClean="0">
                <a:latin typeface="宋体" panose="02010600030101010101" pitchFamily="2" charset="-122"/>
              </a:rPr>
              <a:t>利用</a:t>
            </a:r>
            <a:r>
              <a:rPr lang="en-GB" altLang="zh-CN" sz="2000" dirty="0" smtClean="0"/>
              <a:t>Chen, Deng, Du, Stanley and Yan (2007) </a:t>
            </a:r>
            <a:r>
              <a:rPr lang="zh-CN" altLang="en-US" sz="2000" dirty="0" smtClean="0"/>
              <a:t>给出的关于集合划分的结</a:t>
            </a:r>
            <a:r>
              <a:rPr lang="zh-CN" altLang="en-US" sz="2000" dirty="0" smtClean="0">
                <a:latin typeface="宋体" panose="02010600030101010101" pitchFamily="2" charset="-122"/>
              </a:rPr>
              <a:t>果</a:t>
            </a:r>
            <a:r>
              <a:rPr lang="zh-CN" altLang="en-US" sz="2000" dirty="0" smtClean="0">
                <a:latin typeface="Times New Roman" panose="02020603050405020304" pitchFamily="18" charset="0"/>
                <a:sym typeface="Times New Roman" panose="02020603050405020304" pitchFamily="18" charset="0"/>
              </a:rPr>
              <a:t>，</a:t>
            </a:r>
            <a:r>
              <a:rPr lang="zh-CN" altLang="en-US" sz="2000" dirty="0">
                <a:solidFill>
                  <a:schemeClr val="tx2"/>
                </a:solidFill>
                <a:latin typeface="Times New Roman" panose="02020603050405020304" pitchFamily="18" charset="0"/>
                <a:sym typeface="Times New Roman" panose="02020603050405020304" pitchFamily="18" charset="0"/>
              </a:rPr>
              <a:t>陈永川、韩思伟和</a:t>
            </a:r>
            <a:r>
              <a:rPr lang="en-US" altLang="zh-CN" sz="2000" dirty="0" err="1">
                <a:solidFill>
                  <a:schemeClr val="tx2"/>
                </a:solidFill>
                <a:latin typeface="Times New Roman" panose="02020603050405020304" pitchFamily="18" charset="0"/>
                <a:sym typeface="Times New Roman" panose="02020603050405020304" pitchFamily="18" charset="0"/>
              </a:rPr>
              <a:t>Reidys</a:t>
            </a:r>
            <a:r>
              <a:rPr lang="zh-CN" altLang="en-US" sz="2000" dirty="0">
                <a:latin typeface="Times New Roman" panose="02020603050405020304" pitchFamily="18" charset="0"/>
                <a:sym typeface="Times New Roman" panose="02020603050405020304" pitchFamily="18" charset="0"/>
              </a:rPr>
              <a:t>研究了随机</a:t>
            </a:r>
            <a:r>
              <a:rPr lang="en-US" altLang="zh-CN" sz="2000" i="1" dirty="0">
                <a:latin typeface="Times New Roman" panose="02020603050405020304" pitchFamily="18" charset="0"/>
                <a:cs typeface="Times New Roman" panose="02020603050405020304" pitchFamily="18" charset="0"/>
                <a:sym typeface="Times New Roman" panose="02020603050405020304" pitchFamily="18" charset="0"/>
              </a:rPr>
              <a:t>k</a:t>
            </a:r>
            <a:r>
              <a:rPr lang="zh-CN" altLang="en-US" sz="2000" dirty="0" smtClean="0">
                <a:latin typeface="Times New Roman" panose="02020603050405020304" pitchFamily="18" charset="0"/>
                <a:cs typeface="Times New Roman" panose="02020603050405020304" pitchFamily="18" charset="0"/>
                <a:sym typeface="Times New Roman" panose="02020603050405020304" pitchFamily="18" charset="0"/>
              </a:rPr>
              <a:t>-不交</a:t>
            </a:r>
            <a:r>
              <a:rPr lang="en-US" altLang="zh-CN" sz="2000" dirty="0" smtClean="0">
                <a:latin typeface="Times New Roman" panose="02020603050405020304" pitchFamily="18" charset="0"/>
                <a:cs typeface="Times New Roman" panose="02020603050405020304" pitchFamily="18" charset="0"/>
                <a:sym typeface="Times New Roman" panose="02020603050405020304" pitchFamily="18" charset="0"/>
              </a:rPr>
              <a:t>RNA</a:t>
            </a:r>
            <a:r>
              <a:rPr lang="zh-CN" altLang="en-US" sz="2000" dirty="0" smtClean="0">
                <a:latin typeface="Times New Roman" panose="02020603050405020304" pitchFamily="18" charset="0"/>
                <a:sym typeface="Times New Roman" panose="02020603050405020304" pitchFamily="18" charset="0"/>
              </a:rPr>
              <a:t>结构</a:t>
            </a:r>
            <a:r>
              <a:rPr lang="zh-CN" altLang="en-US" sz="2000" dirty="0">
                <a:latin typeface="Times New Roman" panose="02020603050405020304" pitchFamily="18" charset="0"/>
                <a:sym typeface="Times New Roman" panose="02020603050405020304" pitchFamily="18" charset="0"/>
              </a:rPr>
              <a:t>，主要结果发表在美国科学院院刊</a:t>
            </a:r>
            <a:r>
              <a:rPr lang="en-US" altLang="zh-CN" sz="2000" dirty="0">
                <a:latin typeface="Times New Roman" panose="02020603050405020304" pitchFamily="18" charset="0"/>
                <a:sym typeface="Times New Roman" panose="02020603050405020304" pitchFamily="18" charset="0"/>
              </a:rPr>
              <a:t>(</a:t>
            </a:r>
            <a:r>
              <a:rPr lang="en-US" altLang="zh-CN" sz="2000" dirty="0">
                <a:solidFill>
                  <a:srgbClr val="C00000"/>
                </a:solidFill>
                <a:latin typeface="Times New Roman" panose="02020603050405020304" pitchFamily="18" charset="0"/>
                <a:sym typeface="Times New Roman" panose="02020603050405020304" pitchFamily="18" charset="0"/>
              </a:rPr>
              <a:t>Proc. Nat. Acad. Sci. USA</a:t>
            </a:r>
            <a:r>
              <a:rPr lang="en-US" altLang="zh-CN" sz="2000" dirty="0" smtClean="0">
                <a:latin typeface="Times New Roman" panose="02020603050405020304" pitchFamily="18" charset="0"/>
                <a:sym typeface="Times New Roman" panose="02020603050405020304" pitchFamily="18" charset="0"/>
              </a:rPr>
              <a:t>)</a:t>
            </a:r>
            <a:r>
              <a:rPr lang="zh-CN" altLang="en-US" sz="2000" dirty="0" smtClean="0">
                <a:latin typeface="Times New Roman" panose="02020603050405020304" pitchFamily="18" charset="0"/>
                <a:sym typeface="Times New Roman" panose="02020603050405020304" pitchFamily="18" charset="0"/>
              </a:rPr>
              <a:t>。</a:t>
            </a:r>
            <a:endParaRPr lang="en-US" altLang="zh-CN" sz="2000" dirty="0" smtClean="0">
              <a:latin typeface="Times New Roman" panose="02020603050405020304" pitchFamily="18" charset="0"/>
              <a:sym typeface="Times New Roman" panose="02020603050405020304" pitchFamily="18" charset="0"/>
            </a:endParaRPr>
          </a:p>
          <a:p>
            <a:pPr marL="342900" indent="-342900">
              <a:lnSpc>
                <a:spcPct val="150000"/>
              </a:lnSpc>
              <a:spcBef>
                <a:spcPts val="600"/>
              </a:spcBef>
              <a:buFont typeface="Wingdings" panose="05000000000000000000" pitchFamily="2" charset="2"/>
              <a:buChar char="Ø"/>
              <a:defRPr/>
            </a:pPr>
            <a:r>
              <a:rPr lang="zh-CN" altLang="en-US" sz="2000" dirty="0" smtClean="0">
                <a:latin typeface="宋体" panose="02010600030101010101" pitchFamily="2" charset="-122"/>
              </a:rPr>
              <a:t>靳宇与</a:t>
            </a:r>
            <a:r>
              <a:rPr lang="en-US" altLang="zh-CN" sz="2000" dirty="0" err="1" smtClean="0">
                <a:latin typeface="Times New Roman" panose="02020603050405020304" pitchFamily="18" charset="0"/>
                <a:cs typeface="Times New Roman" panose="02020603050405020304" pitchFamily="18" charset="0"/>
              </a:rPr>
              <a:t>Reidys</a:t>
            </a:r>
            <a:r>
              <a:rPr lang="zh-CN" altLang="en-US" sz="2000" dirty="0" smtClean="0">
                <a:latin typeface="宋体" panose="02010600030101010101" pitchFamily="2" charset="-122"/>
              </a:rPr>
              <a:t>的论文获国际数理生物学会</a:t>
            </a:r>
            <a:r>
              <a:rPr lang="en-US" altLang="zh-CN" sz="2000" dirty="0" smtClean="0">
                <a:latin typeface="宋体" panose="02010600030101010101" pitchFamily="2" charset="-122"/>
              </a:rPr>
              <a:t/>
            </a:r>
            <a:br>
              <a:rPr lang="en-US" altLang="zh-CN" sz="2000" dirty="0" smtClean="0">
                <a:latin typeface="宋体" panose="02010600030101010101" pitchFamily="2" charset="-122"/>
              </a:rPr>
            </a:br>
            <a:r>
              <a:rPr lang="en-US" altLang="zh-CN" sz="2000" dirty="0" smtClean="0">
                <a:latin typeface="宋体" panose="02010600030101010101" pitchFamily="2" charset="-122"/>
              </a:rPr>
              <a:t>2006-2008</a:t>
            </a:r>
            <a:r>
              <a:rPr lang="zh-CN" altLang="en-US" sz="2000" dirty="0" smtClean="0">
                <a:latin typeface="宋体" panose="02010600030101010101" pitchFamily="2" charset="-122"/>
              </a:rPr>
              <a:t>年度</a:t>
            </a:r>
            <a:r>
              <a:rPr lang="zh-CN" altLang="en-US" sz="2000" dirty="0" smtClean="0">
                <a:solidFill>
                  <a:srgbClr val="C00000"/>
                </a:solidFill>
                <a:latin typeface="宋体" panose="02010600030101010101" pitchFamily="2" charset="-122"/>
                <a:cs typeface="微软雅黑"/>
              </a:rPr>
              <a:t>李</a:t>
            </a:r>
            <a:r>
              <a:rPr lang="zh-CN" altLang="en-US" sz="2000" dirty="0" smtClean="0">
                <a:solidFill>
                  <a:srgbClr val="C00000"/>
                </a:solidFill>
                <a:latin typeface="宋体" panose="02010600030101010101" pitchFamily="2" charset="-122"/>
                <a:cs typeface="微软雅黑"/>
                <a:sym typeface="Wingdings" panose="05000000000000000000" pitchFamily="2" charset="2"/>
              </a:rPr>
              <a:t></a:t>
            </a:r>
            <a:r>
              <a:rPr lang="zh-CN" altLang="en-US" sz="2000" dirty="0" smtClean="0">
                <a:solidFill>
                  <a:srgbClr val="C00000"/>
                </a:solidFill>
                <a:latin typeface="宋体" panose="02010600030101010101" pitchFamily="2" charset="-122"/>
                <a:cs typeface="微软雅黑"/>
              </a:rPr>
              <a:t>西格尔</a:t>
            </a:r>
            <a:r>
              <a:rPr lang="en-US" altLang="zh-CN" sz="2000" dirty="0" smtClean="0">
                <a:solidFill>
                  <a:srgbClr val="C00000"/>
                </a:solidFill>
                <a:latin typeface="宋体" panose="02010600030101010101" pitchFamily="2" charset="-122"/>
                <a:cs typeface="Times New Roman" panose="02020603050405020304" pitchFamily="18" charset="0"/>
              </a:rPr>
              <a:t>(</a:t>
            </a:r>
            <a:r>
              <a:rPr lang="en-US" altLang="zh-CN" sz="2000" dirty="0" smtClean="0">
                <a:solidFill>
                  <a:srgbClr val="C00000"/>
                </a:solidFill>
                <a:latin typeface="Times New Roman" panose="02020603050405020304" pitchFamily="18" charset="0"/>
                <a:cs typeface="Times New Roman" panose="02020603050405020304" pitchFamily="18" charset="0"/>
              </a:rPr>
              <a:t>Lee </a:t>
            </a:r>
            <a:r>
              <a:rPr lang="en-US" altLang="zh-CN" sz="2000" dirty="0" err="1" smtClean="0">
                <a:solidFill>
                  <a:srgbClr val="C00000"/>
                </a:solidFill>
                <a:latin typeface="Times New Roman" panose="02020603050405020304" pitchFamily="18" charset="0"/>
                <a:cs typeface="Times New Roman" panose="02020603050405020304" pitchFamily="18" charset="0"/>
              </a:rPr>
              <a:t>Segel</a:t>
            </a:r>
            <a:r>
              <a:rPr lang="en-US" altLang="zh-CN" sz="2000" dirty="0" smtClean="0">
                <a:solidFill>
                  <a:srgbClr val="C00000"/>
                </a:solidFill>
                <a:latin typeface="Times New Roman" panose="02020603050405020304" pitchFamily="18" charset="0"/>
                <a:cs typeface="Times New Roman" panose="02020603050405020304" pitchFamily="18" charset="0"/>
              </a:rPr>
              <a:t> Prize</a:t>
            </a:r>
            <a:r>
              <a:rPr lang="en-US" altLang="zh-CN" sz="2000" dirty="0" smtClean="0">
                <a:solidFill>
                  <a:srgbClr val="C00000"/>
                </a:solidFill>
                <a:latin typeface="宋体" panose="02010600030101010101" pitchFamily="2" charset="-122"/>
                <a:cs typeface="Times New Roman" panose="02020603050405020304" pitchFamily="18" charset="0"/>
              </a:rPr>
              <a:t>)</a:t>
            </a:r>
            <a:br>
              <a:rPr lang="en-US" altLang="zh-CN" sz="2000" dirty="0" smtClean="0">
                <a:solidFill>
                  <a:srgbClr val="C00000"/>
                </a:solidFill>
                <a:latin typeface="宋体" panose="02010600030101010101" pitchFamily="2" charset="-122"/>
                <a:cs typeface="Times New Roman" panose="02020603050405020304" pitchFamily="18" charset="0"/>
              </a:rPr>
            </a:br>
            <a:r>
              <a:rPr lang="zh-CN" altLang="en-US" sz="2000" dirty="0" smtClean="0">
                <a:latin typeface="宋体" panose="02010600030101010101" pitchFamily="2" charset="-122"/>
              </a:rPr>
              <a:t>最佳学生论文奖。</a:t>
            </a:r>
            <a:endParaRPr lang="en-US" altLang="zh-CN" sz="2000" dirty="0" smtClean="0">
              <a:latin typeface="宋体" panose="02010600030101010101" pitchFamily="2" charset="-122"/>
            </a:endParaRPr>
          </a:p>
          <a:p>
            <a:pPr marL="342900" indent="-342900">
              <a:lnSpc>
                <a:spcPct val="150000"/>
              </a:lnSpc>
              <a:spcBef>
                <a:spcPts val="600"/>
              </a:spcBef>
              <a:buFont typeface="Wingdings" panose="05000000000000000000" pitchFamily="2" charset="2"/>
              <a:buChar char="Ø"/>
              <a:defRPr/>
            </a:pPr>
            <a:r>
              <a:rPr lang="zh-CN" altLang="en-US" sz="2000" dirty="0" smtClean="0">
                <a:latin typeface="Times New Roman" panose="02020603050405020304" pitchFamily="18" charset="0"/>
                <a:cs typeface="Times New Roman" panose="02020603050405020304" pitchFamily="18" charset="0"/>
              </a:rPr>
              <a:t>此前</a:t>
            </a:r>
            <a:r>
              <a:rPr lang="en-US" altLang="zh-CN" sz="2000" dirty="0" err="1" smtClean="0">
                <a:latin typeface="Times New Roman" panose="02020603050405020304" pitchFamily="18" charset="0"/>
                <a:cs typeface="Times New Roman" panose="02020603050405020304" pitchFamily="18" charset="0"/>
              </a:rPr>
              <a:t>Reidys</a:t>
            </a:r>
            <a:r>
              <a:rPr lang="zh-CN" altLang="en-US" sz="2000" dirty="0" smtClean="0">
                <a:latin typeface="Times New Roman" panose="02020603050405020304" pitchFamily="18" charset="0"/>
                <a:cs typeface="Times New Roman" panose="02020603050405020304" pitchFamily="18" charset="0"/>
              </a:rPr>
              <a:t>预测</a:t>
            </a:r>
            <a:r>
              <a:rPr lang="en-US" altLang="zh-CN" sz="2000" dirty="0" smtClean="0">
                <a:latin typeface="Times New Roman" panose="02020603050405020304" pitchFamily="18" charset="0"/>
                <a:cs typeface="Times New Roman" panose="02020603050405020304" pitchFamily="18" charset="0"/>
              </a:rPr>
              <a:t>RNA</a:t>
            </a:r>
            <a:r>
              <a:rPr lang="zh-CN" altLang="en-US" sz="2000" dirty="0" smtClean="0">
                <a:latin typeface="Times New Roman" panose="02020603050405020304" pitchFamily="18" charset="0"/>
                <a:cs typeface="Times New Roman" panose="02020603050405020304" pitchFamily="18" charset="0"/>
              </a:rPr>
              <a:t>结构的工作还得到了</a:t>
            </a:r>
            <a:r>
              <a:rPr lang="en-US" altLang="zh-CN" sz="2000" dirty="0" smtClean="0">
                <a:latin typeface="Times New Roman" panose="02020603050405020304" pitchFamily="18" charset="0"/>
                <a:cs typeface="Times New Roman" panose="02020603050405020304" pitchFamily="18" charset="0"/>
              </a:rPr>
              <a:t/>
            </a:r>
            <a:br>
              <a:rPr lang="en-US" altLang="zh-CN" sz="2000" dirty="0" smtClean="0">
                <a:latin typeface="Times New Roman" panose="02020603050405020304" pitchFamily="18" charset="0"/>
                <a:cs typeface="Times New Roman" panose="02020603050405020304" pitchFamily="18" charset="0"/>
              </a:rPr>
            </a:br>
            <a:r>
              <a:rPr lang="en-US" altLang="zh-CN" sz="2000" dirty="0" err="1" smtClean="0">
                <a:latin typeface="Times New Roman" panose="02020603050405020304" pitchFamily="18" charset="0"/>
                <a:cs typeface="Times New Roman" panose="02020603050405020304" pitchFamily="18" charset="0"/>
              </a:rPr>
              <a:t>Bartel</a:t>
            </a:r>
            <a:r>
              <a:rPr lang="zh-CN" altLang="en-US" sz="2000" dirty="0" smtClean="0">
                <a:latin typeface="Times New Roman" panose="02020603050405020304" pitchFamily="18" charset="0"/>
                <a:cs typeface="Times New Roman" panose="02020603050405020304" pitchFamily="18" charset="0"/>
              </a:rPr>
              <a:t>和</a:t>
            </a:r>
            <a:r>
              <a:rPr lang="en-US" altLang="zh-CN" sz="2000" dirty="0" err="1" smtClean="0">
                <a:latin typeface="Times New Roman" panose="02020603050405020304" pitchFamily="18" charset="0"/>
                <a:cs typeface="Times New Roman" panose="02020603050405020304" pitchFamily="18" charset="0"/>
              </a:rPr>
              <a:t>Schultes</a:t>
            </a:r>
            <a:r>
              <a:rPr lang="zh-CN" altLang="en-US" sz="2000" dirty="0" smtClean="0">
                <a:latin typeface="Times New Roman" panose="02020603050405020304" pitchFamily="18" charset="0"/>
                <a:cs typeface="Times New Roman" panose="02020603050405020304" pitchFamily="18" charset="0"/>
              </a:rPr>
              <a:t>的实验验证，他们的结果</a:t>
            </a:r>
            <a:r>
              <a:rPr lang="en-US" altLang="zh-CN" sz="2000" dirty="0" smtClean="0">
                <a:latin typeface="Times New Roman" panose="02020603050405020304" pitchFamily="18" charset="0"/>
                <a:cs typeface="Times New Roman" panose="02020603050405020304" pitchFamily="18" charset="0"/>
              </a:rPr>
              <a:t/>
            </a:r>
            <a:br>
              <a:rPr lang="en-US" altLang="zh-CN" sz="2000" dirty="0" smtClean="0">
                <a:latin typeface="Times New Roman" panose="02020603050405020304" pitchFamily="18" charset="0"/>
                <a:cs typeface="Times New Roman" panose="02020603050405020304" pitchFamily="18" charset="0"/>
              </a:rPr>
            </a:br>
            <a:r>
              <a:rPr lang="zh-CN" altLang="en-US" sz="2000" dirty="0" smtClean="0">
                <a:latin typeface="Times New Roman" panose="02020603050405020304" pitchFamily="18" charset="0"/>
                <a:cs typeface="Times New Roman" panose="02020603050405020304" pitchFamily="18" charset="0"/>
              </a:rPr>
              <a:t>发表在</a:t>
            </a:r>
            <a:r>
              <a:rPr lang="en-US" altLang="zh-CN" sz="2000" i="1" dirty="0" smtClean="0">
                <a:solidFill>
                  <a:srgbClr val="C00000"/>
                </a:solidFill>
                <a:latin typeface="Times New Roman" panose="02020603050405020304" pitchFamily="18" charset="0"/>
                <a:cs typeface="Times New Roman" panose="02020603050405020304" pitchFamily="18" charset="0"/>
              </a:rPr>
              <a:t>Science</a:t>
            </a:r>
            <a:r>
              <a:rPr lang="zh-CN" altLang="en-US" sz="2000" dirty="0" smtClean="0">
                <a:latin typeface="Times New Roman" panose="02020603050405020304" pitchFamily="18" charset="0"/>
                <a:cs typeface="Times New Roman" panose="02020603050405020304" pitchFamily="18" charset="0"/>
              </a:rPr>
              <a:t>上。</a:t>
            </a:r>
            <a:endParaRPr lang="en-US" altLang="zh-CN" sz="2000" dirty="0" smtClean="0">
              <a:latin typeface="Times New Roman" panose="02020603050405020304" pitchFamily="18" charset="0"/>
              <a:cs typeface="Times New Roman" panose="02020603050405020304" pitchFamily="18" charset="0"/>
            </a:endParaRPr>
          </a:p>
        </p:txBody>
      </p:sp>
      <p:sp>
        <p:nvSpPr>
          <p:cNvPr id="7" name="标题 1"/>
          <p:cNvSpPr txBox="1">
            <a:spLocks/>
          </p:cNvSpPr>
          <p:nvPr/>
        </p:nvSpPr>
        <p:spPr>
          <a:xfrm>
            <a:off x="0" y="260648"/>
            <a:ext cx="9144000" cy="810344"/>
          </a:xfrm>
          <a:prstGeom prst="rect">
            <a:avLst/>
          </a:prstGeom>
        </p:spPr>
        <p:txBody>
          <a:bodyPr anchor="b" anchorCtr="0">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400" b="1" i="0" u="none" strike="noStrike" kern="0" cap="none" spc="0" normalizeH="0" baseline="0" noProof="0" dirty="0" smtClean="0">
                <a:ln>
                  <a:noFill/>
                </a:ln>
                <a:solidFill>
                  <a:schemeClr val="tx2">
                    <a:lumMod val="75000"/>
                  </a:schemeClr>
                </a:solidFill>
                <a:effectLst/>
                <a:uLnTx/>
                <a:uFillTx/>
                <a:latin typeface="Times New Roman" pitchFamily="18" charset="0"/>
                <a:ea typeface="宋体" panose="02010600030101010101" pitchFamily="2" charset="-122"/>
                <a:cs typeface="Times New Roman" pitchFamily="18" charset="0"/>
              </a:rPr>
              <a:t>RNA</a:t>
            </a:r>
            <a:r>
              <a:rPr lang="zh-CN" altLang="en-US" sz="4400" b="1" kern="0" dirty="0" smtClean="0">
                <a:solidFill>
                  <a:schemeClr val="tx2">
                    <a:lumMod val="75000"/>
                  </a:schemeClr>
                </a:solidFill>
                <a:latin typeface="Times New Roman" pitchFamily="18" charset="0"/>
                <a:ea typeface="宋体" panose="02010600030101010101" pitchFamily="2" charset="-122"/>
                <a:cs typeface="Times New Roman" pitchFamily="18" charset="0"/>
              </a:rPr>
              <a:t>伪扭结</a:t>
            </a:r>
            <a:r>
              <a:rPr kumimoji="0" lang="zh-CN" altLang="en-US" sz="4400" b="1" i="0" u="none" strike="noStrike" kern="0" cap="none" spc="0" normalizeH="0" baseline="0" noProof="0" dirty="0" smtClean="0">
                <a:ln>
                  <a:noFill/>
                </a:ln>
                <a:solidFill>
                  <a:schemeClr val="tx2">
                    <a:lumMod val="75000"/>
                  </a:schemeClr>
                </a:solidFill>
                <a:effectLst/>
                <a:uLnTx/>
                <a:uFillTx/>
                <a:latin typeface="Times New Roman" pitchFamily="18" charset="0"/>
                <a:ea typeface="宋体" panose="02010600030101010101" pitchFamily="2" charset="-122"/>
                <a:cs typeface="Times New Roman" pitchFamily="18" charset="0"/>
              </a:rPr>
              <a:t>结构</a:t>
            </a:r>
            <a:endParaRPr kumimoji="0" lang="zh-CN" altLang="en-US" sz="4400" b="1" i="0" u="none" strike="noStrike" kern="0" cap="none" spc="0" normalizeH="0" baseline="0" noProof="0" dirty="0">
              <a:ln>
                <a:noFill/>
              </a:ln>
              <a:solidFill>
                <a:schemeClr val="tx2">
                  <a:lumMod val="75000"/>
                </a:schemeClr>
              </a:solidFill>
              <a:effectLst/>
              <a:uLnTx/>
              <a:uFillTx/>
              <a:latin typeface="Times New Roman" pitchFamily="18" charset="0"/>
              <a:ea typeface="宋体" panose="02010600030101010101" pitchFamily="2" charset="-122"/>
              <a:cs typeface="Times New Roman" pitchFamily="18" charset="0"/>
            </a:endParaRPr>
          </a:p>
        </p:txBody>
      </p:sp>
      <p:pic>
        <p:nvPicPr>
          <p:cNvPr id="564227" name="Picture 3" descr="C:\Users\user\AppData\Roaming\Tencent\Users\81696209\QQ\WinTemp\RichOle\V9CC}QJ$NEZ8YD[$~]CN$Z6.png"/>
          <p:cNvPicPr>
            <a:picLocks noChangeAspect="1" noChangeArrowheads="1"/>
          </p:cNvPicPr>
          <p:nvPr/>
        </p:nvPicPr>
        <p:blipFill>
          <a:blip r:embed="rId5" cstate="print"/>
          <a:srcRect/>
          <a:stretch>
            <a:fillRect/>
          </a:stretch>
        </p:blipFill>
        <p:spPr bwMode="auto">
          <a:xfrm>
            <a:off x="5436096" y="3284984"/>
            <a:ext cx="3283565" cy="2736304"/>
          </a:xfrm>
          <a:prstGeom prst="rect">
            <a:avLst/>
          </a:prstGeom>
          <a:noFill/>
        </p:spPr>
      </p:pic>
      <p:sp>
        <p:nvSpPr>
          <p:cNvPr id="8" name="TextBox 7"/>
          <p:cNvSpPr txBox="1"/>
          <p:nvPr/>
        </p:nvSpPr>
        <p:spPr>
          <a:xfrm>
            <a:off x="6372200" y="6165304"/>
            <a:ext cx="1709442" cy="369332"/>
          </a:xfrm>
          <a:prstGeom prst="rect">
            <a:avLst/>
          </a:prstGeom>
          <a:noFill/>
        </p:spPr>
        <p:txBody>
          <a:bodyPr wrap="none" rtlCol="0">
            <a:spAutoFit/>
          </a:bodyPr>
          <a:lstStyle/>
          <a:p>
            <a:r>
              <a:rPr lang="en-US" altLang="zh-CN" dirty="0" smtClean="0">
                <a:solidFill>
                  <a:srgbClr val="3333FF"/>
                </a:solidFill>
              </a:rPr>
              <a:t>Christian </a:t>
            </a:r>
            <a:r>
              <a:rPr lang="en-US" altLang="zh-CN" dirty="0" err="1" smtClean="0">
                <a:solidFill>
                  <a:srgbClr val="3333FF"/>
                </a:solidFill>
              </a:rPr>
              <a:t>Reidys</a:t>
            </a:r>
            <a:endParaRPr lang="zh-CN" altLang="en-US" dirty="0">
              <a:solidFill>
                <a:srgbClr val="3333FF"/>
              </a:solidFill>
            </a:endParaRPr>
          </a:p>
        </p:txBody>
      </p:sp>
    </p:spTree>
    <p:extLst>
      <p:ext uri="{BB962C8B-B14F-4D97-AF65-F5344CB8AC3E}">
        <p14:creationId xmlns:p14="http://schemas.microsoft.com/office/powerpoint/2010/main" xmlns="" val="324857318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0" y="260648"/>
            <a:ext cx="9144000" cy="810344"/>
          </a:xfrm>
          <a:prstGeom prst="rect">
            <a:avLst/>
          </a:prstGeom>
        </p:spPr>
        <p:txBody>
          <a:bodyPr anchor="b" anchorCtr="0">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400" b="1" i="0" u="none" strike="noStrike" kern="0" cap="none" spc="0" normalizeH="0" baseline="0" noProof="0" dirty="0" smtClean="0">
                <a:ln>
                  <a:noFill/>
                </a:ln>
                <a:solidFill>
                  <a:schemeClr val="tx2">
                    <a:lumMod val="75000"/>
                  </a:schemeClr>
                </a:solidFill>
                <a:effectLst/>
                <a:uLnTx/>
                <a:uFillTx/>
                <a:latin typeface="Times New Roman" pitchFamily="18" charset="0"/>
                <a:ea typeface="宋体" panose="02010600030101010101" pitchFamily="2" charset="-122"/>
                <a:cs typeface="Times New Roman" pitchFamily="18" charset="0"/>
              </a:rPr>
              <a:t>RNA</a:t>
            </a:r>
            <a:r>
              <a:rPr lang="zh-CN" altLang="en-US" sz="4400" b="1" kern="0" dirty="0" smtClean="0">
                <a:solidFill>
                  <a:schemeClr val="tx2">
                    <a:lumMod val="75000"/>
                  </a:schemeClr>
                </a:solidFill>
                <a:latin typeface="Times New Roman" pitchFamily="18" charset="0"/>
                <a:ea typeface="宋体" panose="02010600030101010101" pitchFamily="2" charset="-122"/>
                <a:cs typeface="Times New Roman" pitchFamily="18" charset="0"/>
              </a:rPr>
              <a:t>伪扭结</a:t>
            </a:r>
            <a:r>
              <a:rPr kumimoji="0" lang="zh-CN" altLang="en-US" sz="4400" b="1" i="0" u="none" strike="noStrike" kern="0" cap="none" spc="0" normalizeH="0" baseline="0" noProof="0" dirty="0" smtClean="0">
                <a:ln>
                  <a:noFill/>
                </a:ln>
                <a:solidFill>
                  <a:schemeClr val="tx2">
                    <a:lumMod val="75000"/>
                  </a:schemeClr>
                </a:solidFill>
                <a:effectLst/>
                <a:uLnTx/>
                <a:uFillTx/>
                <a:latin typeface="Times New Roman" pitchFamily="18" charset="0"/>
                <a:ea typeface="宋体" panose="02010600030101010101" pitchFamily="2" charset="-122"/>
                <a:cs typeface="Times New Roman" pitchFamily="18" charset="0"/>
              </a:rPr>
              <a:t>结构</a:t>
            </a:r>
            <a:endParaRPr kumimoji="0" lang="zh-CN" altLang="en-US" sz="4400" b="1" i="0" u="none" strike="noStrike" kern="0" cap="none" spc="0" normalizeH="0" baseline="0" noProof="0" dirty="0">
              <a:ln>
                <a:noFill/>
              </a:ln>
              <a:solidFill>
                <a:schemeClr val="tx2">
                  <a:lumMod val="75000"/>
                </a:schemeClr>
              </a:solidFill>
              <a:effectLst/>
              <a:uLnTx/>
              <a:uFillTx/>
              <a:latin typeface="Times New Roman" pitchFamily="18" charset="0"/>
              <a:ea typeface="宋体" panose="02010600030101010101" pitchFamily="2" charset="-122"/>
              <a:cs typeface="Times New Roman" pitchFamily="18" charset="0"/>
            </a:endParaRPr>
          </a:p>
        </p:txBody>
      </p:sp>
      <p:sp>
        <p:nvSpPr>
          <p:cNvPr id="3" name="Rectangle 7"/>
          <p:cNvSpPr>
            <a:spLocks noChangeArrowheads="1"/>
          </p:cNvSpPr>
          <p:nvPr/>
        </p:nvSpPr>
        <p:spPr bwMode="auto">
          <a:xfrm>
            <a:off x="571472" y="2428868"/>
            <a:ext cx="8001056" cy="20159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342900" indent="-342900">
              <a:lnSpc>
                <a:spcPct val="150000"/>
              </a:lnSpc>
              <a:spcBef>
                <a:spcPts val="600"/>
              </a:spcBef>
              <a:buFont typeface="Wingdings" panose="05000000000000000000" pitchFamily="2" charset="2"/>
              <a:buChar char="Ø"/>
              <a:defRPr/>
            </a:pPr>
            <a:r>
              <a:rPr lang="zh-CN" altLang="en-US" sz="2000" dirty="0" smtClean="0"/>
              <a:t>在上篇论文中</a:t>
            </a:r>
            <a:r>
              <a:rPr lang="en-US" altLang="zh-CN" sz="2000" dirty="0" smtClean="0"/>
              <a:t>Waterman</a:t>
            </a:r>
            <a:r>
              <a:rPr lang="zh-CN" altLang="en-US" sz="2000" dirty="0" smtClean="0"/>
              <a:t>等人将拓扑中的基本参数</a:t>
            </a:r>
            <a:r>
              <a:rPr lang="zh-CN" altLang="en-US" sz="2000" b="1" dirty="0" smtClean="0">
                <a:solidFill>
                  <a:srgbClr val="C00000"/>
                </a:solidFill>
              </a:rPr>
              <a:t>亏格（</a:t>
            </a:r>
            <a:r>
              <a:rPr lang="en-US" altLang="zh-CN" sz="2000" b="1" dirty="0" smtClean="0">
                <a:solidFill>
                  <a:srgbClr val="C00000"/>
                </a:solidFill>
              </a:rPr>
              <a:t>genus</a:t>
            </a:r>
            <a:r>
              <a:rPr lang="zh-CN" altLang="en-US" sz="2000" b="1" dirty="0" smtClean="0">
                <a:solidFill>
                  <a:srgbClr val="C00000"/>
                </a:solidFill>
              </a:rPr>
              <a:t>）</a:t>
            </a:r>
            <a:r>
              <a:rPr lang="zh-CN" altLang="en-US" sz="2000" dirty="0" smtClean="0"/>
              <a:t>引入</a:t>
            </a:r>
            <a:r>
              <a:rPr lang="en-US" altLang="zh-CN" sz="2000" dirty="0" smtClean="0"/>
              <a:t>RNA</a:t>
            </a:r>
            <a:r>
              <a:rPr lang="zh-CN" altLang="en-US" sz="2000" dirty="0" smtClean="0"/>
              <a:t>伪扭结结构，研究了给定亏格的</a:t>
            </a:r>
            <a:r>
              <a:rPr lang="en-US" altLang="zh-CN" sz="2000" dirty="0" smtClean="0"/>
              <a:t>RNA</a:t>
            </a:r>
            <a:r>
              <a:rPr lang="zh-CN" altLang="en-US" sz="2000" dirty="0" smtClean="0"/>
              <a:t>伪扭结结构的计数</a:t>
            </a:r>
            <a:r>
              <a:rPr lang="zh-CN" altLang="en-US" sz="2000" dirty="0" smtClean="0">
                <a:latin typeface="Times New Roman" panose="02020603050405020304" pitchFamily="18" charset="0"/>
                <a:sym typeface="Times New Roman" panose="02020603050405020304" pitchFamily="18" charset="0"/>
              </a:rPr>
              <a:t>。</a:t>
            </a:r>
            <a:endParaRPr lang="en-US" altLang="zh-CN" sz="2000" dirty="0" smtClean="0">
              <a:latin typeface="Times New Roman" panose="02020603050405020304" pitchFamily="18" charset="0"/>
              <a:sym typeface="Times New Roman" panose="02020603050405020304" pitchFamily="18" charset="0"/>
            </a:endParaRPr>
          </a:p>
          <a:p>
            <a:pPr marL="342900" indent="-342900">
              <a:lnSpc>
                <a:spcPct val="150000"/>
              </a:lnSpc>
              <a:spcBef>
                <a:spcPts val="600"/>
              </a:spcBef>
              <a:buFont typeface="Wingdings" panose="05000000000000000000" pitchFamily="2" charset="2"/>
              <a:buChar char="Ø"/>
              <a:defRPr/>
            </a:pPr>
            <a:r>
              <a:rPr lang="zh-CN" altLang="en-US" sz="2000" dirty="0" smtClean="0">
                <a:latin typeface="Times New Roman" panose="02020603050405020304" pitchFamily="18" charset="0"/>
                <a:cs typeface="Times New Roman" panose="02020603050405020304" pitchFamily="18" charset="0"/>
                <a:sym typeface="Times New Roman" panose="02020603050405020304" pitchFamily="18" charset="0"/>
              </a:rPr>
              <a:t>亏格                                       </a:t>
            </a:r>
            <a:r>
              <a:rPr lang="en-US" altLang="zh-CN" sz="2000" dirty="0" smtClean="0">
                <a:latin typeface="Times New Roman" panose="02020603050405020304" pitchFamily="18" charset="0"/>
                <a:cs typeface="Times New Roman" panose="02020603050405020304" pitchFamily="18" charset="0"/>
                <a:sym typeface="Times New Roman" panose="02020603050405020304" pitchFamily="18" charset="0"/>
              </a:rPr>
              <a:t>, </a:t>
            </a:r>
            <a:r>
              <a:rPr lang="zh-CN" altLang="en-US" sz="2000" dirty="0" smtClean="0">
                <a:latin typeface="Times New Roman" panose="02020603050405020304" pitchFamily="18" charset="0"/>
                <a:cs typeface="Times New Roman" panose="02020603050405020304" pitchFamily="18" charset="0"/>
                <a:sym typeface="Times New Roman" panose="02020603050405020304" pitchFamily="18" charset="0"/>
              </a:rPr>
              <a:t>其中</a:t>
            </a:r>
            <a:r>
              <a:rPr lang="en-US" altLang="zh-CN" sz="2000" i="1" dirty="0" smtClean="0">
                <a:latin typeface="Times New Roman" panose="02020603050405020304" pitchFamily="18" charset="0"/>
                <a:cs typeface="Times New Roman" panose="02020603050405020304" pitchFamily="18" charset="0"/>
                <a:sym typeface="Times New Roman" panose="02020603050405020304" pitchFamily="18" charset="0"/>
              </a:rPr>
              <a:t>v</a:t>
            </a:r>
            <a:r>
              <a:rPr lang="zh-CN" altLang="en-US" sz="2000" dirty="0" smtClean="0">
                <a:latin typeface="Times New Roman" panose="02020603050405020304" pitchFamily="18" charset="0"/>
                <a:cs typeface="Times New Roman" panose="02020603050405020304" pitchFamily="18" charset="0"/>
                <a:sym typeface="Times New Roman" panose="02020603050405020304" pitchFamily="18" charset="0"/>
              </a:rPr>
              <a:t>为点数，</a:t>
            </a:r>
            <a:r>
              <a:rPr lang="en-US" altLang="zh-CN" sz="2000" i="1" dirty="0" smtClean="0">
                <a:latin typeface="Times New Roman" panose="02020603050405020304" pitchFamily="18" charset="0"/>
                <a:cs typeface="Times New Roman" panose="02020603050405020304" pitchFamily="18" charset="0"/>
                <a:sym typeface="Times New Roman" panose="02020603050405020304" pitchFamily="18" charset="0"/>
              </a:rPr>
              <a:t>e</a:t>
            </a:r>
            <a:r>
              <a:rPr lang="zh-CN" altLang="en-US" sz="2000" dirty="0" smtClean="0">
                <a:latin typeface="Times New Roman" panose="02020603050405020304" pitchFamily="18" charset="0"/>
                <a:cs typeface="Times New Roman" panose="02020603050405020304" pitchFamily="18" charset="0"/>
                <a:sym typeface="Times New Roman" panose="02020603050405020304" pitchFamily="18" charset="0"/>
              </a:rPr>
              <a:t>为边数（不计重复），</a:t>
            </a:r>
            <a:r>
              <a:rPr lang="en-US" altLang="zh-CN" sz="2000" i="1" dirty="0" smtClean="0">
                <a:latin typeface="Times New Roman" panose="02020603050405020304" pitchFamily="18" charset="0"/>
                <a:cs typeface="Times New Roman" panose="02020603050405020304" pitchFamily="18" charset="0"/>
                <a:sym typeface="Times New Roman" panose="02020603050405020304" pitchFamily="18" charset="0"/>
              </a:rPr>
              <a:t>r</a:t>
            </a:r>
            <a:r>
              <a:rPr lang="zh-CN" altLang="en-US" sz="2000" dirty="0" smtClean="0">
                <a:latin typeface="Times New Roman" panose="02020603050405020304" pitchFamily="18" charset="0"/>
                <a:cs typeface="Times New Roman" panose="02020603050405020304" pitchFamily="18" charset="0"/>
                <a:sym typeface="Times New Roman" panose="02020603050405020304" pitchFamily="18" charset="0"/>
              </a:rPr>
              <a:t>为边界圈的个数。下例中，</a:t>
            </a:r>
            <a:r>
              <a:rPr lang="en-US" altLang="zh-CN" sz="2000" i="1" dirty="0" smtClean="0">
                <a:latin typeface="Times New Roman" panose="02020603050405020304" pitchFamily="18" charset="0"/>
                <a:cs typeface="Times New Roman" panose="02020603050405020304" pitchFamily="18" charset="0"/>
                <a:sym typeface="Times New Roman" panose="02020603050405020304" pitchFamily="18" charset="0"/>
              </a:rPr>
              <a:t>v</a:t>
            </a:r>
            <a:r>
              <a:rPr lang="en-US" altLang="zh-CN" sz="2000" dirty="0" smtClean="0">
                <a:latin typeface="Times New Roman" panose="02020603050405020304" pitchFamily="18" charset="0"/>
                <a:cs typeface="Times New Roman" panose="02020603050405020304" pitchFamily="18" charset="0"/>
                <a:sym typeface="Times New Roman" panose="02020603050405020304" pitchFamily="18" charset="0"/>
              </a:rPr>
              <a:t>=12, </a:t>
            </a:r>
            <a:r>
              <a:rPr lang="en-US" altLang="zh-CN" sz="2000" i="1" dirty="0" smtClean="0">
                <a:latin typeface="Times New Roman" panose="02020603050405020304" pitchFamily="18" charset="0"/>
                <a:cs typeface="Times New Roman" panose="02020603050405020304" pitchFamily="18" charset="0"/>
                <a:sym typeface="Times New Roman" panose="02020603050405020304" pitchFamily="18" charset="0"/>
              </a:rPr>
              <a:t>e</a:t>
            </a:r>
            <a:r>
              <a:rPr lang="en-US" altLang="zh-CN" sz="2000" dirty="0" smtClean="0">
                <a:latin typeface="Times New Roman" panose="02020603050405020304" pitchFamily="18" charset="0"/>
                <a:cs typeface="Times New Roman" panose="02020603050405020304" pitchFamily="18" charset="0"/>
                <a:sym typeface="Times New Roman" panose="02020603050405020304" pitchFamily="18" charset="0"/>
              </a:rPr>
              <a:t>=16, </a:t>
            </a:r>
            <a:r>
              <a:rPr lang="en-US" altLang="zh-CN" sz="2000" i="1" dirty="0" smtClean="0">
                <a:latin typeface="Times New Roman" panose="02020603050405020304" pitchFamily="18" charset="0"/>
                <a:cs typeface="Times New Roman" panose="02020603050405020304" pitchFamily="18" charset="0"/>
                <a:sym typeface="Times New Roman" panose="02020603050405020304" pitchFamily="18" charset="0"/>
              </a:rPr>
              <a:t>r</a:t>
            </a:r>
            <a:r>
              <a:rPr lang="en-US" altLang="zh-CN" sz="2000" dirty="0" smtClean="0">
                <a:latin typeface="Times New Roman" panose="02020603050405020304" pitchFamily="18" charset="0"/>
                <a:cs typeface="Times New Roman" panose="02020603050405020304" pitchFamily="18" charset="0"/>
                <a:sym typeface="Times New Roman" panose="02020603050405020304" pitchFamily="18" charset="0"/>
              </a:rPr>
              <a:t>=2 (</a:t>
            </a:r>
            <a:r>
              <a:rPr lang="zh-CN" altLang="en-US" sz="2000" dirty="0" smtClean="0">
                <a:latin typeface="Times New Roman" panose="02020603050405020304" pitchFamily="18" charset="0"/>
                <a:cs typeface="Times New Roman" panose="02020603050405020304" pitchFamily="18" charset="0"/>
                <a:sym typeface="Times New Roman" panose="02020603050405020304" pitchFamily="18" charset="0"/>
              </a:rPr>
              <a:t>红色</a:t>
            </a:r>
            <a:r>
              <a:rPr lang="en-US" altLang="zh-CN" sz="2000" dirty="0" smtClean="0">
                <a:latin typeface="Times New Roman" panose="02020603050405020304" pitchFamily="18" charset="0"/>
                <a:cs typeface="Times New Roman" panose="02020603050405020304" pitchFamily="18" charset="0"/>
                <a:sym typeface="Times New Roman" panose="02020603050405020304" pitchFamily="18" charset="0"/>
              </a:rPr>
              <a:t>/</a:t>
            </a:r>
            <a:r>
              <a:rPr lang="zh-CN" altLang="en-US" sz="2000" dirty="0" smtClean="0">
                <a:latin typeface="Times New Roman" panose="02020603050405020304" pitchFamily="18" charset="0"/>
                <a:cs typeface="Times New Roman" panose="02020603050405020304" pitchFamily="18" charset="0"/>
                <a:sym typeface="Times New Roman" panose="02020603050405020304" pitchFamily="18" charset="0"/>
              </a:rPr>
              <a:t>蓝色</a:t>
            </a:r>
            <a:r>
              <a:rPr lang="en-US" altLang="zh-CN" sz="2000" dirty="0" smtClean="0">
                <a:latin typeface="Times New Roman" panose="02020603050405020304" pitchFamily="18" charset="0"/>
                <a:cs typeface="Times New Roman" panose="02020603050405020304" pitchFamily="18" charset="0"/>
                <a:sym typeface="Times New Roman" panose="02020603050405020304" pitchFamily="18" charset="0"/>
              </a:rPr>
              <a:t>)</a:t>
            </a:r>
            <a:r>
              <a:rPr lang="zh-CN" altLang="en-US" sz="2000" dirty="0" smtClean="0">
                <a:latin typeface="Times New Roman" panose="02020603050405020304" pitchFamily="18" charset="0"/>
                <a:cs typeface="Times New Roman" panose="02020603050405020304" pitchFamily="18" charset="0"/>
                <a:sym typeface="Times New Roman" panose="02020603050405020304" pitchFamily="18" charset="0"/>
              </a:rPr>
              <a:t>，所以</a:t>
            </a:r>
            <a:r>
              <a:rPr lang="en-US" altLang="zh-CN" sz="2000" i="1" dirty="0" smtClean="0">
                <a:latin typeface="Ebrima" pitchFamily="2" charset="0"/>
                <a:ea typeface="Ebrima" pitchFamily="2" charset="0"/>
                <a:cs typeface="Ebrima" pitchFamily="2" charset="0"/>
                <a:sym typeface="Times New Roman" panose="02020603050405020304" pitchFamily="18" charset="0"/>
              </a:rPr>
              <a:t>g </a:t>
            </a:r>
            <a:r>
              <a:rPr lang="en-US" altLang="zh-CN" sz="2000" dirty="0" smtClean="0">
                <a:latin typeface="Times New Roman" panose="02020603050405020304" pitchFamily="18" charset="0"/>
                <a:cs typeface="Times New Roman" panose="02020603050405020304" pitchFamily="18" charset="0"/>
                <a:sym typeface="Times New Roman" panose="02020603050405020304" pitchFamily="18" charset="0"/>
              </a:rPr>
              <a:t>=2. </a:t>
            </a:r>
          </a:p>
        </p:txBody>
      </p:sp>
      <p:sp>
        <p:nvSpPr>
          <p:cNvPr id="4" name="TextBox 3"/>
          <p:cNvSpPr txBox="1"/>
          <p:nvPr/>
        </p:nvSpPr>
        <p:spPr>
          <a:xfrm>
            <a:off x="857224" y="1357298"/>
            <a:ext cx="7201459" cy="92333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effectLst>
            <a:outerShdw blurRad="50800" dist="38100" dir="2700000" algn="tl" rotWithShape="0">
              <a:prstClr val="black">
                <a:alpha val="40000"/>
              </a:prstClr>
            </a:outerShdw>
          </a:effectLst>
        </p:spPr>
        <p:txBody>
          <a:bodyPr wrap="none" rtlCol="0">
            <a:spAutoFit/>
          </a:bodyPr>
          <a:lstStyle/>
          <a:p>
            <a:r>
              <a:rPr lang="en-GB" altLang="zh-CN" dirty="0" smtClean="0">
                <a:latin typeface="Times New Roman" pitchFamily="18" charset="0"/>
                <a:cs typeface="Times New Roman" pitchFamily="18" charset="0"/>
              </a:rPr>
              <a:t>J.E. Andersen, R.C. </a:t>
            </a:r>
            <a:r>
              <a:rPr lang="en-GB" altLang="zh-CN" dirty="0" err="1" smtClean="0">
                <a:latin typeface="Times New Roman" pitchFamily="18" charset="0"/>
                <a:cs typeface="Times New Roman" pitchFamily="18" charset="0"/>
              </a:rPr>
              <a:t>Penner</a:t>
            </a:r>
            <a:r>
              <a:rPr lang="en-GB" altLang="zh-CN" dirty="0" smtClean="0">
                <a:latin typeface="Times New Roman" pitchFamily="18" charset="0"/>
                <a:cs typeface="Times New Roman" pitchFamily="18" charset="0"/>
              </a:rPr>
              <a:t>, C.M. </a:t>
            </a:r>
            <a:r>
              <a:rPr lang="en-GB" altLang="zh-CN" dirty="0" err="1" smtClean="0">
                <a:latin typeface="Times New Roman" pitchFamily="18" charset="0"/>
                <a:cs typeface="Times New Roman" pitchFamily="18" charset="0"/>
              </a:rPr>
              <a:t>Reidys</a:t>
            </a:r>
            <a:r>
              <a:rPr lang="en-GB" altLang="zh-CN" dirty="0" smtClean="0">
                <a:latin typeface="Times New Roman" pitchFamily="18" charset="0"/>
                <a:cs typeface="Times New Roman" pitchFamily="18" charset="0"/>
              </a:rPr>
              <a:t> and M.S. Waterman, Topological</a:t>
            </a:r>
          </a:p>
          <a:p>
            <a:r>
              <a:rPr lang="en-US" altLang="zh-CN" dirty="0" err="1" smtClean="0">
                <a:latin typeface="Times New Roman" pitchFamily="18" charset="0"/>
                <a:cs typeface="Times New Roman" pitchFamily="18" charset="0"/>
              </a:rPr>
              <a:t>classication</a:t>
            </a:r>
            <a:r>
              <a:rPr lang="en-US" altLang="zh-CN" dirty="0" smtClean="0">
                <a:latin typeface="Times New Roman" pitchFamily="18" charset="0"/>
                <a:cs typeface="Times New Roman" pitchFamily="18" charset="0"/>
              </a:rPr>
              <a:t> and enumeration of RNA structures by genus, J. Math. Biol. 67</a:t>
            </a:r>
          </a:p>
          <a:p>
            <a:r>
              <a:rPr lang="en-US" altLang="zh-CN" dirty="0" smtClean="0">
                <a:latin typeface="Times New Roman" pitchFamily="18" charset="0"/>
                <a:cs typeface="Times New Roman" pitchFamily="18" charset="0"/>
              </a:rPr>
              <a:t>(2013) 1261--1278.</a:t>
            </a:r>
            <a:endParaRPr lang="zh-CN" altLang="en-US" dirty="0">
              <a:latin typeface="Times New Roman" pitchFamily="18" charset="0"/>
              <a:cs typeface="Times New Roman" pitchFamily="18" charset="0"/>
            </a:endParaRPr>
          </a:p>
        </p:txBody>
      </p:sp>
      <p:pic>
        <p:nvPicPr>
          <p:cNvPr id="5" name="图片 4" descr="亏格.png"/>
          <p:cNvPicPr>
            <a:picLocks noChangeAspect="1"/>
          </p:cNvPicPr>
          <p:nvPr/>
        </p:nvPicPr>
        <p:blipFill>
          <a:blip r:embed="rId2" cstate="print">
            <a:lum contrast="-12000"/>
          </a:blip>
          <a:stretch>
            <a:fillRect/>
          </a:stretch>
        </p:blipFill>
        <p:spPr>
          <a:xfrm>
            <a:off x="1643042" y="4429132"/>
            <a:ext cx="5715040" cy="2224755"/>
          </a:xfrm>
          <a:prstGeom prst="rect">
            <a:avLst/>
          </a:prstGeom>
        </p:spPr>
      </p:pic>
      <p:sp>
        <p:nvSpPr>
          <p:cNvPr id="58982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89827" name="Rectangle 3"/>
          <p:cNvSpPr>
            <a:spLocks noChangeArrowheads="1"/>
          </p:cNvSpPr>
          <p:nvPr/>
        </p:nvSpPr>
        <p:spPr bwMode="auto">
          <a:xfrm>
            <a:off x="0" y="12001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589829"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89830" name="Rectangle 6"/>
          <p:cNvSpPr>
            <a:spLocks noChangeArrowheads="1"/>
          </p:cNvSpPr>
          <p:nvPr/>
        </p:nvSpPr>
        <p:spPr bwMode="auto">
          <a:xfrm>
            <a:off x="0" y="12001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58983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589831" name="Picture 7"/>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571604" y="3429000"/>
            <a:ext cx="2337303" cy="571504"/>
          </a:xfrm>
          <a:prstGeom prst="rect">
            <a:avLst/>
          </a:prstGeom>
          <a:noFill/>
        </p:spPr>
      </p:pic>
      <p:sp>
        <p:nvSpPr>
          <p:cNvPr id="589833" name="Rectangle 9"/>
          <p:cNvSpPr>
            <a:spLocks noChangeArrowheads="1"/>
          </p:cNvSpPr>
          <p:nvPr/>
        </p:nvSpPr>
        <p:spPr bwMode="auto">
          <a:xfrm>
            <a:off x="0" y="12001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cSld>
  <p:clrMapOvr>
    <a:masterClrMapping/>
  </p:clrMapOvr>
</p:sld>
</file>

<file path=ppt/theme/theme1.xml><?xml version="1.0" encoding="utf-8"?>
<a:theme xmlns:a="http://schemas.openxmlformats.org/drawingml/2006/main" name="Design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odule">
      <a:majorFont>
        <a:latin typeface="Corbel"/>
        <a:ea typeface=""/>
        <a:cs typeface=""/>
        <a:font script="Jpan" typeface="HGｺﾞｼｯｸM"/>
        <a:font script="Hang" typeface="HY엽서L"/>
        <a:font script="Hans" typeface="楷体_GB2312"/>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楷体_GB2312"/>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Effects">
      <a:fillStyleLst>
        <a:solidFill>
          <a:schemeClr val="phClr">
            <a:tint val="100000"/>
            <a:shade val="100000"/>
            <a:satMod val="100000"/>
          </a:schemeClr>
        </a:solidFill>
        <a:gradFill rotWithShape="1">
          <a:gsLst>
            <a:gs pos="0">
              <a:schemeClr val="phClr">
                <a:tint val="65000"/>
                <a:shade val="100000"/>
                <a:satMod val="133000"/>
              </a:schemeClr>
            </a:gs>
            <a:gs pos="15000">
              <a:schemeClr val="phClr">
                <a:tint val="50000"/>
                <a:shade val="100000"/>
                <a:satMod val="140000"/>
              </a:schemeClr>
            </a:gs>
            <a:gs pos="100000">
              <a:schemeClr val="phClr">
                <a:tint val="10000"/>
                <a:shade val="100000"/>
                <a:satMod val="135000"/>
              </a:schemeClr>
            </a:gs>
          </a:gsLst>
          <a:lin ang="16200000" scaled="1"/>
        </a:gradFill>
        <a:gradFill rotWithShape="1">
          <a:gsLst>
            <a:gs pos="0">
              <a:schemeClr val="phClr">
                <a:tint val="100000"/>
                <a:shade val="75000"/>
                <a:satMod val="160000"/>
              </a:schemeClr>
            </a:gs>
            <a:gs pos="62000">
              <a:schemeClr val="phClr">
                <a:tint val="100000"/>
                <a:shade val="100000"/>
                <a:satMod val="125000"/>
              </a:schemeClr>
            </a:gs>
            <a:gs pos="100000">
              <a:schemeClr val="phClr">
                <a:tint val="80000"/>
                <a:shade val="100000"/>
                <a:satMod val="140000"/>
              </a:schemeClr>
            </a:gs>
          </a:gsLst>
          <a:lin ang="16200000" scaled="1"/>
        </a:gradFill>
      </a:fillStyleLst>
      <a:lnStyleLst>
        <a:ln w="12700">
          <a:solidFill>
            <a:schemeClr val="phClr"/>
          </a:solidFill>
          <a:prstDash val="solid"/>
        </a:ln>
        <a:ln w="25400">
          <a:solidFill>
            <a:schemeClr val="phClr"/>
          </a:solidFill>
          <a:prstDash val="solid"/>
        </a:ln>
        <a:ln w="38100">
          <a:solidFill>
            <a:schemeClr val="phClr"/>
          </a:solidFill>
          <a:prstDash val="solid"/>
        </a:ln>
      </a:lnStyleLst>
      <a:effectStyleLst>
        <a:effectStyle>
          <a:effectLst>
            <a:outerShdw blurRad="50800" dist="25400" dir="5400000">
              <a:srgbClr val="000000">
                <a:alpha val="43137"/>
              </a:srgbClr>
            </a:outerShdw>
          </a:effectLst>
        </a:effectStyle>
        <a:effectStyle>
          <a:effectLst>
            <a:outerShdw blurRad="50800" dist="38100" dir="5400000">
              <a:srgbClr val="000000">
                <a:alpha val="61176"/>
              </a:srgbClr>
            </a:outerShdw>
          </a:effectLst>
          <a:scene3d>
            <a:camera prst="orthographicFront" fov="0">
              <a:rot lat="0" lon="0" rev="0"/>
            </a:camera>
            <a:lightRig rig="contrasting" dir="t">
              <a:rot lat="0" lon="0" rev="16500000"/>
            </a:lightRig>
          </a:scene3d>
          <a:sp3d contourW="12700" prstMaterial="powder">
            <a:bevelT h="50800"/>
            <a:contourClr>
              <a:schemeClr val="phClr">
                <a:tint val="100000"/>
                <a:shade val="100000"/>
                <a:satMod val="100000"/>
              </a:schemeClr>
            </a:contourClr>
          </a:sp3d>
        </a:effectStyle>
        <a:effectStyle>
          <a:effectLst>
            <a:reflection blurRad="12700" stA="25000" endPos="28000" dist="38100" dir="5400000" sy="-100000" rotWithShape="0"/>
          </a:effectLst>
          <a:scene3d>
            <a:camera prst="orthographicFront" fov="0">
              <a:rot lat="0" lon="0" rev="0"/>
            </a:camera>
            <a:lightRig rig="threePt" dir="t">
              <a:rot lat="0" lon="0" rev="0"/>
            </a:lightRig>
          </a:scene3d>
          <a:sp3d>
            <a:bevelT w="139700" h="38100"/>
            <a:contourClr>
              <a:schemeClr val="phClr">
                <a:tint val="100000"/>
                <a:shade val="100000"/>
                <a:satMod val="100000"/>
              </a:schemeClr>
            </a:contourClr>
          </a:sp3d>
        </a:effectStyle>
      </a:effectStyleLst>
      <a:bgFillStyleLst>
        <a:solidFill>
          <a:schemeClr val="phClr">
            <a:tint val="100000"/>
            <a:shade val="100000"/>
            <a:satMod val="100000"/>
          </a:schemeClr>
        </a:solidFill>
        <a:gradFill rotWithShape="1">
          <a:gsLst>
            <a:gs pos="0">
              <a:schemeClr val="phClr">
                <a:tint val="100000"/>
                <a:shade val="50000"/>
                <a:satMod val="145000"/>
              </a:schemeClr>
            </a:gs>
            <a:gs pos="40000">
              <a:schemeClr val="phClr">
                <a:tint val="100000"/>
                <a:shade val="70000"/>
                <a:satMod val="145000"/>
              </a:schemeClr>
            </a:gs>
            <a:gs pos="100000">
              <a:schemeClr val="phClr">
                <a:tint val="85000"/>
                <a:shade val="100000"/>
                <a:satMod val="155000"/>
              </a:schemeClr>
            </a:gs>
          </a:gsLst>
          <a:lin ang="16200000" scaled="1"/>
        </a:gradFill>
        <a:gradFill rotWithShape="1">
          <a:gsLst>
            <a:gs pos="0">
              <a:schemeClr val="phClr">
                <a:tint val="100000"/>
                <a:shade val="50000"/>
                <a:satMod val="145000"/>
              </a:schemeClr>
            </a:gs>
            <a:gs pos="30000">
              <a:schemeClr val="phClr">
                <a:tint val="100000"/>
                <a:shade val="65000"/>
                <a:satMod val="155000"/>
              </a:schemeClr>
            </a:gs>
            <a:gs pos="100000">
              <a:schemeClr val="phClr">
                <a:tint val="60000"/>
                <a:shade val="100000"/>
                <a:satMod val="170000"/>
              </a:schemeClr>
            </a:gs>
          </a:gsLst>
          <a:lin ang="16200000" scaled="1"/>
        </a:gradFill>
      </a:bgFillStyleLst>
    </a:fmtScheme>
  </a:themeElements>
  <a:objectDefaults/>
  <a:extraClrSchemeLst/>
</a:theme>
</file>

<file path=ppt/theme/theme2.xml><?xml version="1.0" encoding="utf-8"?>
<a:theme xmlns:a="http://schemas.openxmlformats.org/drawingml/2006/main" name="A000120140530B02PWBG">
  <a:themeElements>
    <a:clrScheme name="A000120140530B02PWBG 1">
      <a:dk1>
        <a:srgbClr val="3D3F41"/>
      </a:dk1>
      <a:lt1>
        <a:srgbClr val="FFFFFF"/>
      </a:lt1>
      <a:dk2>
        <a:srgbClr val="3D3F41"/>
      </a:dk2>
      <a:lt2>
        <a:srgbClr val="FFFFFF"/>
      </a:lt2>
      <a:accent1>
        <a:srgbClr val="47B6E7"/>
      </a:accent1>
      <a:accent2>
        <a:srgbClr val="628EE3"/>
      </a:accent2>
      <a:accent3>
        <a:srgbClr val="FFFFFF"/>
      </a:accent3>
      <a:accent4>
        <a:srgbClr val="333436"/>
      </a:accent4>
      <a:accent5>
        <a:srgbClr val="B1D7F1"/>
      </a:accent5>
      <a:accent6>
        <a:srgbClr val="5880CE"/>
      </a:accent6>
      <a:hlink>
        <a:srgbClr val="00B0F0"/>
      </a:hlink>
      <a:folHlink>
        <a:srgbClr val="AFB2B4"/>
      </a:folHlink>
    </a:clrScheme>
    <a:fontScheme name="A000120140530B02PWBG">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A000120140530B02PWBG 1">
        <a:dk1>
          <a:srgbClr val="3D3F41"/>
        </a:dk1>
        <a:lt1>
          <a:srgbClr val="FFFFFF"/>
        </a:lt1>
        <a:dk2>
          <a:srgbClr val="3D3F41"/>
        </a:dk2>
        <a:lt2>
          <a:srgbClr val="FFFFFF"/>
        </a:lt2>
        <a:accent1>
          <a:srgbClr val="47B6E7"/>
        </a:accent1>
        <a:accent2>
          <a:srgbClr val="628EE3"/>
        </a:accent2>
        <a:accent3>
          <a:srgbClr val="FFFFFF"/>
        </a:accent3>
        <a:accent4>
          <a:srgbClr val="333436"/>
        </a:accent4>
        <a:accent5>
          <a:srgbClr val="B1D7F1"/>
        </a:accent5>
        <a:accent6>
          <a:srgbClr val="5880CE"/>
        </a:accent6>
        <a:hlink>
          <a:srgbClr val="00B0F0"/>
        </a:hlink>
        <a:folHlink>
          <a:srgbClr val="AFB2B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Custom Theme">
  <a:themeElements>
    <a:clrScheme name="Office Colors">
      <a:dk1>
        <a:sysClr val="windowText" lastClr="000000"/>
      </a:dk1>
      <a:lt1>
        <a:sysClr val="window" lastClr="FFFFFF"/>
      </a:lt1>
      <a:dk2>
        <a:srgbClr val="1F497D"/>
      </a:dk2>
      <a:lt2>
        <a:srgbClr val="FAF3E8"/>
      </a:lt2>
      <a:accent1>
        <a:srgbClr val="5C83B4"/>
      </a:accent1>
      <a:accent2>
        <a:srgbClr val="C0504D"/>
      </a:accent2>
      <a:accent3>
        <a:srgbClr val="9DBB61"/>
      </a:accent3>
      <a:accent4>
        <a:srgbClr val="8066A0"/>
      </a:accent4>
      <a:accent5>
        <a:srgbClr val="4BACC6"/>
      </a:accent5>
      <a:accent6>
        <a:srgbClr val="F59D56"/>
      </a:accent6>
      <a:hlink>
        <a:srgbClr val="0000FF"/>
      </a:hlink>
      <a:folHlink>
        <a:srgbClr val="800080"/>
      </a:folHlink>
    </a:clrScheme>
    <a:fontScheme name="Office Fonts">
      <a:majorFont>
        <a:latin typeface="Calibri"/>
        <a:ea typeface="MS PGothic"/>
        <a:cs typeface=""/>
      </a:majorFont>
      <a:minorFont>
        <a:latin typeface="Calibri"/>
        <a:ea typeface="MS PGothic"/>
        <a:cs typeface=""/>
      </a:minorFont>
    </a:fontScheme>
    <a:fmtScheme name="Office Effects">
      <a:fillStyleLst>
        <a:solidFill>
          <a:schemeClr val="phClr">
            <a:tint val="100000"/>
            <a:shade val="100000"/>
            <a:satMod val="100000"/>
          </a:schemeClr>
        </a:solidFill>
        <a:gradFill rotWithShape="1">
          <a:gsLst>
            <a:gs pos="0">
              <a:schemeClr val="phClr">
                <a:tint val="65000"/>
                <a:shade val="100000"/>
                <a:satMod val="133000"/>
              </a:schemeClr>
            </a:gs>
            <a:gs pos="15000">
              <a:schemeClr val="phClr">
                <a:tint val="50000"/>
                <a:shade val="100000"/>
                <a:satMod val="140000"/>
              </a:schemeClr>
            </a:gs>
            <a:gs pos="100000">
              <a:schemeClr val="phClr">
                <a:tint val="10000"/>
                <a:shade val="100000"/>
                <a:satMod val="135000"/>
              </a:schemeClr>
            </a:gs>
          </a:gsLst>
          <a:lin ang="16200000" scaled="1"/>
        </a:gradFill>
        <a:gradFill rotWithShape="1">
          <a:gsLst>
            <a:gs pos="0">
              <a:schemeClr val="phClr">
                <a:tint val="100000"/>
                <a:shade val="75000"/>
                <a:satMod val="160000"/>
              </a:schemeClr>
            </a:gs>
            <a:gs pos="62000">
              <a:schemeClr val="phClr">
                <a:tint val="100000"/>
                <a:shade val="100000"/>
                <a:satMod val="125000"/>
              </a:schemeClr>
            </a:gs>
            <a:gs pos="100000">
              <a:schemeClr val="phClr">
                <a:tint val="80000"/>
                <a:shade val="100000"/>
                <a:satMod val="140000"/>
              </a:schemeClr>
            </a:gs>
          </a:gsLst>
          <a:lin ang="16200000" scaled="1"/>
        </a:gradFill>
      </a:fillStyleLst>
      <a:lnStyleLst>
        <a:ln w="12700">
          <a:solidFill>
            <a:schemeClr val="phClr"/>
          </a:solidFill>
          <a:prstDash val="solid"/>
        </a:ln>
        <a:ln w="25400">
          <a:solidFill>
            <a:schemeClr val="phClr"/>
          </a:solidFill>
          <a:prstDash val="solid"/>
        </a:ln>
        <a:ln w="38100">
          <a:solidFill>
            <a:schemeClr val="phClr"/>
          </a:solidFill>
          <a:prstDash val="solid"/>
        </a:ln>
      </a:lnStyleLst>
      <a:effectStyleLst>
        <a:effectStyle>
          <a:effectLst>
            <a:outerShdw blurRad="50800" dist="25400" dir="5400000">
              <a:srgbClr val="000000">
                <a:alpha val="43137"/>
              </a:srgbClr>
            </a:outerShdw>
          </a:effectLst>
        </a:effectStyle>
        <a:effectStyle>
          <a:effectLst>
            <a:outerShdw blurRad="50800" dist="38100" dir="5400000">
              <a:srgbClr val="000000">
                <a:alpha val="61176"/>
              </a:srgbClr>
            </a:outerShdw>
          </a:effectLst>
          <a:scene3d>
            <a:camera prst="orthographicFront" fov="0">
              <a:rot lat="0" lon="0" rev="0"/>
            </a:camera>
            <a:lightRig rig="contrasting" dir="t">
              <a:rot lat="0" lon="0" rev="16500000"/>
            </a:lightRig>
          </a:scene3d>
          <a:sp3d contourW="12700" prstMaterial="powder">
            <a:bevelT h="50800"/>
            <a:contourClr>
              <a:schemeClr val="phClr">
                <a:tint val="100000"/>
                <a:shade val="100000"/>
                <a:satMod val="100000"/>
              </a:schemeClr>
            </a:contourClr>
          </a:sp3d>
        </a:effectStyle>
        <a:effectStyle>
          <a:effectLst>
            <a:reflection blurRad="12700" stA="25000" endPos="28000" dist="38100" dir="5400000" sy="-100000" rotWithShape="0"/>
          </a:effectLst>
          <a:scene3d>
            <a:camera prst="orthographicFront" fov="0">
              <a:rot lat="0" lon="0" rev="0"/>
            </a:camera>
            <a:lightRig rig="threePt" dir="t">
              <a:rot lat="0" lon="0" rev="0"/>
            </a:lightRig>
          </a:scene3d>
          <a:sp3d>
            <a:bevelT w="139700" h="38100"/>
            <a:contourClr>
              <a:schemeClr val="phClr">
                <a:tint val="100000"/>
                <a:shade val="100000"/>
                <a:satMod val="100000"/>
              </a:schemeClr>
            </a:contourClr>
          </a:sp3d>
        </a:effectStyle>
      </a:effectStyleLst>
      <a:bgFillStyleLst>
        <a:solidFill>
          <a:schemeClr val="phClr">
            <a:tint val="100000"/>
            <a:shade val="100000"/>
            <a:satMod val="100000"/>
          </a:schemeClr>
        </a:solidFill>
        <a:gradFill rotWithShape="1">
          <a:gsLst>
            <a:gs pos="0">
              <a:schemeClr val="phClr">
                <a:tint val="100000"/>
                <a:shade val="50000"/>
                <a:satMod val="145000"/>
              </a:schemeClr>
            </a:gs>
            <a:gs pos="40000">
              <a:schemeClr val="phClr">
                <a:tint val="100000"/>
                <a:shade val="70000"/>
                <a:satMod val="145000"/>
              </a:schemeClr>
            </a:gs>
            <a:gs pos="100000">
              <a:schemeClr val="phClr">
                <a:tint val="85000"/>
                <a:shade val="100000"/>
                <a:satMod val="155000"/>
              </a:schemeClr>
            </a:gs>
          </a:gsLst>
          <a:lin ang="16200000" scaled="1"/>
        </a:gradFill>
        <a:gradFill rotWithShape="1">
          <a:gsLst>
            <a:gs pos="0">
              <a:schemeClr val="phClr">
                <a:tint val="100000"/>
                <a:shade val="50000"/>
                <a:satMod val="145000"/>
              </a:schemeClr>
            </a:gs>
            <a:gs pos="30000">
              <a:schemeClr val="phClr">
                <a:tint val="100000"/>
                <a:shade val="65000"/>
                <a:satMod val="155000"/>
              </a:schemeClr>
            </a:gs>
            <a:gs pos="100000">
              <a:schemeClr val="phClr">
                <a:tint val="60000"/>
                <a:shade val="100000"/>
                <a:satMod val="170000"/>
              </a:schemeClr>
            </a:gs>
          </a:gsLst>
          <a:lin ang="16200000" scaled="1"/>
        </a:gradFill>
      </a:bgFillStyleLst>
    </a:fmtScheme>
  </a:themeElements>
  <a:objectDefaults/>
  <a:extraClrSchemeLst/>
</a:theme>
</file>

<file path=ppt/theme/theme4.xml><?xml version="1.0" encoding="utf-8"?>
<a:theme xmlns:a="http://schemas.openxmlformats.org/drawingml/2006/main" name="Custom Theme">
  <a:themeElements>
    <a:clrScheme name="Office Colors">
      <a:dk1>
        <a:sysClr val="windowText" lastClr="000000"/>
      </a:dk1>
      <a:lt1>
        <a:sysClr val="window" lastClr="FFFFFF"/>
      </a:lt1>
      <a:dk2>
        <a:srgbClr val="1F497D"/>
      </a:dk2>
      <a:lt2>
        <a:srgbClr val="FAF3E8"/>
      </a:lt2>
      <a:accent1>
        <a:srgbClr val="5C83B4"/>
      </a:accent1>
      <a:accent2>
        <a:srgbClr val="C0504D"/>
      </a:accent2>
      <a:accent3>
        <a:srgbClr val="9DBB61"/>
      </a:accent3>
      <a:accent4>
        <a:srgbClr val="8066A0"/>
      </a:accent4>
      <a:accent5>
        <a:srgbClr val="4BACC6"/>
      </a:accent5>
      <a:accent6>
        <a:srgbClr val="F59D56"/>
      </a:accent6>
      <a:hlink>
        <a:srgbClr val="0000FF"/>
      </a:hlink>
      <a:folHlink>
        <a:srgbClr val="800080"/>
      </a:folHlink>
    </a:clrScheme>
    <a:fontScheme name="Office Fonts">
      <a:majorFont>
        <a:latin typeface="Calibri"/>
        <a:ea typeface="MS PGothic"/>
        <a:cs typeface=""/>
      </a:majorFont>
      <a:minorFont>
        <a:latin typeface="Calibri"/>
        <a:ea typeface="MS PGothic"/>
        <a:cs typeface=""/>
      </a:minorFont>
    </a:fontScheme>
    <a:fmtScheme name="Office Effects">
      <a:fillStyleLst>
        <a:solidFill>
          <a:schemeClr val="phClr">
            <a:tint val="100000"/>
            <a:shade val="100000"/>
            <a:satMod val="100000"/>
          </a:schemeClr>
        </a:solidFill>
        <a:gradFill rotWithShape="1">
          <a:gsLst>
            <a:gs pos="0">
              <a:schemeClr val="phClr">
                <a:tint val="65000"/>
                <a:shade val="100000"/>
                <a:satMod val="133000"/>
              </a:schemeClr>
            </a:gs>
            <a:gs pos="15000">
              <a:schemeClr val="phClr">
                <a:tint val="50000"/>
                <a:shade val="100000"/>
                <a:satMod val="140000"/>
              </a:schemeClr>
            </a:gs>
            <a:gs pos="100000">
              <a:schemeClr val="phClr">
                <a:tint val="10000"/>
                <a:shade val="100000"/>
                <a:satMod val="135000"/>
              </a:schemeClr>
            </a:gs>
          </a:gsLst>
          <a:lin ang="16200000" scaled="1"/>
        </a:gradFill>
        <a:gradFill rotWithShape="1">
          <a:gsLst>
            <a:gs pos="0">
              <a:schemeClr val="phClr">
                <a:tint val="100000"/>
                <a:shade val="75000"/>
                <a:satMod val="160000"/>
              </a:schemeClr>
            </a:gs>
            <a:gs pos="62000">
              <a:schemeClr val="phClr">
                <a:tint val="100000"/>
                <a:shade val="100000"/>
                <a:satMod val="125000"/>
              </a:schemeClr>
            </a:gs>
            <a:gs pos="100000">
              <a:schemeClr val="phClr">
                <a:tint val="80000"/>
                <a:shade val="100000"/>
                <a:satMod val="140000"/>
              </a:schemeClr>
            </a:gs>
          </a:gsLst>
          <a:lin ang="16200000" scaled="1"/>
        </a:gradFill>
      </a:fillStyleLst>
      <a:lnStyleLst>
        <a:ln w="12700">
          <a:solidFill>
            <a:schemeClr val="phClr"/>
          </a:solidFill>
          <a:prstDash val="solid"/>
        </a:ln>
        <a:ln w="25400">
          <a:solidFill>
            <a:schemeClr val="phClr"/>
          </a:solidFill>
          <a:prstDash val="solid"/>
        </a:ln>
        <a:ln w="38100">
          <a:solidFill>
            <a:schemeClr val="phClr"/>
          </a:solidFill>
          <a:prstDash val="solid"/>
        </a:ln>
      </a:lnStyleLst>
      <a:effectStyleLst>
        <a:effectStyle>
          <a:effectLst>
            <a:outerShdw blurRad="50800" dist="25400" dir="5400000">
              <a:srgbClr val="000000">
                <a:alpha val="43137"/>
              </a:srgbClr>
            </a:outerShdw>
          </a:effectLst>
        </a:effectStyle>
        <a:effectStyle>
          <a:effectLst>
            <a:outerShdw blurRad="50800" dist="38100" dir="5400000">
              <a:srgbClr val="000000">
                <a:alpha val="61176"/>
              </a:srgbClr>
            </a:outerShdw>
          </a:effectLst>
          <a:scene3d>
            <a:camera prst="orthographicFront" fov="0">
              <a:rot lat="0" lon="0" rev="0"/>
            </a:camera>
            <a:lightRig rig="contrasting" dir="t">
              <a:rot lat="0" lon="0" rev="16500000"/>
            </a:lightRig>
          </a:scene3d>
          <a:sp3d contourW="12700" prstMaterial="powder">
            <a:bevelT h="50800"/>
            <a:contourClr>
              <a:schemeClr val="phClr">
                <a:tint val="100000"/>
                <a:shade val="100000"/>
                <a:satMod val="100000"/>
              </a:schemeClr>
            </a:contourClr>
          </a:sp3d>
        </a:effectStyle>
        <a:effectStyle>
          <a:effectLst>
            <a:reflection blurRad="12700" stA="25000" endPos="28000" dist="38100" dir="5400000" sy="-100000" rotWithShape="0"/>
          </a:effectLst>
          <a:scene3d>
            <a:camera prst="orthographicFront" fov="0">
              <a:rot lat="0" lon="0" rev="0"/>
            </a:camera>
            <a:lightRig rig="threePt" dir="t">
              <a:rot lat="0" lon="0" rev="0"/>
            </a:lightRig>
          </a:scene3d>
          <a:sp3d>
            <a:bevelT w="139700" h="38100"/>
            <a:contourClr>
              <a:schemeClr val="phClr">
                <a:tint val="100000"/>
                <a:shade val="100000"/>
                <a:satMod val="100000"/>
              </a:schemeClr>
            </a:contourClr>
          </a:sp3d>
        </a:effectStyle>
      </a:effectStyleLst>
      <a:bgFillStyleLst>
        <a:solidFill>
          <a:schemeClr val="phClr">
            <a:tint val="100000"/>
            <a:shade val="100000"/>
            <a:satMod val="100000"/>
          </a:schemeClr>
        </a:solidFill>
        <a:gradFill rotWithShape="1">
          <a:gsLst>
            <a:gs pos="0">
              <a:schemeClr val="phClr">
                <a:tint val="100000"/>
                <a:shade val="50000"/>
                <a:satMod val="145000"/>
              </a:schemeClr>
            </a:gs>
            <a:gs pos="40000">
              <a:schemeClr val="phClr">
                <a:tint val="100000"/>
                <a:shade val="70000"/>
                <a:satMod val="145000"/>
              </a:schemeClr>
            </a:gs>
            <a:gs pos="100000">
              <a:schemeClr val="phClr">
                <a:tint val="85000"/>
                <a:shade val="100000"/>
                <a:satMod val="155000"/>
              </a:schemeClr>
            </a:gs>
          </a:gsLst>
          <a:lin ang="16200000" scaled="1"/>
        </a:gradFill>
        <a:gradFill rotWithShape="1">
          <a:gsLst>
            <a:gs pos="0">
              <a:schemeClr val="phClr">
                <a:tint val="100000"/>
                <a:shade val="50000"/>
                <a:satMod val="145000"/>
              </a:schemeClr>
            </a:gs>
            <a:gs pos="30000">
              <a:schemeClr val="phClr">
                <a:tint val="100000"/>
                <a:shade val="65000"/>
                <a:satMod val="155000"/>
              </a:schemeClr>
            </a:gs>
            <a:gs pos="100000">
              <a:schemeClr val="phClr">
                <a:tint val="60000"/>
                <a:shade val="100000"/>
                <a:satMod val="170000"/>
              </a:schemeClr>
            </a:gs>
          </a:gsLst>
          <a:lin ang="16200000" scaled="1"/>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8D8B3457135D67479991424C624CBB4704002439B9162B2E88498A324BEFF3815221" ma:contentTypeVersion="28" ma:contentTypeDescription="Create a new document." ma:contentTypeScope="" ma:versionID="8a5d1138c105d8cae0b61e654d3eeb7e"/>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file>

<file path=customXml/itemProps1.xml><?xml version="1.0" encoding="utf-8"?>
<ds:datastoreItem xmlns:ds="http://schemas.openxmlformats.org/officeDocument/2006/customXml" ds:itemID="{7B9CC895-18B0-4F21-83C5-B9040165B410}">
  <ds:schemaRefs>
    <ds:schemaRef ds:uri="http://schemas.microsoft.com/office/2006/metadata/contentType"/>
    <ds:schemaRef ds:uri="http://schemas.microsoft.com/office/2006/metadata/properties/metaAttributes"/>
  </ds:schemaRefs>
</ds:datastoreItem>
</file>

<file path=customXml/itemProps2.xml><?xml version="1.0" encoding="utf-8"?>
<ds:datastoreItem xmlns:ds="http://schemas.openxmlformats.org/officeDocument/2006/customXml" ds:itemID="{5736A6CF-9BC2-44D0-8C0E-F5E0FE03DF12}">
  <ds:schemaRefs>
    <ds:schemaRef ds:uri="http://schemas.microsoft.com/sharepoint/v3/contenttype/forms"/>
  </ds:schemaRefs>
</ds:datastoreItem>
</file>

<file path=customXml/itemProps3.xml><?xml version="1.0" encoding="utf-8"?>
<ds:datastoreItem xmlns:ds="http://schemas.openxmlformats.org/officeDocument/2006/customXml" ds:itemID="{FA6263C6-A24E-4F39-8B96-F0A025CDA2E6}">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DesignTemplate</Template>
  <TotalTime>0</TotalTime>
  <Words>5179</Words>
  <Application>Microsoft Office PowerPoint</Application>
  <PresentationFormat>全屏显示(4:3)</PresentationFormat>
  <Paragraphs>484</Paragraphs>
  <Slides>105</Slides>
  <Notes>32</Notes>
  <HiddenSlides>0</HiddenSlides>
  <MMClips>0</MMClips>
  <ScaleCrop>false</ScaleCrop>
  <HeadingPairs>
    <vt:vector size="6" baseType="variant">
      <vt:variant>
        <vt:lpstr>主题</vt:lpstr>
      </vt:variant>
      <vt:variant>
        <vt:i4>2</vt:i4>
      </vt:variant>
      <vt:variant>
        <vt:lpstr>嵌入 OLE 服务器</vt:lpstr>
      </vt:variant>
      <vt:variant>
        <vt:i4>3</vt:i4>
      </vt:variant>
      <vt:variant>
        <vt:lpstr>幻灯片标题</vt:lpstr>
      </vt:variant>
      <vt:variant>
        <vt:i4>105</vt:i4>
      </vt:variant>
    </vt:vector>
  </HeadingPairs>
  <TitlesOfParts>
    <vt:vector size="110" baseType="lpstr">
      <vt:lpstr>DesignTemplate</vt:lpstr>
      <vt:lpstr>A000120140530B02PWBG</vt:lpstr>
      <vt:lpstr>Equation</vt:lpstr>
      <vt:lpstr>Acrobat Document</vt:lpstr>
      <vt:lpstr>公式</vt:lpstr>
      <vt:lpstr>两个组合结构的故事</vt:lpstr>
      <vt:lpstr>幻灯片 2</vt:lpstr>
      <vt:lpstr>幻灯片 3</vt:lpstr>
      <vt:lpstr>集合划分</vt:lpstr>
      <vt:lpstr>集合划分</vt:lpstr>
      <vt:lpstr>贝尔数</vt:lpstr>
      <vt:lpstr>贝尔数</vt:lpstr>
      <vt:lpstr>第二类Stirling数</vt:lpstr>
      <vt:lpstr>幻灯片 9</vt:lpstr>
      <vt:lpstr>幻灯片 10</vt:lpstr>
      <vt:lpstr>幻灯片 11</vt:lpstr>
      <vt:lpstr>幻灯片 12</vt:lpstr>
      <vt:lpstr>幻灯片 13</vt:lpstr>
      <vt:lpstr>幻灯片 14</vt:lpstr>
      <vt:lpstr>集合划分的图表示</vt:lpstr>
      <vt:lpstr>集合划分</vt:lpstr>
      <vt:lpstr>集合划分</vt:lpstr>
      <vt:lpstr>交叉与嵌套</vt:lpstr>
      <vt:lpstr>交叉与嵌套</vt:lpstr>
      <vt:lpstr>交叉与嵌套</vt:lpstr>
      <vt:lpstr>交叉与嵌套</vt:lpstr>
      <vt:lpstr>同行评价</vt:lpstr>
      <vt:lpstr>幻灯片 23</vt:lpstr>
      <vt:lpstr>Log concave猜想</vt:lpstr>
      <vt:lpstr>幻灯片 25</vt:lpstr>
      <vt:lpstr>匹 配</vt:lpstr>
      <vt:lpstr>幻灯片 27</vt:lpstr>
      <vt:lpstr>Philip Hall </vt:lpstr>
      <vt:lpstr>    婚姻匹配定理 </vt:lpstr>
      <vt:lpstr>匈牙利算法</vt:lpstr>
      <vt:lpstr>稳定婚姻问题</vt:lpstr>
      <vt:lpstr>稳定婚姻问题</vt:lpstr>
      <vt:lpstr>幻灯片 33</vt:lpstr>
      <vt:lpstr>幻灯片 34</vt:lpstr>
      <vt:lpstr>幻灯片 35</vt:lpstr>
      <vt:lpstr>幻灯片 36</vt:lpstr>
      <vt:lpstr>稳定婚姻问题</vt:lpstr>
      <vt:lpstr>稳定婚姻问题</vt:lpstr>
      <vt:lpstr>诺贝尔经济学奖</vt:lpstr>
      <vt:lpstr>获奖贡献</vt:lpstr>
      <vt:lpstr>获奖贡献</vt:lpstr>
      <vt:lpstr>Gale关于网络流和最大流最小割的工作</vt:lpstr>
      <vt:lpstr>Gale关于网络流和最大流最小割的工作</vt:lpstr>
      <vt:lpstr>Gale关于网络流和最大流最小割的工作</vt:lpstr>
      <vt:lpstr>最大流</vt:lpstr>
      <vt:lpstr>幻灯片 46</vt:lpstr>
      <vt:lpstr>最大流最小割定理 </vt:lpstr>
      <vt:lpstr> 最大流最小割定理的应用</vt:lpstr>
      <vt:lpstr> 前置全景图像拼接</vt:lpstr>
      <vt:lpstr>幻灯片 50</vt:lpstr>
      <vt:lpstr>幻灯片 51</vt:lpstr>
      <vt:lpstr>幻灯片 52</vt:lpstr>
      <vt:lpstr>幻灯片 53</vt:lpstr>
      <vt:lpstr>其他应用</vt:lpstr>
      <vt:lpstr>Dinitz猜想</vt:lpstr>
      <vt:lpstr>问题：方格着色</vt:lpstr>
      <vt:lpstr>Dinitz猜想</vt:lpstr>
      <vt:lpstr>Dinitz猜想</vt:lpstr>
      <vt:lpstr>Dinitz猜想</vt:lpstr>
      <vt:lpstr>Noga Alon</vt:lpstr>
      <vt:lpstr>有向图和诱导子图</vt:lpstr>
      <vt:lpstr>有向图的核</vt:lpstr>
      <vt:lpstr>Alon-Tarsi 的结果</vt:lpstr>
      <vt:lpstr>Dinitz猜想</vt:lpstr>
      <vt:lpstr>多面体</vt:lpstr>
      <vt:lpstr>多面体的面</vt:lpstr>
      <vt:lpstr>排列矩阵</vt:lpstr>
      <vt:lpstr>Birkhoff多面体</vt:lpstr>
      <vt:lpstr>Birkhoff多面体与基本二部图的匹配</vt:lpstr>
      <vt:lpstr>Hermite多项式</vt:lpstr>
      <vt:lpstr>Hermite多项式</vt:lpstr>
      <vt:lpstr>Hermite多项式的推广</vt:lpstr>
      <vt:lpstr>幻灯片 73</vt:lpstr>
      <vt:lpstr>杨 表</vt:lpstr>
      <vt:lpstr>匹配与杨表</vt:lpstr>
      <vt:lpstr>RSK 算法</vt:lpstr>
      <vt:lpstr>RSK中的行插入</vt:lpstr>
      <vt:lpstr>RSK算法的历史 </vt:lpstr>
      <vt:lpstr>序列的单调子列</vt:lpstr>
      <vt:lpstr>Erdos-Szekeres的定理</vt:lpstr>
      <vt:lpstr>Faulhaber系数</vt:lpstr>
      <vt:lpstr>Faulhaber系数</vt:lpstr>
      <vt:lpstr>Knuth关于Faulhaber系数的工作</vt:lpstr>
      <vt:lpstr>Knuth关于Faulhaber系数的工作</vt:lpstr>
      <vt:lpstr>Knuth关于Faulhaber系数的工作</vt:lpstr>
      <vt:lpstr>Johann Faulhaber</vt:lpstr>
      <vt:lpstr>幻灯片 87</vt:lpstr>
      <vt:lpstr>幻灯片 88</vt:lpstr>
      <vt:lpstr>幻灯片 89</vt:lpstr>
      <vt:lpstr>幻灯片 90</vt:lpstr>
      <vt:lpstr>幻灯片 91</vt:lpstr>
      <vt:lpstr>蛋白质关联图</vt:lpstr>
      <vt:lpstr>幻灯片 93</vt:lpstr>
      <vt:lpstr>幻灯片 94</vt:lpstr>
      <vt:lpstr>幻灯片 95</vt:lpstr>
      <vt:lpstr>幻灯片 96</vt:lpstr>
      <vt:lpstr>幻灯片 97</vt:lpstr>
      <vt:lpstr>幻灯片 98</vt:lpstr>
      <vt:lpstr>幻灯片 99</vt:lpstr>
      <vt:lpstr>幻灯片 100</vt:lpstr>
      <vt:lpstr>m-正则线性栈</vt:lpstr>
      <vt:lpstr>幻灯片 102</vt:lpstr>
      <vt:lpstr>幻灯片 103</vt:lpstr>
      <vt:lpstr>幻灯片 104</vt:lpstr>
      <vt:lpstr>幻灯片 105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2011-07-09T13:31:33Z</dcterms:created>
  <dcterms:modified xsi:type="dcterms:W3CDTF">2017-01-03T05:03:13Z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TC100738469990</vt:lpwstr>
  </property>
</Properties>
</file>